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ink/ink1.xml" ContentType="application/inkml+xml"/>
  <Override PartName="/ppt/theme/themeOverride2.xml" ContentType="application/vnd.openxmlformats-officedocument.themeOverride+xml"/>
  <Override PartName="/ppt/notesSlides/notesSlide26.xml" ContentType="application/vnd.openxmlformats-officedocument.presentationml.notesSlide+xml"/>
  <Override PartName="/ppt/ink/ink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9" r:id="rId5"/>
    <p:sldMasterId id="2147483653" r:id="rId6"/>
  </p:sldMasterIdLst>
  <p:notesMasterIdLst>
    <p:notesMasterId r:id="rId170"/>
  </p:notesMasterIdLst>
  <p:sldIdLst>
    <p:sldId id="256" r:id="rId7"/>
    <p:sldId id="275" r:id="rId8"/>
    <p:sldId id="842" r:id="rId9"/>
    <p:sldId id="1587" r:id="rId10"/>
    <p:sldId id="1588" r:id="rId11"/>
    <p:sldId id="1589" r:id="rId12"/>
    <p:sldId id="1590" r:id="rId13"/>
    <p:sldId id="867" r:id="rId14"/>
    <p:sldId id="868" r:id="rId15"/>
    <p:sldId id="847" r:id="rId16"/>
    <p:sldId id="918" r:id="rId17"/>
    <p:sldId id="919" r:id="rId18"/>
    <p:sldId id="757" r:id="rId19"/>
    <p:sldId id="923" r:id="rId20"/>
    <p:sldId id="758" r:id="rId21"/>
    <p:sldId id="932" r:id="rId22"/>
    <p:sldId id="924" r:id="rId23"/>
    <p:sldId id="759" r:id="rId24"/>
    <p:sldId id="925" r:id="rId25"/>
    <p:sldId id="760" r:id="rId26"/>
    <p:sldId id="873" r:id="rId27"/>
    <p:sldId id="392" r:id="rId28"/>
    <p:sldId id="761" r:id="rId29"/>
    <p:sldId id="926" r:id="rId30"/>
    <p:sldId id="927" r:id="rId31"/>
    <p:sldId id="762" r:id="rId32"/>
    <p:sldId id="928" r:id="rId33"/>
    <p:sldId id="763" r:id="rId34"/>
    <p:sldId id="877" r:id="rId35"/>
    <p:sldId id="933" r:id="rId36"/>
    <p:sldId id="764" r:id="rId37"/>
    <p:sldId id="929" r:id="rId38"/>
    <p:sldId id="765" r:id="rId39"/>
    <p:sldId id="879" r:id="rId40"/>
    <p:sldId id="846" r:id="rId41"/>
    <p:sldId id="845" r:id="rId42"/>
    <p:sldId id="279" r:id="rId43"/>
    <p:sldId id="280" r:id="rId44"/>
    <p:sldId id="848" r:id="rId45"/>
    <p:sldId id="881" r:id="rId46"/>
    <p:sldId id="938" r:id="rId47"/>
    <p:sldId id="934" r:id="rId48"/>
    <p:sldId id="882" r:id="rId49"/>
    <p:sldId id="885" r:id="rId50"/>
    <p:sldId id="921" r:id="rId51"/>
    <p:sldId id="1585" r:id="rId52"/>
    <p:sldId id="862" r:id="rId53"/>
    <p:sldId id="884" r:id="rId54"/>
    <p:sldId id="850" r:id="rId55"/>
    <p:sldId id="886" r:id="rId56"/>
    <p:sldId id="857" r:id="rId57"/>
    <p:sldId id="888" r:id="rId58"/>
    <p:sldId id="858" r:id="rId59"/>
    <p:sldId id="889" r:id="rId60"/>
    <p:sldId id="855" r:id="rId61"/>
    <p:sldId id="859" r:id="rId62"/>
    <p:sldId id="900" r:id="rId63"/>
    <p:sldId id="908" r:id="rId64"/>
    <p:sldId id="890" r:id="rId65"/>
    <p:sldId id="901" r:id="rId66"/>
    <p:sldId id="902" r:id="rId67"/>
    <p:sldId id="903" r:id="rId68"/>
    <p:sldId id="906" r:id="rId69"/>
    <p:sldId id="891" r:id="rId70"/>
    <p:sldId id="909" r:id="rId71"/>
    <p:sldId id="910" r:id="rId72"/>
    <p:sldId id="856" r:id="rId73"/>
    <p:sldId id="860" r:id="rId74"/>
    <p:sldId id="911" r:id="rId75"/>
    <p:sldId id="920" r:id="rId76"/>
    <p:sldId id="863" r:id="rId77"/>
    <p:sldId id="912" r:id="rId78"/>
    <p:sldId id="864" r:id="rId79"/>
    <p:sldId id="854" r:id="rId80"/>
    <p:sldId id="913" r:id="rId81"/>
    <p:sldId id="851" r:id="rId82"/>
    <p:sldId id="861" r:id="rId83"/>
    <p:sldId id="916" r:id="rId84"/>
    <p:sldId id="917" r:id="rId85"/>
    <p:sldId id="922" r:id="rId86"/>
    <p:sldId id="930" r:id="rId87"/>
    <p:sldId id="931" r:id="rId88"/>
    <p:sldId id="937" r:id="rId89"/>
    <p:sldId id="260" r:id="rId90"/>
    <p:sldId id="935" r:id="rId91"/>
    <p:sldId id="261" r:id="rId92"/>
    <p:sldId id="262" r:id="rId93"/>
    <p:sldId id="263" r:id="rId94"/>
    <p:sldId id="264" r:id="rId95"/>
    <p:sldId id="265" r:id="rId96"/>
    <p:sldId id="266" r:id="rId97"/>
    <p:sldId id="267" r:id="rId98"/>
    <p:sldId id="268" r:id="rId99"/>
    <p:sldId id="269" r:id="rId100"/>
    <p:sldId id="936" r:id="rId101"/>
    <p:sldId id="795" r:id="rId102"/>
    <p:sldId id="796" r:id="rId103"/>
    <p:sldId id="836" r:id="rId104"/>
    <p:sldId id="271" r:id="rId105"/>
    <p:sldId id="797" r:id="rId106"/>
    <p:sldId id="798" r:id="rId107"/>
    <p:sldId id="799" r:id="rId108"/>
    <p:sldId id="800" r:id="rId109"/>
    <p:sldId id="837" r:id="rId110"/>
    <p:sldId id="787" r:id="rId111"/>
    <p:sldId id="771" r:id="rId112"/>
    <p:sldId id="793" r:id="rId113"/>
    <p:sldId id="838" r:id="rId114"/>
    <p:sldId id="839" r:id="rId115"/>
    <p:sldId id="840" r:id="rId116"/>
    <p:sldId id="768" r:id="rId117"/>
    <p:sldId id="774" r:id="rId118"/>
    <p:sldId id="783" r:id="rId119"/>
    <p:sldId id="788" r:id="rId120"/>
    <p:sldId id="802" r:id="rId121"/>
    <p:sldId id="769" r:id="rId122"/>
    <p:sldId id="772" r:id="rId123"/>
    <p:sldId id="775" r:id="rId124"/>
    <p:sldId id="786" r:id="rId125"/>
    <p:sldId id="782" r:id="rId126"/>
    <p:sldId id="803" r:id="rId127"/>
    <p:sldId id="773" r:id="rId128"/>
    <p:sldId id="794" r:id="rId129"/>
    <p:sldId id="804" r:id="rId130"/>
    <p:sldId id="767" r:id="rId131"/>
    <p:sldId id="841" r:id="rId132"/>
    <p:sldId id="777" r:id="rId133"/>
    <p:sldId id="805" r:id="rId134"/>
    <p:sldId id="806" r:id="rId135"/>
    <p:sldId id="779" r:id="rId136"/>
    <p:sldId id="784" r:id="rId137"/>
    <p:sldId id="781" r:id="rId138"/>
    <p:sldId id="807" r:id="rId139"/>
    <p:sldId id="778" r:id="rId140"/>
    <p:sldId id="808" r:id="rId141"/>
    <p:sldId id="809" r:id="rId142"/>
    <p:sldId id="810" r:id="rId143"/>
    <p:sldId id="811" r:id="rId144"/>
    <p:sldId id="812" r:id="rId145"/>
    <p:sldId id="813" r:id="rId146"/>
    <p:sldId id="814" r:id="rId147"/>
    <p:sldId id="815" r:id="rId148"/>
    <p:sldId id="816" r:id="rId149"/>
    <p:sldId id="817" r:id="rId150"/>
    <p:sldId id="818" r:id="rId151"/>
    <p:sldId id="819" r:id="rId152"/>
    <p:sldId id="820" r:id="rId153"/>
    <p:sldId id="821" r:id="rId154"/>
    <p:sldId id="822" r:id="rId155"/>
    <p:sldId id="823" r:id="rId156"/>
    <p:sldId id="824" r:id="rId157"/>
    <p:sldId id="825" r:id="rId158"/>
    <p:sldId id="826" r:id="rId159"/>
    <p:sldId id="827" r:id="rId160"/>
    <p:sldId id="828" r:id="rId161"/>
    <p:sldId id="829" r:id="rId162"/>
    <p:sldId id="830" r:id="rId163"/>
    <p:sldId id="831" r:id="rId164"/>
    <p:sldId id="832" r:id="rId165"/>
    <p:sldId id="833" r:id="rId166"/>
    <p:sldId id="834" r:id="rId167"/>
    <p:sldId id="835" r:id="rId168"/>
    <p:sldId id="272" r:id="rId16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otola Omotara" initials="OO" lastIdx="1" clrIdx="0">
    <p:extLst>
      <p:ext uri="{19B8F6BF-5375-455C-9EA6-DF929625EA0E}">
        <p15:presenceInfo xmlns:p15="http://schemas.microsoft.com/office/powerpoint/2012/main" userId="S::omotola.omotara@fmdqgroup.com::3790d489-916a-4daf-b9a9-8b0c2dba5b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E62"/>
    <a:srgbClr val="E6B25D"/>
    <a:srgbClr val="D6A300"/>
    <a:srgbClr val="27A9AF"/>
    <a:srgbClr val="336699"/>
    <a:srgbClr val="F04C3E"/>
    <a:srgbClr val="0070C0"/>
    <a:srgbClr val="AC98DB"/>
    <a:srgbClr val="FFE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4660"/>
  </p:normalViewPr>
  <p:slideViewPr>
    <p:cSldViewPr snapToGrid="0">
      <p:cViewPr varScale="1">
        <p:scale>
          <a:sx n="107" d="100"/>
          <a:sy n="107" d="100"/>
        </p:scale>
        <p:origin x="675" y="6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 /><Relationship Id="rId117" Type="http://schemas.openxmlformats.org/officeDocument/2006/relationships/slide" Target="slides/slide111.xml" /><Relationship Id="rId21" Type="http://schemas.openxmlformats.org/officeDocument/2006/relationships/slide" Target="slides/slide15.xml" /><Relationship Id="rId42" Type="http://schemas.openxmlformats.org/officeDocument/2006/relationships/slide" Target="slides/slide36.xml" /><Relationship Id="rId47" Type="http://schemas.openxmlformats.org/officeDocument/2006/relationships/slide" Target="slides/slide41.xml" /><Relationship Id="rId63" Type="http://schemas.openxmlformats.org/officeDocument/2006/relationships/slide" Target="slides/slide57.xml" /><Relationship Id="rId68" Type="http://schemas.openxmlformats.org/officeDocument/2006/relationships/slide" Target="slides/slide62.xml" /><Relationship Id="rId84" Type="http://schemas.openxmlformats.org/officeDocument/2006/relationships/slide" Target="slides/slide78.xml" /><Relationship Id="rId89" Type="http://schemas.openxmlformats.org/officeDocument/2006/relationships/slide" Target="slides/slide83.xml" /><Relationship Id="rId112" Type="http://schemas.openxmlformats.org/officeDocument/2006/relationships/slide" Target="slides/slide106.xml" /><Relationship Id="rId133" Type="http://schemas.openxmlformats.org/officeDocument/2006/relationships/slide" Target="slides/slide127.xml" /><Relationship Id="rId138" Type="http://schemas.openxmlformats.org/officeDocument/2006/relationships/slide" Target="slides/slide132.xml" /><Relationship Id="rId154" Type="http://schemas.openxmlformats.org/officeDocument/2006/relationships/slide" Target="slides/slide148.xml" /><Relationship Id="rId159" Type="http://schemas.openxmlformats.org/officeDocument/2006/relationships/slide" Target="slides/slide153.xml" /><Relationship Id="rId175" Type="http://schemas.openxmlformats.org/officeDocument/2006/relationships/tableStyles" Target="tableStyles.xml" /><Relationship Id="rId170" Type="http://schemas.openxmlformats.org/officeDocument/2006/relationships/notesMaster" Target="notesMasters/notesMaster1.xml" /><Relationship Id="rId16" Type="http://schemas.openxmlformats.org/officeDocument/2006/relationships/slide" Target="slides/slide10.xml" /><Relationship Id="rId107" Type="http://schemas.openxmlformats.org/officeDocument/2006/relationships/slide" Target="slides/slide101.xml" /><Relationship Id="rId11" Type="http://schemas.openxmlformats.org/officeDocument/2006/relationships/slide" Target="slides/slide5.xml" /><Relationship Id="rId32" Type="http://schemas.openxmlformats.org/officeDocument/2006/relationships/slide" Target="slides/slide26.xml" /><Relationship Id="rId37" Type="http://schemas.openxmlformats.org/officeDocument/2006/relationships/slide" Target="slides/slide31.xml" /><Relationship Id="rId53" Type="http://schemas.openxmlformats.org/officeDocument/2006/relationships/slide" Target="slides/slide47.xml" /><Relationship Id="rId58" Type="http://schemas.openxmlformats.org/officeDocument/2006/relationships/slide" Target="slides/slide52.xml" /><Relationship Id="rId74" Type="http://schemas.openxmlformats.org/officeDocument/2006/relationships/slide" Target="slides/slide68.xml" /><Relationship Id="rId79" Type="http://schemas.openxmlformats.org/officeDocument/2006/relationships/slide" Target="slides/slide73.xml" /><Relationship Id="rId102" Type="http://schemas.openxmlformats.org/officeDocument/2006/relationships/slide" Target="slides/slide96.xml" /><Relationship Id="rId123" Type="http://schemas.openxmlformats.org/officeDocument/2006/relationships/slide" Target="slides/slide117.xml" /><Relationship Id="rId128" Type="http://schemas.openxmlformats.org/officeDocument/2006/relationships/slide" Target="slides/slide122.xml" /><Relationship Id="rId144" Type="http://schemas.openxmlformats.org/officeDocument/2006/relationships/slide" Target="slides/slide138.xml" /><Relationship Id="rId149" Type="http://schemas.openxmlformats.org/officeDocument/2006/relationships/slide" Target="slides/slide143.xml" /><Relationship Id="rId5" Type="http://schemas.openxmlformats.org/officeDocument/2006/relationships/slideMaster" Target="slideMasters/slideMaster2.xml" /><Relationship Id="rId90" Type="http://schemas.openxmlformats.org/officeDocument/2006/relationships/slide" Target="slides/slide84.xml" /><Relationship Id="rId95" Type="http://schemas.openxmlformats.org/officeDocument/2006/relationships/slide" Target="slides/slide89.xml" /><Relationship Id="rId160" Type="http://schemas.openxmlformats.org/officeDocument/2006/relationships/slide" Target="slides/slide154.xml" /><Relationship Id="rId165" Type="http://schemas.openxmlformats.org/officeDocument/2006/relationships/slide" Target="slides/slide159.xml" /><Relationship Id="rId22" Type="http://schemas.openxmlformats.org/officeDocument/2006/relationships/slide" Target="slides/slide16.xml" /><Relationship Id="rId27" Type="http://schemas.openxmlformats.org/officeDocument/2006/relationships/slide" Target="slides/slide21.xml" /><Relationship Id="rId43" Type="http://schemas.openxmlformats.org/officeDocument/2006/relationships/slide" Target="slides/slide37.xml" /><Relationship Id="rId48" Type="http://schemas.openxmlformats.org/officeDocument/2006/relationships/slide" Target="slides/slide42.xml" /><Relationship Id="rId64" Type="http://schemas.openxmlformats.org/officeDocument/2006/relationships/slide" Target="slides/slide58.xml" /><Relationship Id="rId69" Type="http://schemas.openxmlformats.org/officeDocument/2006/relationships/slide" Target="slides/slide63.xml" /><Relationship Id="rId113" Type="http://schemas.openxmlformats.org/officeDocument/2006/relationships/slide" Target="slides/slide107.xml" /><Relationship Id="rId118" Type="http://schemas.openxmlformats.org/officeDocument/2006/relationships/slide" Target="slides/slide112.xml" /><Relationship Id="rId134" Type="http://schemas.openxmlformats.org/officeDocument/2006/relationships/slide" Target="slides/slide128.xml" /><Relationship Id="rId139" Type="http://schemas.openxmlformats.org/officeDocument/2006/relationships/slide" Target="slides/slide133.xml" /><Relationship Id="rId80" Type="http://schemas.openxmlformats.org/officeDocument/2006/relationships/slide" Target="slides/slide74.xml" /><Relationship Id="rId85" Type="http://schemas.openxmlformats.org/officeDocument/2006/relationships/slide" Target="slides/slide79.xml" /><Relationship Id="rId150" Type="http://schemas.openxmlformats.org/officeDocument/2006/relationships/slide" Target="slides/slide144.xml" /><Relationship Id="rId155" Type="http://schemas.openxmlformats.org/officeDocument/2006/relationships/slide" Target="slides/slide149.xml" /><Relationship Id="rId171" Type="http://schemas.openxmlformats.org/officeDocument/2006/relationships/commentAuthors" Target="commentAuthors.xml" /><Relationship Id="rId12" Type="http://schemas.openxmlformats.org/officeDocument/2006/relationships/slide" Target="slides/slide6.xml" /><Relationship Id="rId17" Type="http://schemas.openxmlformats.org/officeDocument/2006/relationships/slide" Target="slides/slide11.xml" /><Relationship Id="rId33" Type="http://schemas.openxmlformats.org/officeDocument/2006/relationships/slide" Target="slides/slide27.xml" /><Relationship Id="rId38" Type="http://schemas.openxmlformats.org/officeDocument/2006/relationships/slide" Target="slides/slide32.xml" /><Relationship Id="rId59" Type="http://schemas.openxmlformats.org/officeDocument/2006/relationships/slide" Target="slides/slide53.xml" /><Relationship Id="rId103" Type="http://schemas.openxmlformats.org/officeDocument/2006/relationships/slide" Target="slides/slide97.xml" /><Relationship Id="rId108" Type="http://schemas.openxmlformats.org/officeDocument/2006/relationships/slide" Target="slides/slide102.xml" /><Relationship Id="rId124" Type="http://schemas.openxmlformats.org/officeDocument/2006/relationships/slide" Target="slides/slide118.xml" /><Relationship Id="rId129" Type="http://schemas.openxmlformats.org/officeDocument/2006/relationships/slide" Target="slides/slide123.xml" /><Relationship Id="rId54" Type="http://schemas.openxmlformats.org/officeDocument/2006/relationships/slide" Target="slides/slide48.xml" /><Relationship Id="rId70" Type="http://schemas.openxmlformats.org/officeDocument/2006/relationships/slide" Target="slides/slide64.xml" /><Relationship Id="rId75" Type="http://schemas.openxmlformats.org/officeDocument/2006/relationships/slide" Target="slides/slide69.xml" /><Relationship Id="rId91" Type="http://schemas.openxmlformats.org/officeDocument/2006/relationships/slide" Target="slides/slide85.xml" /><Relationship Id="rId96" Type="http://schemas.openxmlformats.org/officeDocument/2006/relationships/slide" Target="slides/slide90.xml" /><Relationship Id="rId140" Type="http://schemas.openxmlformats.org/officeDocument/2006/relationships/slide" Target="slides/slide134.xml" /><Relationship Id="rId145" Type="http://schemas.openxmlformats.org/officeDocument/2006/relationships/slide" Target="slides/slide139.xml" /><Relationship Id="rId161" Type="http://schemas.openxmlformats.org/officeDocument/2006/relationships/slide" Target="slides/slide155.xml" /><Relationship Id="rId166" Type="http://schemas.openxmlformats.org/officeDocument/2006/relationships/slide" Target="slides/slide160.xml" /><Relationship Id="rId1" Type="http://schemas.openxmlformats.org/officeDocument/2006/relationships/customXml" Target="../customXml/item1.xml" /><Relationship Id="rId6" Type="http://schemas.openxmlformats.org/officeDocument/2006/relationships/slideMaster" Target="slideMasters/slideMaster3.xml" /><Relationship Id="rId23" Type="http://schemas.openxmlformats.org/officeDocument/2006/relationships/slide" Target="slides/slide17.xml" /><Relationship Id="rId28" Type="http://schemas.openxmlformats.org/officeDocument/2006/relationships/slide" Target="slides/slide22.xml" /><Relationship Id="rId49" Type="http://schemas.openxmlformats.org/officeDocument/2006/relationships/slide" Target="slides/slide43.xml" /><Relationship Id="rId114" Type="http://schemas.openxmlformats.org/officeDocument/2006/relationships/slide" Target="slides/slide108.xml" /><Relationship Id="rId119" Type="http://schemas.openxmlformats.org/officeDocument/2006/relationships/slide" Target="slides/slide113.xml" /><Relationship Id="rId10" Type="http://schemas.openxmlformats.org/officeDocument/2006/relationships/slide" Target="slides/slide4.xml" /><Relationship Id="rId31" Type="http://schemas.openxmlformats.org/officeDocument/2006/relationships/slide" Target="slides/slide25.xml" /><Relationship Id="rId44" Type="http://schemas.openxmlformats.org/officeDocument/2006/relationships/slide" Target="slides/slide38.xml" /><Relationship Id="rId52" Type="http://schemas.openxmlformats.org/officeDocument/2006/relationships/slide" Target="slides/slide46.xml" /><Relationship Id="rId60" Type="http://schemas.openxmlformats.org/officeDocument/2006/relationships/slide" Target="slides/slide54.xml" /><Relationship Id="rId65" Type="http://schemas.openxmlformats.org/officeDocument/2006/relationships/slide" Target="slides/slide59.xml" /><Relationship Id="rId73" Type="http://schemas.openxmlformats.org/officeDocument/2006/relationships/slide" Target="slides/slide67.xml" /><Relationship Id="rId78" Type="http://schemas.openxmlformats.org/officeDocument/2006/relationships/slide" Target="slides/slide72.xml" /><Relationship Id="rId81" Type="http://schemas.openxmlformats.org/officeDocument/2006/relationships/slide" Target="slides/slide75.xml" /><Relationship Id="rId86" Type="http://schemas.openxmlformats.org/officeDocument/2006/relationships/slide" Target="slides/slide80.xml" /><Relationship Id="rId94" Type="http://schemas.openxmlformats.org/officeDocument/2006/relationships/slide" Target="slides/slide88.xml" /><Relationship Id="rId99" Type="http://schemas.openxmlformats.org/officeDocument/2006/relationships/slide" Target="slides/slide93.xml" /><Relationship Id="rId101" Type="http://schemas.openxmlformats.org/officeDocument/2006/relationships/slide" Target="slides/slide95.xml" /><Relationship Id="rId122" Type="http://schemas.openxmlformats.org/officeDocument/2006/relationships/slide" Target="slides/slide116.xml" /><Relationship Id="rId130" Type="http://schemas.openxmlformats.org/officeDocument/2006/relationships/slide" Target="slides/slide124.xml" /><Relationship Id="rId135" Type="http://schemas.openxmlformats.org/officeDocument/2006/relationships/slide" Target="slides/slide129.xml" /><Relationship Id="rId143" Type="http://schemas.openxmlformats.org/officeDocument/2006/relationships/slide" Target="slides/slide137.xml" /><Relationship Id="rId148" Type="http://schemas.openxmlformats.org/officeDocument/2006/relationships/slide" Target="slides/slide142.xml" /><Relationship Id="rId151" Type="http://schemas.openxmlformats.org/officeDocument/2006/relationships/slide" Target="slides/slide145.xml" /><Relationship Id="rId156" Type="http://schemas.openxmlformats.org/officeDocument/2006/relationships/slide" Target="slides/slide150.xml" /><Relationship Id="rId164" Type="http://schemas.openxmlformats.org/officeDocument/2006/relationships/slide" Target="slides/slide158.xml" /><Relationship Id="rId169" Type="http://schemas.openxmlformats.org/officeDocument/2006/relationships/slide" Target="slides/slide163.xml" /><Relationship Id="rId4" Type="http://schemas.openxmlformats.org/officeDocument/2006/relationships/slideMaster" Target="slideMasters/slideMaster1.xml" /><Relationship Id="rId9" Type="http://schemas.openxmlformats.org/officeDocument/2006/relationships/slide" Target="slides/slide3.xml" /><Relationship Id="rId172" Type="http://schemas.openxmlformats.org/officeDocument/2006/relationships/presProps" Target="presProps.xml" /><Relationship Id="rId13" Type="http://schemas.openxmlformats.org/officeDocument/2006/relationships/slide" Target="slides/slide7.xml" /><Relationship Id="rId18" Type="http://schemas.openxmlformats.org/officeDocument/2006/relationships/slide" Target="slides/slide12.xml" /><Relationship Id="rId39" Type="http://schemas.openxmlformats.org/officeDocument/2006/relationships/slide" Target="slides/slide33.xml" /><Relationship Id="rId109" Type="http://schemas.openxmlformats.org/officeDocument/2006/relationships/slide" Target="slides/slide103.xml" /><Relationship Id="rId34" Type="http://schemas.openxmlformats.org/officeDocument/2006/relationships/slide" Target="slides/slide28.xml" /><Relationship Id="rId50" Type="http://schemas.openxmlformats.org/officeDocument/2006/relationships/slide" Target="slides/slide44.xml" /><Relationship Id="rId55" Type="http://schemas.openxmlformats.org/officeDocument/2006/relationships/slide" Target="slides/slide49.xml" /><Relationship Id="rId76" Type="http://schemas.openxmlformats.org/officeDocument/2006/relationships/slide" Target="slides/slide70.xml" /><Relationship Id="rId97" Type="http://schemas.openxmlformats.org/officeDocument/2006/relationships/slide" Target="slides/slide91.xml" /><Relationship Id="rId104" Type="http://schemas.openxmlformats.org/officeDocument/2006/relationships/slide" Target="slides/slide98.xml" /><Relationship Id="rId120" Type="http://schemas.openxmlformats.org/officeDocument/2006/relationships/slide" Target="slides/slide114.xml" /><Relationship Id="rId125" Type="http://schemas.openxmlformats.org/officeDocument/2006/relationships/slide" Target="slides/slide119.xml" /><Relationship Id="rId141" Type="http://schemas.openxmlformats.org/officeDocument/2006/relationships/slide" Target="slides/slide135.xml" /><Relationship Id="rId146" Type="http://schemas.openxmlformats.org/officeDocument/2006/relationships/slide" Target="slides/slide140.xml" /><Relationship Id="rId167" Type="http://schemas.openxmlformats.org/officeDocument/2006/relationships/slide" Target="slides/slide161.xml" /><Relationship Id="rId7" Type="http://schemas.openxmlformats.org/officeDocument/2006/relationships/slide" Target="slides/slide1.xml" /><Relationship Id="rId71" Type="http://schemas.openxmlformats.org/officeDocument/2006/relationships/slide" Target="slides/slide65.xml" /><Relationship Id="rId92" Type="http://schemas.openxmlformats.org/officeDocument/2006/relationships/slide" Target="slides/slide86.xml" /><Relationship Id="rId162" Type="http://schemas.openxmlformats.org/officeDocument/2006/relationships/slide" Target="slides/slide156.xml" /><Relationship Id="rId2" Type="http://schemas.openxmlformats.org/officeDocument/2006/relationships/customXml" Target="../customXml/item2.xml" /><Relationship Id="rId29" Type="http://schemas.openxmlformats.org/officeDocument/2006/relationships/slide" Target="slides/slide23.xml" /><Relationship Id="rId24" Type="http://schemas.openxmlformats.org/officeDocument/2006/relationships/slide" Target="slides/slide18.xml" /><Relationship Id="rId40" Type="http://schemas.openxmlformats.org/officeDocument/2006/relationships/slide" Target="slides/slide34.xml" /><Relationship Id="rId45" Type="http://schemas.openxmlformats.org/officeDocument/2006/relationships/slide" Target="slides/slide39.xml" /><Relationship Id="rId66" Type="http://schemas.openxmlformats.org/officeDocument/2006/relationships/slide" Target="slides/slide60.xml" /><Relationship Id="rId87" Type="http://schemas.openxmlformats.org/officeDocument/2006/relationships/slide" Target="slides/slide81.xml" /><Relationship Id="rId110" Type="http://schemas.openxmlformats.org/officeDocument/2006/relationships/slide" Target="slides/slide104.xml" /><Relationship Id="rId115" Type="http://schemas.openxmlformats.org/officeDocument/2006/relationships/slide" Target="slides/slide109.xml" /><Relationship Id="rId131" Type="http://schemas.openxmlformats.org/officeDocument/2006/relationships/slide" Target="slides/slide125.xml" /><Relationship Id="rId136" Type="http://schemas.openxmlformats.org/officeDocument/2006/relationships/slide" Target="slides/slide130.xml" /><Relationship Id="rId157" Type="http://schemas.openxmlformats.org/officeDocument/2006/relationships/slide" Target="slides/slide151.xml" /><Relationship Id="rId61" Type="http://schemas.openxmlformats.org/officeDocument/2006/relationships/slide" Target="slides/slide55.xml" /><Relationship Id="rId82" Type="http://schemas.openxmlformats.org/officeDocument/2006/relationships/slide" Target="slides/slide76.xml" /><Relationship Id="rId152" Type="http://schemas.openxmlformats.org/officeDocument/2006/relationships/slide" Target="slides/slide146.xml" /><Relationship Id="rId173" Type="http://schemas.openxmlformats.org/officeDocument/2006/relationships/viewProps" Target="viewProps.xml" /><Relationship Id="rId19" Type="http://schemas.openxmlformats.org/officeDocument/2006/relationships/slide" Target="slides/slide13.xml" /><Relationship Id="rId14" Type="http://schemas.openxmlformats.org/officeDocument/2006/relationships/slide" Target="slides/slide8.xml" /><Relationship Id="rId30" Type="http://schemas.openxmlformats.org/officeDocument/2006/relationships/slide" Target="slides/slide24.xml" /><Relationship Id="rId35" Type="http://schemas.openxmlformats.org/officeDocument/2006/relationships/slide" Target="slides/slide29.xml" /><Relationship Id="rId56" Type="http://schemas.openxmlformats.org/officeDocument/2006/relationships/slide" Target="slides/slide50.xml" /><Relationship Id="rId77" Type="http://schemas.openxmlformats.org/officeDocument/2006/relationships/slide" Target="slides/slide71.xml" /><Relationship Id="rId100" Type="http://schemas.openxmlformats.org/officeDocument/2006/relationships/slide" Target="slides/slide94.xml" /><Relationship Id="rId105" Type="http://schemas.openxmlformats.org/officeDocument/2006/relationships/slide" Target="slides/slide99.xml" /><Relationship Id="rId126" Type="http://schemas.openxmlformats.org/officeDocument/2006/relationships/slide" Target="slides/slide120.xml" /><Relationship Id="rId147" Type="http://schemas.openxmlformats.org/officeDocument/2006/relationships/slide" Target="slides/slide141.xml" /><Relationship Id="rId168" Type="http://schemas.openxmlformats.org/officeDocument/2006/relationships/slide" Target="slides/slide162.xml" /><Relationship Id="rId8" Type="http://schemas.openxmlformats.org/officeDocument/2006/relationships/slide" Target="slides/slide2.xml" /><Relationship Id="rId51" Type="http://schemas.openxmlformats.org/officeDocument/2006/relationships/slide" Target="slides/slide45.xml" /><Relationship Id="rId72" Type="http://schemas.openxmlformats.org/officeDocument/2006/relationships/slide" Target="slides/slide66.xml" /><Relationship Id="rId93" Type="http://schemas.openxmlformats.org/officeDocument/2006/relationships/slide" Target="slides/slide87.xml" /><Relationship Id="rId98" Type="http://schemas.openxmlformats.org/officeDocument/2006/relationships/slide" Target="slides/slide92.xml" /><Relationship Id="rId121" Type="http://schemas.openxmlformats.org/officeDocument/2006/relationships/slide" Target="slides/slide115.xml" /><Relationship Id="rId142" Type="http://schemas.openxmlformats.org/officeDocument/2006/relationships/slide" Target="slides/slide136.xml" /><Relationship Id="rId163" Type="http://schemas.openxmlformats.org/officeDocument/2006/relationships/slide" Target="slides/slide157.xml" /><Relationship Id="rId3" Type="http://schemas.openxmlformats.org/officeDocument/2006/relationships/customXml" Target="../customXml/item3.xml" /><Relationship Id="rId25" Type="http://schemas.openxmlformats.org/officeDocument/2006/relationships/slide" Target="slides/slide19.xml" /><Relationship Id="rId46" Type="http://schemas.openxmlformats.org/officeDocument/2006/relationships/slide" Target="slides/slide40.xml" /><Relationship Id="rId67" Type="http://schemas.openxmlformats.org/officeDocument/2006/relationships/slide" Target="slides/slide61.xml" /><Relationship Id="rId116" Type="http://schemas.openxmlformats.org/officeDocument/2006/relationships/slide" Target="slides/slide110.xml" /><Relationship Id="rId137" Type="http://schemas.openxmlformats.org/officeDocument/2006/relationships/slide" Target="slides/slide131.xml" /><Relationship Id="rId158" Type="http://schemas.openxmlformats.org/officeDocument/2006/relationships/slide" Target="slides/slide152.xml" /><Relationship Id="rId20" Type="http://schemas.openxmlformats.org/officeDocument/2006/relationships/slide" Target="slides/slide14.xml" /><Relationship Id="rId41" Type="http://schemas.openxmlformats.org/officeDocument/2006/relationships/slide" Target="slides/slide35.xml" /><Relationship Id="rId62" Type="http://schemas.openxmlformats.org/officeDocument/2006/relationships/slide" Target="slides/slide56.xml" /><Relationship Id="rId83" Type="http://schemas.openxmlformats.org/officeDocument/2006/relationships/slide" Target="slides/slide77.xml" /><Relationship Id="rId88" Type="http://schemas.openxmlformats.org/officeDocument/2006/relationships/slide" Target="slides/slide82.xml" /><Relationship Id="rId111" Type="http://schemas.openxmlformats.org/officeDocument/2006/relationships/slide" Target="slides/slide105.xml" /><Relationship Id="rId132" Type="http://schemas.openxmlformats.org/officeDocument/2006/relationships/slide" Target="slides/slide126.xml" /><Relationship Id="rId153" Type="http://schemas.openxmlformats.org/officeDocument/2006/relationships/slide" Target="slides/slide147.xml" /><Relationship Id="rId174" Type="http://schemas.openxmlformats.org/officeDocument/2006/relationships/theme" Target="theme/theme1.xml" /><Relationship Id="rId15" Type="http://schemas.openxmlformats.org/officeDocument/2006/relationships/slide" Target="slides/slide9.xml" /><Relationship Id="rId36" Type="http://schemas.openxmlformats.org/officeDocument/2006/relationships/slide" Target="slides/slide30.xml" /><Relationship Id="rId57" Type="http://schemas.openxmlformats.org/officeDocument/2006/relationships/slide" Target="slides/slide51.xml" /><Relationship Id="rId106" Type="http://schemas.openxmlformats.org/officeDocument/2006/relationships/slide" Target="slides/slide100.xml" /><Relationship Id="rId127" Type="http://schemas.openxmlformats.org/officeDocument/2006/relationships/slide" Target="slides/slide121.xml" /></Relationships>
</file>

<file path=ppt/charts/_rels/chart1.xml.rels><?xml version="1.0" encoding="UTF-8" standalone="yes"?>
<Relationships xmlns="http://schemas.openxmlformats.org/package/2006/relationships"><Relationship Id="rId3" Type="http://schemas.openxmlformats.org/officeDocument/2006/relationships/oleObject" Target="https://fmdqotc-my.sharepoint.com/personal/omotola_omotara_fmdqgroup_com/Documents/EMD/BIG/CSD%20Sourcing%20and%20Selection%20Activities_Timeline.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Number of components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
        </a:p>
      </c:txPr>
    </c:title>
    <c:autoTitleDeleted val="0"/>
    <c:plotArea>
      <c:layout>
        <c:manualLayout>
          <c:layoutTarget val="inner"/>
          <c:xMode val="edge"/>
          <c:yMode val="edge"/>
          <c:x val="0.30648785616942337"/>
          <c:y val="0.20768510439717966"/>
          <c:w val="0.39828132060418991"/>
          <c:h val="0.6859024401747007"/>
        </c:manualLayout>
      </c:layout>
      <c:doughnutChart>
        <c:varyColors val="1"/>
        <c:ser>
          <c:idx val="0"/>
          <c:order val="0"/>
          <c:tx>
            <c:strRef>
              <c:f>Sheet1!$E$6</c:f>
              <c:strCache>
                <c:ptCount val="1"/>
                <c:pt idx="0">
                  <c:v>no. of components</c:v>
                </c:pt>
              </c:strCache>
            </c:strRef>
          </c:tx>
          <c:dPt>
            <c:idx val="0"/>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DC9-411A-825B-696662AEC2DE}"/>
              </c:ext>
            </c:extLst>
          </c:dPt>
          <c:dPt>
            <c:idx val="1"/>
            <c:bubble3D val="0"/>
            <c:spPr>
              <a:solidFill>
                <a:srgbClr val="F7964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DC9-411A-825B-696662AEC2DE}"/>
              </c:ext>
            </c:extLst>
          </c:dPt>
          <c:dPt>
            <c:idx val="2"/>
            <c:bubble3D val="0"/>
            <c:spPr>
              <a:solidFill>
                <a:srgbClr val="92D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DC9-411A-825B-696662AEC2DE}"/>
              </c:ext>
            </c:extLst>
          </c:dPt>
          <c:dPt>
            <c:idx val="3"/>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DC9-411A-825B-696662AEC2DE}"/>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DC9-411A-825B-696662AEC2DE}"/>
              </c:ext>
            </c:extLst>
          </c:dPt>
          <c:dLbls>
            <c:dLbl>
              <c:idx val="0"/>
              <c:layout>
                <c:manualLayout>
                  <c:x val="0.15100053520193943"/>
                  <c:y val="-0.1418605199566599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DC9-411A-825B-696662AEC2DE}"/>
                </c:ext>
              </c:extLst>
            </c:dLbl>
            <c:dLbl>
              <c:idx val="1"/>
              <c:layout>
                <c:manualLayout>
                  <c:x val="0.11018957974195578"/>
                  <c:y val="0.193087929941009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DC9-411A-825B-696662AEC2DE}"/>
                </c:ext>
              </c:extLst>
            </c:dLbl>
            <c:dLbl>
              <c:idx val="2"/>
              <c:layout>
                <c:manualLayout>
                  <c:x val="-0.12651396192594935"/>
                  <c:y val="0.1733850799470288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DC9-411A-825B-696662AEC2DE}"/>
                </c:ext>
              </c:extLst>
            </c:dLbl>
            <c:dLbl>
              <c:idx val="3"/>
              <c:layout>
                <c:manualLayout>
                  <c:x val="-0.15304108297493874"/>
                  <c:y val="-9.457367997110666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DC9-411A-825B-696662AEC2DE}"/>
                </c:ext>
              </c:extLst>
            </c:dLbl>
            <c:dLbl>
              <c:idx val="4"/>
              <c:layout>
                <c:manualLayout>
                  <c:x val="-4.0810955459983653E-3"/>
                  <c:y val="-0.1379199499578638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DC9-411A-825B-696662AEC2D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Sheet1!$D$7:$D$11</c:f>
              <c:strCache>
                <c:ptCount val="5"/>
                <c:pt idx="0">
                  <c:v>Ad-hoc</c:v>
                </c:pt>
                <c:pt idx="1">
                  <c:v>Repeatable</c:v>
                </c:pt>
                <c:pt idx="2">
                  <c:v>Defined</c:v>
                </c:pt>
                <c:pt idx="3">
                  <c:v>Managed</c:v>
                </c:pt>
                <c:pt idx="4">
                  <c:v>Optimised</c:v>
                </c:pt>
              </c:strCache>
            </c:strRef>
          </c:cat>
          <c:val>
            <c:numRef>
              <c:f>Sheet1!$E$7:$E$11</c:f>
              <c:numCache>
                <c:formatCode>General</c:formatCode>
                <c:ptCount val="5"/>
                <c:pt idx="0">
                  <c:v>6</c:v>
                </c:pt>
                <c:pt idx="1">
                  <c:v>20</c:v>
                </c:pt>
                <c:pt idx="2">
                  <c:v>13</c:v>
                </c:pt>
                <c:pt idx="3">
                  <c:v>4</c:v>
                </c:pt>
                <c:pt idx="4">
                  <c:v>0</c:v>
                </c:pt>
              </c:numCache>
            </c:numRef>
          </c:val>
          <c:extLst>
            <c:ext xmlns:c16="http://schemas.microsoft.com/office/drawing/2014/chart" uri="{C3380CC4-5D6E-409C-BE32-E72D297353CC}">
              <c16:uniqueId val="{0000000A-BDC9-411A-825B-696662AEC2D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5T09:30:44.660"/>
    </inkml:context>
    <inkml:brush xml:id="br0">
      <inkml:brushProperty name="width" value="0.025" units="cm"/>
      <inkml:brushProperty name="height" value="0.02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5T21:52:26.834"/>
    </inkml:context>
    <inkml:brush xml:id="br0">
      <inkml:brushProperty name="width" value="0.025" units="cm"/>
      <inkml:brushProperty name="height" value="0.025" units="cm"/>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56" name="Shape 56"/>
          <p:cNvSpPr>
            <a:spLocks noGrp="1"/>
          </p:cNvSpPr>
          <p:nvPr>
            <p:ph type="body" sz="quarter" idx="1"/>
          </p:nvPr>
        </p:nvSpPr>
        <p:spPr>
          <a:prstGeom prst="rect">
            <a:avLst/>
          </a:prstGeom>
        </p:spPr>
        <p:txBody>
          <a:bodyPr/>
          <a:lstStyle/>
          <a:p>
            <a:pPr>
              <a:defRPr b="1"/>
            </a:pPr>
            <a:endParaRPr dirty="0"/>
          </a:p>
          <a:p>
            <a:pPr>
              <a:defRPr b="1"/>
            </a:pPr>
            <a:r>
              <a:rPr dirty="0"/>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Helvetica"/>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Helvetica"/>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Helvetica"/>
            </a:endParaRPr>
          </a:p>
        </p:txBody>
      </p:sp>
    </p:spTree>
    <p:extLst>
      <p:ext uri="{BB962C8B-B14F-4D97-AF65-F5344CB8AC3E}">
        <p14:creationId xmlns:p14="http://schemas.microsoft.com/office/powerpoint/2010/main" val="242530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Helvetica"/>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Helvetic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Helvetica"/>
            </a:endParaRPr>
          </a:p>
        </p:txBody>
      </p:sp>
    </p:spTree>
    <p:extLst>
      <p:ext uri="{BB962C8B-B14F-4D97-AF65-F5344CB8AC3E}">
        <p14:creationId xmlns:p14="http://schemas.microsoft.com/office/powerpoint/2010/main" val="4150976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00055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74770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50212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11220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We believe that there are 6 no-regret</a:t>
            </a:r>
            <a:r>
              <a:rPr lang="en-US" baseline="0" dirty="0"/>
              <a:t> capabilities required to compete in the next few years. And with any disruption new need to be able to:</a:t>
            </a:r>
            <a:endParaRPr lang="en-US" dirty="0"/>
          </a:p>
          <a:p>
            <a:pPr marL="228600" indent="-228600">
              <a:buFont typeface="+mj-lt"/>
              <a:buAutoNum type="arabicPeriod"/>
            </a:pPr>
            <a:r>
              <a:rPr lang="en-US" dirty="0"/>
              <a:t>You need sense</a:t>
            </a:r>
            <a:r>
              <a:rPr lang="en-US" baseline="0" dirty="0"/>
              <a:t> change</a:t>
            </a:r>
          </a:p>
          <a:p>
            <a:pPr marL="228600" indent="-228600">
              <a:buFont typeface="+mj-lt"/>
              <a:buAutoNum type="arabicPeriod"/>
            </a:pPr>
            <a:r>
              <a:rPr lang="en-US" baseline="0" dirty="0"/>
              <a:t>Interpret it intelligently</a:t>
            </a:r>
          </a:p>
          <a:p>
            <a:pPr marL="228600" indent="-228600">
              <a:buFont typeface="+mj-lt"/>
              <a:buAutoNum type="arabicPeriod"/>
            </a:pPr>
            <a:r>
              <a:rPr lang="en-US" baseline="0" dirty="0"/>
              <a:t>Need to be able to respond</a:t>
            </a:r>
            <a:endParaRPr lang="en-US" dirty="0"/>
          </a:p>
          <a:p>
            <a:endParaRPr lang="en-US" dirty="0"/>
          </a:p>
          <a:p>
            <a:pPr marL="228600" indent="-228600">
              <a:buAutoNum type="arabicPeriod"/>
            </a:pPr>
            <a:r>
              <a:rPr lang="en-US" baseline="0" dirty="0"/>
              <a:t>Sensing and interpreting disruption</a:t>
            </a:r>
          </a:p>
          <a:p>
            <a:pPr marL="685800" lvl="1" indent="-228600">
              <a:buFont typeface="Arial" panose="020B0604020202020204" pitchFamily="34" charset="0"/>
              <a:buChar char="•"/>
            </a:pPr>
            <a:r>
              <a:rPr lang="en-US" dirty="0"/>
              <a:t>This is</a:t>
            </a:r>
            <a:r>
              <a:rPr lang="en-US" baseline="0" dirty="0"/>
              <a:t> a remarkably subtle thing and not very easy to do</a:t>
            </a:r>
          </a:p>
          <a:p>
            <a:pPr marL="685800" lvl="1" indent="-228600">
              <a:buFont typeface="Arial" panose="020B0604020202020204" pitchFamily="34" charset="0"/>
              <a:buChar char="•"/>
            </a:pPr>
            <a:r>
              <a:rPr lang="en-US" baseline="0" dirty="0"/>
              <a:t>Don’t just look in your backyard</a:t>
            </a:r>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was a recent interview with the guys</a:t>
            </a:r>
            <a:r>
              <a:rPr lang="en-US" baseline="0" dirty="0"/>
              <a:t> from Google regarding a book they just wrote. And one of the questions posed to Eric Schmidt was how is it that Google is so good at sensing and responding to the trends out there. Both of the guys looked at each other, smiled and said “we kinda of suck at it”.  Over the last 15 years we missed Facebook, LinkedIn, Whatsapp and Twitter… If you combine those it’s a total market cap of 280 billion dollars and 2 billion active users. 30 times the music industry.</a:t>
            </a:r>
            <a:endParaRPr lang="en-US" dirty="0"/>
          </a:p>
          <a:p>
            <a:pPr marL="685800" lvl="1" indent="-228600">
              <a:buFont typeface="Arial" panose="020B0604020202020204" pitchFamily="34" charset="0"/>
              <a:buChar char="•"/>
            </a:pPr>
            <a:r>
              <a:rPr lang="en-US" baseline="0" dirty="0"/>
              <a:t>Ask which trends matter most – It’s more important to try understand which trends don’t matter</a:t>
            </a:r>
          </a:p>
          <a:p>
            <a:pPr marL="1143000" lvl="2" indent="-228600">
              <a:buFont typeface="Arial" panose="020B0604020202020204" pitchFamily="34" charset="0"/>
              <a:buChar char="•"/>
            </a:pPr>
            <a:r>
              <a:rPr lang="en-US" baseline="0" dirty="0"/>
              <a:t>It’s knowing what doesn’t matter and what is distraction right now.</a:t>
            </a:r>
          </a:p>
          <a:p>
            <a:pPr marL="685800" lvl="1" indent="-228600">
              <a:buFont typeface="Arial" panose="020B0604020202020204" pitchFamily="34" charset="0"/>
              <a:buChar char="•"/>
            </a:pPr>
            <a:r>
              <a:rPr lang="en-US" baseline="0" dirty="0"/>
              <a:t>And try to understand the when</a:t>
            </a:r>
          </a:p>
          <a:p>
            <a:pPr marL="1143000" lvl="2" indent="-228600">
              <a:buFont typeface="Arial" panose="020B0604020202020204" pitchFamily="34" charset="0"/>
              <a:buChar char="•"/>
            </a:pPr>
            <a:r>
              <a:rPr lang="en-US" baseline="0" dirty="0"/>
              <a:t>The biggest challenge is timing and whether you have the timing right</a:t>
            </a:r>
          </a:p>
          <a:p>
            <a:pPr marL="1143000" lvl="2" indent="-228600">
              <a:buFont typeface="Arial" panose="020B0604020202020204" pitchFamily="34" charset="0"/>
              <a:buChar char="•"/>
            </a:pPr>
            <a:r>
              <a:rPr lang="en-US" baseline="0" dirty="0"/>
              <a:t>You need to know how much time you have to respond</a:t>
            </a:r>
          </a:p>
          <a:p>
            <a:pPr marL="1143000" lvl="2" indent="-228600">
              <a:buFont typeface="Arial" panose="020B0604020202020204" pitchFamily="34" charset="0"/>
              <a:buChar char="•"/>
            </a:pPr>
            <a:r>
              <a:rPr lang="en-US" baseline="0" dirty="0"/>
              <a:t>Nobody answers the “when” question – The “when” is important. Think of the GPS manufacturers and Google. Do you think they anticipated that in 18 months that 85% of their market cap would vaporize?</a:t>
            </a:r>
            <a:endParaRPr lang="en-US" dirty="0"/>
          </a:p>
          <a:p>
            <a:pPr marL="228600" lvl="0" indent="-228600">
              <a:buFont typeface="+mj-lt"/>
              <a:buAutoNum type="arabicPeriod"/>
            </a:pPr>
            <a:r>
              <a:rPr lang="en-US" dirty="0"/>
              <a:t>Develop</a:t>
            </a:r>
            <a:r>
              <a:rPr lang="en-US" baseline="0" dirty="0"/>
              <a:t> and Launch new ideas faster</a:t>
            </a:r>
          </a:p>
          <a:p>
            <a:pPr marL="685800" lvl="1" indent="-228600">
              <a:buFont typeface="Arial" panose="020B0604020202020204" pitchFamily="34" charset="0"/>
              <a:buChar char="•"/>
            </a:pPr>
            <a:r>
              <a:rPr lang="en-US" baseline="0" dirty="0"/>
              <a:t>Stop Innovating</a:t>
            </a:r>
          </a:p>
          <a:p>
            <a:pPr marL="1143000" lvl="2" indent="-228600">
              <a:buFont typeface="Arial" panose="020B0604020202020204" pitchFamily="34" charset="0"/>
              <a:buChar char="•"/>
            </a:pPr>
            <a:r>
              <a:rPr lang="en-US" baseline="0" dirty="0"/>
              <a:t>We hear innovate so often. Perhaps a by product of solving customer problems.</a:t>
            </a:r>
          </a:p>
          <a:p>
            <a:pPr marL="1143000" lvl="2" indent="-228600">
              <a:buFont typeface="Arial" panose="020B0604020202020204" pitchFamily="34" charset="0"/>
              <a:buChar char="•"/>
            </a:pPr>
            <a:r>
              <a:rPr lang="en-US" baseline="0" dirty="0"/>
              <a:t>Innovation sounds like a defensive stance where you have already lost</a:t>
            </a:r>
          </a:p>
          <a:p>
            <a:pPr marL="1143000" lvl="2" indent="-228600">
              <a:buFont typeface="Arial" panose="020B0604020202020204" pitchFamily="34" charset="0"/>
              <a:buChar char="•"/>
            </a:pPr>
            <a:r>
              <a:rPr lang="en-US" baseline="0" dirty="0"/>
              <a:t>Whereas you should focus on the key problems your customers face that are close to your heart</a:t>
            </a:r>
          </a:p>
          <a:p>
            <a:pPr marL="685800" lvl="1" indent="-228600">
              <a:buFont typeface="Arial" panose="020B0604020202020204" pitchFamily="34" charset="0"/>
              <a:buChar char="•"/>
            </a:pPr>
            <a:r>
              <a:rPr lang="en-US" baseline="0" dirty="0"/>
              <a:t>Faster experiments</a:t>
            </a:r>
          </a:p>
          <a:p>
            <a:pPr marL="1143000" lvl="2" indent="-228600">
              <a:buFont typeface="Arial" panose="020B0604020202020204" pitchFamily="34" charset="0"/>
              <a:buChar char="•"/>
            </a:pPr>
            <a:r>
              <a:rPr lang="en-US" baseline="0" dirty="0"/>
              <a:t>The idea of faster experiments is a cultural thing. Especially in environments that are risk averse and consumed by regulation. Coming up with and launching imperfect products is challenging</a:t>
            </a:r>
          </a:p>
          <a:p>
            <a:pPr marL="1143000" lvl="2" indent="-228600">
              <a:buFont typeface="Arial" panose="020B0604020202020204" pitchFamily="34" charset="0"/>
              <a:buChar char="•"/>
            </a:pPr>
            <a:r>
              <a:rPr lang="en-US" baseline="0" dirty="0"/>
              <a:t>Michelin and Starbucks have established incubation hubs to purely focus on ideas that are on the fringe of their organization. Organisations are using these capabilities to test what works and what doesn’t work</a:t>
            </a:r>
          </a:p>
          <a:p>
            <a:pPr marL="1143000" lvl="2" indent="-228600">
              <a:buFont typeface="Arial" panose="020B0604020202020204" pitchFamily="34" charset="0"/>
              <a:buChar char="•"/>
            </a:pPr>
            <a:r>
              <a:rPr lang="en-US" baseline="0" dirty="0"/>
              <a:t>Most of digital strategy is experimentation</a:t>
            </a:r>
          </a:p>
          <a:p>
            <a:pPr marL="685800" lvl="1" indent="-228600">
              <a:buFont typeface="Arial" panose="020B0604020202020204" pitchFamily="34" charset="0"/>
              <a:buChar char="•"/>
            </a:pPr>
            <a:r>
              <a:rPr lang="en-US" baseline="0" dirty="0"/>
              <a:t>Self-Disrupt</a:t>
            </a:r>
          </a:p>
          <a:p>
            <a:pPr marL="1143000" lvl="2" indent="-228600">
              <a:buFont typeface="Arial" panose="020B0604020202020204" pitchFamily="34" charset="0"/>
              <a:buChar char="•"/>
            </a:pPr>
            <a:r>
              <a:rPr lang="en-US" baseline="0" dirty="0"/>
              <a:t>Slightly cheeky – but have seen organisations find entrepreneurs and give them the task of coming up with a business that could seriously hurt your business</a:t>
            </a:r>
          </a:p>
          <a:p>
            <a:pPr marL="1143000" lvl="2" indent="-228600">
              <a:buFont typeface="Arial" panose="020B0604020202020204" pitchFamily="34" charset="0"/>
              <a:buChar char="•"/>
            </a:pPr>
            <a:r>
              <a:rPr lang="en-US" baseline="0" dirty="0"/>
              <a:t>This helps to unearth some deeply held/routed thinking, orthodox conventions and paradigms that we didn’t know we have, like “customers won’t pay for content”</a:t>
            </a:r>
          </a:p>
          <a:p>
            <a:pPr marL="1143000" lvl="2" indent="-228600">
              <a:buFont typeface="Arial" panose="020B0604020202020204" pitchFamily="34" charset="0"/>
              <a:buChar char="•"/>
            </a:pPr>
            <a:endParaRPr lang="en-US" dirty="0"/>
          </a:p>
          <a:p>
            <a:pPr marL="228600" lvl="0" indent="-228600">
              <a:buFont typeface="+mj-lt"/>
              <a:buAutoNum type="arabicPeriod"/>
            </a:pPr>
            <a:r>
              <a:rPr lang="en-US" dirty="0"/>
              <a:t>Partnering</a:t>
            </a:r>
            <a:r>
              <a:rPr lang="en-US" baseline="0" dirty="0"/>
              <a:t> and Building Camps</a:t>
            </a:r>
          </a:p>
          <a:p>
            <a:pPr marL="685800" lvl="1" indent="-228600">
              <a:buFont typeface="Arial" panose="020B0604020202020204" pitchFamily="34" charset="0"/>
              <a:buChar char="•"/>
            </a:pPr>
            <a:r>
              <a:rPr lang="en-US" baseline="0" dirty="0"/>
              <a:t>Is all about how well you respond</a:t>
            </a:r>
          </a:p>
          <a:p>
            <a:pPr marL="685800" lvl="1" indent="-228600">
              <a:buFont typeface="Arial" panose="020B0604020202020204" pitchFamily="34" charset="0"/>
              <a:buChar char="•"/>
            </a:pPr>
            <a:r>
              <a:rPr lang="en-US" dirty="0"/>
              <a:t>APIs</a:t>
            </a:r>
          </a:p>
          <a:p>
            <a:pPr marL="1143000" lvl="2" indent="-228600">
              <a:buFont typeface="Arial" panose="020B0604020202020204" pitchFamily="34" charset="0"/>
              <a:buChar char="•"/>
            </a:pPr>
            <a:r>
              <a:rPr lang="en-US" dirty="0"/>
              <a:t>Most of</a:t>
            </a:r>
            <a:r>
              <a:rPr lang="en-US" baseline="0" dirty="0"/>
              <a:t> us intuitively know and refer to ecosystems, etc. Digital leaders have an intrinsic understanding that they are not going it alone.</a:t>
            </a:r>
          </a:p>
          <a:p>
            <a:pPr marL="685800" lvl="1" indent="-228600">
              <a:buFont typeface="Arial" panose="020B0604020202020204" pitchFamily="34" charset="0"/>
              <a:buChar char="•"/>
            </a:pPr>
            <a:r>
              <a:rPr lang="en-US" dirty="0"/>
              <a:t>Partner for non-core</a:t>
            </a:r>
          </a:p>
          <a:p>
            <a:pPr marL="1143000" lvl="2" indent="-228600">
              <a:buFont typeface="Arial" panose="020B0604020202020204" pitchFamily="34" charset="0"/>
              <a:buChar char="•"/>
            </a:pPr>
            <a:r>
              <a:rPr lang="en-US" dirty="0"/>
              <a:t>Are you creating an ecosystem connected to APIs that are as</a:t>
            </a:r>
            <a:r>
              <a:rPr lang="en-US" baseline="0" dirty="0"/>
              <a:t> invested in your success as you are? – Expedia generates 90% of its revenue through APIs and partners</a:t>
            </a:r>
          </a:p>
          <a:p>
            <a:pPr marL="1143000" lvl="2" indent="-228600">
              <a:buFont typeface="Arial" panose="020B0604020202020204" pitchFamily="34" charset="0"/>
              <a:buChar char="•"/>
            </a:pPr>
            <a:r>
              <a:rPr lang="en-US" baseline="0" dirty="0"/>
              <a:t>Telefonica is doing a phenomenal job with APIs working largest global brands and selling them non-sensitive data for geo-targeting</a:t>
            </a:r>
          </a:p>
          <a:p>
            <a:pPr marL="1143000" lvl="2" indent="-228600">
              <a:buFont typeface="Arial" panose="020B0604020202020204" pitchFamily="34" charset="0"/>
              <a:buChar char="•"/>
            </a:pPr>
            <a:r>
              <a:rPr lang="en-US" dirty="0"/>
              <a:t>We mentioned that the Amazon</a:t>
            </a:r>
            <a:r>
              <a:rPr lang="en-US" baseline="0" dirty="0"/>
              <a:t> are doing deal with USPS to deliver groceries to your door</a:t>
            </a:r>
          </a:p>
          <a:p>
            <a:pPr marL="685800" lvl="1" indent="-228600">
              <a:buFont typeface="Arial" panose="020B0604020202020204" pitchFamily="34" charset="0"/>
              <a:buChar char="•"/>
            </a:pPr>
            <a:r>
              <a:rPr lang="en-US" baseline="0" dirty="0"/>
              <a:t>Build Camps</a:t>
            </a:r>
          </a:p>
          <a:p>
            <a:pPr marL="685800" lvl="1" indent="-228600">
              <a:buFont typeface="Arial" panose="020B0604020202020204" pitchFamily="34" charset="0"/>
              <a:buChar char="•"/>
            </a:pPr>
            <a:endParaRPr lang="en-US" baseline="0" dirty="0"/>
          </a:p>
          <a:p>
            <a:pPr marL="228600" lvl="0" indent="-228600">
              <a:buFont typeface="+mj-lt"/>
              <a:buAutoNum type="arabicPeriod"/>
            </a:pPr>
            <a:r>
              <a:rPr lang="en-US" baseline="0" dirty="0"/>
              <a:t>Re-organise for speed</a:t>
            </a:r>
          </a:p>
          <a:p>
            <a:pPr marL="685800" lvl="1" indent="-228600">
              <a:buFont typeface="Arial" panose="020B0604020202020204" pitchFamily="34" charset="0"/>
              <a:buChar char="•"/>
            </a:pPr>
            <a:r>
              <a:rPr lang="en-US" baseline="0" dirty="0"/>
              <a:t>New Metrics</a:t>
            </a:r>
          </a:p>
          <a:p>
            <a:pPr marL="1143000" lvl="2" indent="-228600">
              <a:buFont typeface="Arial" panose="020B0604020202020204" pitchFamily="34" charset="0"/>
              <a:buChar char="•"/>
            </a:pPr>
            <a:r>
              <a:rPr lang="en-US" baseline="0" dirty="0"/>
              <a:t>Financial metrics can be dangerous if they are premature</a:t>
            </a:r>
          </a:p>
          <a:p>
            <a:pPr marL="1143000" lvl="2" indent="-228600">
              <a:buFont typeface="Arial" panose="020B0604020202020204" pitchFamily="34" charset="0"/>
              <a:buChar char="•"/>
            </a:pPr>
            <a:r>
              <a:rPr lang="en-US" baseline="0" dirty="0"/>
              <a:t>Traditional metrics do apply, but if you are building a mobile business there are 3 key metrics that apply:</a:t>
            </a:r>
          </a:p>
          <a:p>
            <a:pPr marL="1600200" lvl="3" indent="-228600">
              <a:buFont typeface="Arial" panose="020B0604020202020204" pitchFamily="34" charset="0"/>
              <a:buChar char="•"/>
            </a:pPr>
            <a:r>
              <a:rPr lang="en-US" baseline="0" dirty="0"/>
              <a:t>Sessions per a Daily Active User: There is no better indication of how active your users are and how sticky they are then through this measure. If you’re at 3 you have a great thing going. If you have 5 you are Whatsapp</a:t>
            </a:r>
          </a:p>
          <a:p>
            <a:pPr marL="1600200" lvl="3" indent="-228600">
              <a:buFont typeface="Arial" panose="020B0604020202020204" pitchFamily="34" charset="0"/>
              <a:buChar char="•"/>
            </a:pPr>
            <a:r>
              <a:rPr lang="en-US" baseline="0" dirty="0"/>
              <a:t>Retention:</a:t>
            </a:r>
          </a:p>
          <a:p>
            <a:pPr marL="2057400" lvl="4" indent="-228600">
              <a:buFont typeface="Arial" panose="020B0604020202020204" pitchFamily="34" charset="0"/>
              <a:buChar char="•"/>
            </a:pPr>
            <a:r>
              <a:rPr lang="en-US" baseline="0" dirty="0"/>
              <a:t>D7, D30 and D90</a:t>
            </a:r>
          </a:p>
          <a:p>
            <a:pPr marL="2057400" lvl="4" indent="-228600">
              <a:buFont typeface="Arial" panose="020B0604020202020204" pitchFamily="34" charset="0"/>
              <a:buChar char="•"/>
            </a:pPr>
            <a:r>
              <a:rPr lang="en-US" baseline="0" dirty="0"/>
              <a:t>Your retention on day 7, day 30 and day 90 </a:t>
            </a:r>
          </a:p>
          <a:p>
            <a:pPr marL="2057400" lvl="4" indent="-228600">
              <a:buFont typeface="Arial" panose="020B0604020202020204" pitchFamily="34" charset="0"/>
              <a:buChar char="•"/>
            </a:pPr>
            <a:r>
              <a:rPr lang="en-US" baseline="0" dirty="0"/>
              <a:t>This is one of the best indicators that as mobile property you will be around in a year from now</a:t>
            </a:r>
          </a:p>
          <a:p>
            <a:pPr marL="2057400" lvl="4" indent="-228600">
              <a:buFont typeface="Arial" panose="020B0604020202020204" pitchFamily="34" charset="0"/>
              <a:buChar char="•"/>
            </a:pPr>
            <a:r>
              <a:rPr lang="en-US" baseline="0" dirty="0"/>
              <a:t>Usually 50% or higher than D90 means it’s a good venture</a:t>
            </a:r>
          </a:p>
          <a:p>
            <a:pPr marL="1600200" lvl="3" indent="-228600">
              <a:buFont typeface="Arial" panose="020B0604020202020204" pitchFamily="34" charset="0"/>
              <a:buChar char="•"/>
            </a:pPr>
            <a:r>
              <a:rPr lang="en-US" baseline="0" dirty="0"/>
              <a:t>Number of active users as a percentage of your downloads</a:t>
            </a:r>
          </a:p>
          <a:p>
            <a:pPr marL="2057400" lvl="4" indent="-228600">
              <a:buFont typeface="Arial" panose="020B0604020202020204" pitchFamily="34" charset="0"/>
              <a:buChar char="•"/>
            </a:pPr>
            <a:r>
              <a:rPr lang="en-US" baseline="0" dirty="0"/>
              <a:t>Downloads aren’t the problems. It’s active users.</a:t>
            </a:r>
          </a:p>
          <a:p>
            <a:pPr marL="2057400" lvl="4" indent="-228600">
              <a:buFont typeface="Arial" panose="020B0604020202020204" pitchFamily="34" charset="0"/>
              <a:buChar char="•"/>
            </a:pPr>
            <a:r>
              <a:rPr lang="en-US" baseline="0" dirty="0"/>
              <a:t>In general, that ratio is 7 to 12 percent is great. The average is 9.</a:t>
            </a:r>
          </a:p>
          <a:p>
            <a:pPr marL="1143000" lvl="2" indent="-228600">
              <a:buFont typeface="Arial" panose="020B0604020202020204" pitchFamily="34" charset="0"/>
              <a:buChar char="•"/>
            </a:pPr>
            <a:r>
              <a:rPr lang="en-US" baseline="0" dirty="0"/>
              <a:t>These are called traction metrics. These are power metrics not financially led. These are more important in the first 18 months.</a:t>
            </a:r>
          </a:p>
          <a:p>
            <a:pPr marL="685800" lvl="1" indent="-228600">
              <a:buFont typeface="Arial" panose="020B0604020202020204" pitchFamily="34" charset="0"/>
              <a:buChar char="•"/>
            </a:pPr>
            <a:r>
              <a:rPr lang="en-US" baseline="0" dirty="0"/>
              <a:t>New Structures</a:t>
            </a:r>
          </a:p>
          <a:p>
            <a:pPr marL="1143000" lvl="2" indent="-228600">
              <a:buFont typeface="Arial" panose="020B0604020202020204" pitchFamily="34" charset="0"/>
              <a:buChar char="•"/>
            </a:pPr>
            <a:r>
              <a:rPr lang="en-US" baseline="0" dirty="0"/>
              <a:t>Create a new team away from the “mother ship” - Walmart have created a new team that build new business in new areas and are acquiring new customers. One of the most amazing digital ventures. Especially in the space of data and analytics</a:t>
            </a:r>
          </a:p>
          <a:p>
            <a:pPr marL="1143000" lvl="2" indent="-228600">
              <a:buFont typeface="Arial" panose="020B0604020202020204" pitchFamily="34" charset="0"/>
              <a:buChar char="•"/>
            </a:pPr>
            <a:r>
              <a:rPr lang="en-US" baseline="0" dirty="0"/>
              <a:t>Garanti bank have created a spin-off – a new bank that removes the legacy</a:t>
            </a:r>
          </a:p>
          <a:p>
            <a:pPr marL="1143000" lvl="2" indent="-228600">
              <a:buFont typeface="Arial" panose="020B0604020202020204" pitchFamily="34" charset="0"/>
              <a:buChar char="•"/>
            </a:pPr>
            <a:r>
              <a:rPr lang="en-US" baseline="0" dirty="0"/>
              <a:t>There are many models</a:t>
            </a:r>
          </a:p>
          <a:p>
            <a:pPr marL="685800" lvl="1" indent="-228600">
              <a:buFont typeface="Arial" panose="020B0604020202020204" pitchFamily="34" charset="0"/>
              <a:buChar char="•"/>
            </a:pPr>
            <a:r>
              <a:rPr lang="en-US" baseline="0" dirty="0"/>
              <a:t>Go Digitally Native</a:t>
            </a:r>
          </a:p>
          <a:p>
            <a:pPr marL="1143000" lvl="2" indent="-228600">
              <a:buFont typeface="Arial" panose="020B0604020202020204" pitchFamily="34" charset="0"/>
              <a:buChar char="•"/>
            </a:pPr>
            <a:r>
              <a:rPr lang="en-US" baseline="0" dirty="0"/>
              <a:t>It’s personal, we have to hire those that have data and know what they are talking about</a:t>
            </a:r>
          </a:p>
          <a:p>
            <a:pPr marL="1143000" lvl="2" indent="-228600">
              <a:buFont typeface="Arial" panose="020B0604020202020204" pitchFamily="34" charset="0"/>
              <a:buChar char="•"/>
            </a:pPr>
            <a:r>
              <a:rPr lang="en-US" baseline="0" dirty="0"/>
              <a:t>There is a scarcity of young people in the boardroom that know what they are talking about</a:t>
            </a:r>
          </a:p>
          <a:p>
            <a:pPr marL="228600" lvl="0" indent="-228600">
              <a:buFont typeface="+mj-lt"/>
              <a:buAutoNum type="arabicPeriod"/>
            </a:pPr>
            <a:r>
              <a:rPr lang="en-US" dirty="0"/>
              <a:t>Understand and Leverage Data</a:t>
            </a:r>
          </a:p>
          <a:p>
            <a:pPr marL="685800" lvl="1" indent="-228600">
              <a:buFont typeface="Arial" panose="020B0604020202020204" pitchFamily="34" charset="0"/>
              <a:buChar char="•"/>
            </a:pPr>
            <a:r>
              <a:rPr lang="en-US" dirty="0"/>
              <a:t>Create a dedicated analytics team</a:t>
            </a:r>
          </a:p>
          <a:p>
            <a:pPr marL="685800" lvl="1" indent="-228600">
              <a:buFont typeface="Arial" panose="020B0604020202020204" pitchFamily="34" charset="0"/>
              <a:buChar char="•"/>
            </a:pPr>
            <a:r>
              <a:rPr lang="en-US" dirty="0"/>
              <a:t>Volume</a:t>
            </a:r>
            <a:r>
              <a:rPr lang="en-US" baseline="0" dirty="0"/>
              <a:t> + quality + different formats </a:t>
            </a:r>
            <a:r>
              <a:rPr lang="en-US" baseline="0" dirty="0">
                <a:sym typeface="Wingdings" panose="05000000000000000000" pitchFamily="2" charset="2"/>
              </a:rPr>
              <a:t> Structure is more important than the amount or the size of the data</a:t>
            </a:r>
          </a:p>
          <a:p>
            <a:pPr marL="685800" lvl="1" indent="-228600">
              <a:buFont typeface="Arial" panose="020B0604020202020204" pitchFamily="34" charset="0"/>
              <a:buChar char="•"/>
            </a:pPr>
            <a:r>
              <a:rPr lang="en-US" baseline="0" dirty="0">
                <a:sym typeface="Wingdings" panose="05000000000000000000" pitchFamily="2" charset="2"/>
              </a:rPr>
              <a:t>Start by asking the right questions – What would you do with the data? What are the problems you should be solving for? Don’t create propensity models for the sake of analytics</a:t>
            </a:r>
            <a:endParaRPr lang="en-US" dirty="0"/>
          </a:p>
          <a:p>
            <a:pPr marL="228600" lvl="0" indent="-228600">
              <a:buFont typeface="+mj-lt"/>
              <a:buAutoNum type="arabicPeriod"/>
            </a:pPr>
            <a:r>
              <a:rPr lang="en-US" dirty="0"/>
              <a:t>Build a High Digital Quotient Team</a:t>
            </a:r>
          </a:p>
          <a:p>
            <a:pPr marL="685800" lvl="1" indent="-228600">
              <a:buFont typeface="Arial" panose="020B0604020202020204" pitchFamily="34" charset="0"/>
              <a:buChar char="•"/>
            </a:pPr>
            <a:r>
              <a:rPr lang="en-US" dirty="0"/>
              <a:t>It’s not just about</a:t>
            </a:r>
            <a:r>
              <a:rPr lang="en-US" baseline="0" dirty="0"/>
              <a:t> salary, but purpose</a:t>
            </a:r>
          </a:p>
          <a:p>
            <a:pPr marL="685800" lvl="1" indent="-228600">
              <a:buFont typeface="Arial" panose="020B0604020202020204" pitchFamily="34" charset="0"/>
              <a:buChar char="•"/>
            </a:pPr>
            <a:r>
              <a:rPr lang="en-US" baseline="0" dirty="0"/>
              <a:t>Identify the right acq-hire – look for talent both internally and externally</a:t>
            </a:r>
          </a:p>
          <a:p>
            <a:pPr marL="685800" lvl="1" indent="-228600">
              <a:buFont typeface="Arial" panose="020B0604020202020204" pitchFamily="34" charset="0"/>
              <a:buChar char="•"/>
            </a:pPr>
            <a:r>
              <a:rPr lang="en-US" baseline="0" dirty="0"/>
              <a:t>Increase digital EQ through bootcamps – We are in the process of creating a digital academy with Stanford that is more than just a digital Safari. It’s not just looking at the animals</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22</a:t>
            </a:fld>
            <a:endParaRPr lang="en-US" dirty="0"/>
          </a:p>
        </p:txBody>
      </p:sp>
    </p:spTree>
    <p:extLst>
      <p:ext uri="{BB962C8B-B14F-4D97-AF65-F5344CB8AC3E}">
        <p14:creationId xmlns:p14="http://schemas.microsoft.com/office/powerpoint/2010/main" val="639108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4011871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06787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72083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55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69746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180420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996717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61392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7352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7761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Footer Placeholder 3"/>
          <p:cNvSpPr>
            <a:spLocks noGrp="1"/>
          </p:cNvSpPr>
          <p:nvPr>
            <p:ph type="ftr" sz="quarter" idx="4"/>
          </p:nvPr>
        </p:nvSpPr>
        <p:spPr/>
        <p:txBody>
          <a:bodyPr/>
          <a:lstStyle/>
          <a:p>
            <a:pPr>
              <a:defRPr/>
            </a:pPr>
            <a:r>
              <a:rPr lang="en-GB" dirty="0"/>
              <a:t>0</a:t>
            </a:r>
          </a:p>
        </p:txBody>
      </p:sp>
      <p:sp>
        <p:nvSpPr>
          <p:cNvPr id="5" name="Slide Number Placeholder 4"/>
          <p:cNvSpPr>
            <a:spLocks noGrp="1"/>
          </p:cNvSpPr>
          <p:nvPr>
            <p:ph type="sldNum" sz="quarter" idx="5"/>
          </p:nvPr>
        </p:nvSpPr>
        <p:spPr/>
        <p:txBody>
          <a:bodyPr/>
          <a:lstStyle/>
          <a:p>
            <a:pPr>
              <a:defRPr/>
            </a:pPr>
            <a:fld id="{98C8BA17-E984-48C4-A89C-34A0F4A6CC47}" type="slidenum">
              <a:rPr lang="en-GB" smtClean="0"/>
              <a:pPr>
                <a:defRPr/>
              </a:pPr>
              <a:t>46</a:t>
            </a:fld>
            <a:endParaRPr lang="en-GB" dirty="0"/>
          </a:p>
        </p:txBody>
      </p:sp>
    </p:spTree>
    <p:extLst>
      <p:ext uri="{BB962C8B-B14F-4D97-AF65-F5344CB8AC3E}">
        <p14:creationId xmlns:p14="http://schemas.microsoft.com/office/powerpoint/2010/main" val="4237804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396616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52896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67349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313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099767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063088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4179049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2629374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14641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439726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47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71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86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31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Robotics. Are you ready for the New World?</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66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3963638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jpeg"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3A4D-13F9-4D5D-866F-C4E8189F0CB9}"/>
              </a:ext>
            </a:extLst>
          </p:cNvPr>
          <p:cNvSpPr>
            <a:spLocks noGrp="1"/>
          </p:cNvSpPr>
          <p:nvPr>
            <p:ph type="title"/>
          </p:nvPr>
        </p:nvSpPr>
        <p:spPr>
          <a:xfrm>
            <a:off x="623888" y="1709740"/>
            <a:ext cx="78867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A135A8-4A77-409A-8EF9-F77C1BB4CFCD}"/>
              </a:ext>
            </a:extLst>
          </p:cNvPr>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E22E7-B4AA-4D94-A91C-16A3439FF725}"/>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0472A136-1B0A-4578-8C09-7805A66FBB7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C2F7EF5-3FD7-492A-B95E-634E3A6680FD}"/>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2160709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9BB3-245C-4448-8179-1838C24E17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B7652A-20F1-421B-895B-CE7A2B9B8E9A}"/>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0FFD4E-590B-4EAB-971E-433DEB350DB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B98819-ADB1-4225-AC75-8C733D4C9EA5}"/>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6" name="Footer Placeholder 5">
            <a:extLst>
              <a:ext uri="{FF2B5EF4-FFF2-40B4-BE49-F238E27FC236}">
                <a16:creationId xmlns:a16="http://schemas.microsoft.com/office/drawing/2014/main" id="{7128CB45-6578-4C3E-A7F0-2976BA396D1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672BCA6-D05A-4872-BE59-425AD96B6B44}"/>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3553447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0246-C906-4859-A52F-A656036192C8}"/>
              </a:ext>
            </a:extLst>
          </p:cNvPr>
          <p:cNvSpPr>
            <a:spLocks noGrp="1"/>
          </p:cNvSpPr>
          <p:nvPr>
            <p:ph type="title"/>
          </p:nvPr>
        </p:nvSpPr>
        <p:spPr>
          <a:xfrm>
            <a:off x="630238" y="365127"/>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F87EE7-B493-4253-B3AD-E2D94909E981}"/>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64F981-40A5-4DA6-A455-953023E0782B}"/>
              </a:ext>
            </a:extLst>
          </p:cNvPr>
          <p:cNvSpPr>
            <a:spLocks noGrp="1"/>
          </p:cNvSpPr>
          <p:nvPr>
            <p:ph sz="half" idx="2"/>
          </p:nvPr>
        </p:nvSpPr>
        <p:spPr>
          <a:xfrm>
            <a:off x="630239"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2EE318-9A6E-4B98-9275-84D372B454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34C10-FA1F-4178-9CB4-1D65613EF9C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674114-9E03-41B7-ADF9-20A3015C62F6}"/>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8" name="Footer Placeholder 7">
            <a:extLst>
              <a:ext uri="{FF2B5EF4-FFF2-40B4-BE49-F238E27FC236}">
                <a16:creationId xmlns:a16="http://schemas.microsoft.com/office/drawing/2014/main" id="{073808DB-69C7-4447-AFA5-E925529848D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F97EF52-9F47-4FD5-ABD0-E505174C6376}"/>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3825362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1479-B4F5-4BD3-BAB1-62ECDA9451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91A3042-29D0-4294-9692-E95E4444689B}"/>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4" name="Footer Placeholder 3">
            <a:extLst>
              <a:ext uri="{FF2B5EF4-FFF2-40B4-BE49-F238E27FC236}">
                <a16:creationId xmlns:a16="http://schemas.microsoft.com/office/drawing/2014/main" id="{337FF297-4E9F-4594-82A4-C2C7A2CC31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160692E-D275-4E6B-8075-E45F21C5BD71}"/>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3844143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75479-D1CF-4228-AE50-B915BFDEC44A}"/>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3" name="Footer Placeholder 2">
            <a:extLst>
              <a:ext uri="{FF2B5EF4-FFF2-40B4-BE49-F238E27FC236}">
                <a16:creationId xmlns:a16="http://schemas.microsoft.com/office/drawing/2014/main" id="{15F871F3-5C6E-4EF1-9808-7D51859CFB69}"/>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8AD78DA-9A50-4A9B-90CD-F65815CFF028}"/>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2341360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70C5-66E7-48E2-9C7B-812DFA4E55AF}"/>
              </a:ext>
            </a:extLst>
          </p:cNvPr>
          <p:cNvSpPr>
            <a:spLocks noGrp="1"/>
          </p:cNvSpPr>
          <p:nvPr>
            <p:ph type="title"/>
          </p:nvPr>
        </p:nvSpPr>
        <p:spPr>
          <a:xfrm>
            <a:off x="630239" y="457200"/>
            <a:ext cx="2949575"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EFE27F-62F8-45A3-9D59-3564947C5D56}"/>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7A855B9-49C1-4998-9071-0440D9658929}"/>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27D33-0B64-4D84-86DB-5280C2BF234E}"/>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6" name="Footer Placeholder 5">
            <a:extLst>
              <a:ext uri="{FF2B5EF4-FFF2-40B4-BE49-F238E27FC236}">
                <a16:creationId xmlns:a16="http://schemas.microsoft.com/office/drawing/2014/main" id="{AA0D393A-AD7B-429D-AE0C-F470D120BE0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8D5C8C3-D732-4D7E-BCB0-04245BD1240F}"/>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253332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8377-A59B-4FBF-B1FB-C4D0D6351617}"/>
              </a:ext>
            </a:extLst>
          </p:cNvPr>
          <p:cNvSpPr>
            <a:spLocks noGrp="1"/>
          </p:cNvSpPr>
          <p:nvPr>
            <p:ph type="title"/>
          </p:nvPr>
        </p:nvSpPr>
        <p:spPr>
          <a:xfrm>
            <a:off x="630239" y="457200"/>
            <a:ext cx="2949575"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6405206-AFE1-4701-86B8-D11A19744A70}"/>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69D59424-FECA-4E20-8965-F84511CE0CBD}"/>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AD128F-FEF1-4A41-9C3E-127664627CE8}"/>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6" name="Footer Placeholder 5">
            <a:extLst>
              <a:ext uri="{FF2B5EF4-FFF2-40B4-BE49-F238E27FC236}">
                <a16:creationId xmlns:a16="http://schemas.microsoft.com/office/drawing/2014/main" id="{73141572-6CF1-4A22-9B9B-51459C54DAE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D28B689-A53F-4EB1-BABF-4F78E6B4898F}"/>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968177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4F76-96E8-4DBC-8104-5B33A9082E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A33261-C4F5-44E1-A09F-A7C6920C0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9D4F1A-B8AD-4B26-AFF4-6C33DC0453EA}"/>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51BE4586-E5AE-4D1E-94C3-457BE4FFC0B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9585DC4-03B6-4373-856F-9967931748DA}"/>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296902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72EA3-6819-4D98-AEBE-01B9299A7E21}"/>
              </a:ext>
            </a:extLst>
          </p:cNvPr>
          <p:cNvSpPr>
            <a:spLocks noGrp="1"/>
          </p:cNvSpPr>
          <p:nvPr>
            <p:ph type="title" orient="vert"/>
          </p:nvPr>
        </p:nvSpPr>
        <p:spPr>
          <a:xfrm>
            <a:off x="6543676"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EC531A-0DE2-4B6B-9613-28949A8BD26B}"/>
              </a:ext>
            </a:extLst>
          </p:cNvPr>
          <p:cNvSpPr>
            <a:spLocks noGrp="1"/>
          </p:cNvSpPr>
          <p:nvPr>
            <p:ph type="body" orient="vert" idx="1"/>
          </p:nvPr>
        </p:nvSpPr>
        <p:spPr>
          <a:xfrm>
            <a:off x="628651"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98958B-4226-47CE-8D09-C87F4B9274D9}"/>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B9B5BB3D-6939-45EA-8537-A11F186AB30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41549C4-818D-47D0-8E9F-B85EFC851736}"/>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1440401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3">
        <a:schemeClr val="bg1"/>
      </p:bgRef>
    </p:bg>
    <p:spTree>
      <p:nvGrpSpPr>
        <p:cNvPr id="1" name=""/>
        <p:cNvGrpSpPr/>
        <p:nvPr/>
      </p:nvGrpSpPr>
      <p:grpSpPr>
        <a:xfrm>
          <a:off x="0" y="0"/>
          <a:ext cx="0" cy="0"/>
          <a:chOff x="0" y="0"/>
          <a:chExt cx="0" cy="0"/>
        </a:xfrm>
      </p:grpSpPr>
      <p:sp>
        <p:nvSpPr>
          <p:cNvPr id="5" name="Slide Number Placeholder 1"/>
          <p:cNvSpPr txBox="1">
            <a:spLocks/>
          </p:cNvSpPr>
          <p:nvPr userDrawn="1"/>
        </p:nvSpPr>
        <p:spPr bwMode="auto">
          <a:xfrm>
            <a:off x="3549650" y="6559555"/>
            <a:ext cx="2057400" cy="295275"/>
          </a:xfrm>
          <a:prstGeom prst="rect">
            <a:avLst/>
          </a:prstGeom>
          <a:noFill/>
          <a:ln w="9525">
            <a:noFill/>
            <a:miter lim="800000"/>
            <a:headEnd/>
            <a:tailEnd/>
          </a:ln>
        </p:spPr>
        <p:txBody>
          <a:bodyPr anchor="ctr"/>
          <a:lstStyle>
            <a:lvl1pPr eaLnBrk="0" hangingPunct="0">
              <a:defRPr>
                <a:solidFill>
                  <a:schemeClr val="tx1"/>
                </a:solidFill>
                <a:latin typeface="Helvetica" panose="020B0604020202020204" pitchFamily="34" charset="0"/>
                <a:ea typeface="MS PGothic" panose="020B0600070205080204" pitchFamily="34" charset="-128"/>
              </a:defRPr>
            </a:lvl1pPr>
            <a:lvl2pPr marL="742950" indent="-285750" eaLnBrk="0" hangingPunct="0">
              <a:defRPr>
                <a:solidFill>
                  <a:schemeClr val="tx1"/>
                </a:solidFill>
                <a:latin typeface="Helvetica" panose="020B0604020202020204" pitchFamily="34" charset="0"/>
                <a:ea typeface="MS PGothic" panose="020B0600070205080204" pitchFamily="34" charset="-128"/>
              </a:defRPr>
            </a:lvl2pPr>
            <a:lvl3pPr marL="1143000" indent="-228600" eaLnBrk="0" hangingPunct="0">
              <a:defRPr>
                <a:solidFill>
                  <a:schemeClr val="tx1"/>
                </a:solidFill>
                <a:latin typeface="Helvetica" panose="020B0604020202020204" pitchFamily="34" charset="0"/>
                <a:ea typeface="MS PGothic" panose="020B0600070205080204" pitchFamily="34" charset="-128"/>
              </a:defRPr>
            </a:lvl3pPr>
            <a:lvl4pPr marL="1600200" indent="-228600" eaLnBrk="0" hangingPunct="0">
              <a:defRPr>
                <a:solidFill>
                  <a:schemeClr val="tx1"/>
                </a:solidFill>
                <a:latin typeface="Helvetica" panose="020B0604020202020204" pitchFamily="34" charset="0"/>
                <a:ea typeface="MS PGothic" panose="020B0600070205080204" pitchFamily="34" charset="-128"/>
              </a:defRPr>
            </a:lvl4pPr>
            <a:lvl5pPr marL="2057400" indent="-228600" eaLnBrk="0" hangingPunct="0">
              <a:defRPr>
                <a:solidFill>
                  <a:schemeClr val="tx1"/>
                </a:solidFill>
                <a:latin typeface="Helvetica"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lgn="ctr" eaLnBrk="1" hangingPunct="1">
              <a:defRPr/>
            </a:pPr>
            <a:fld id="{B23DDFF5-F9E7-46BB-A09E-A489F37B1030}" type="slidenum">
              <a:rPr lang="en-GB" sz="900" b="1" smtClean="0">
                <a:solidFill>
                  <a:srgbClr val="7F7F7F"/>
                </a:solidFill>
                <a:cs typeface="Arial" panose="020B0604020202020204" pitchFamily="34" charset="0"/>
              </a:rPr>
              <a:pPr algn="ctr" eaLnBrk="1" hangingPunct="1">
                <a:defRPr/>
              </a:pPr>
              <a:t>‹#›</a:t>
            </a:fld>
            <a:endParaRPr lang="en-GB" sz="900" b="1" dirty="0">
              <a:solidFill>
                <a:srgbClr val="7F7F7F"/>
              </a:solidFill>
              <a:cs typeface="Arial" panose="020B0604020202020204" pitchFamily="34" charset="0"/>
            </a:endParaRPr>
          </a:p>
        </p:txBody>
      </p:sp>
      <p:grpSp>
        <p:nvGrpSpPr>
          <p:cNvPr id="7" name="Group 6">
            <a:extLst>
              <a:ext uri="{FF2B5EF4-FFF2-40B4-BE49-F238E27FC236}">
                <a16:creationId xmlns:a16="http://schemas.microsoft.com/office/drawing/2014/main" id="{1E375B07-1D80-4EE2-AF60-1801E0CEFAE1}"/>
              </a:ext>
            </a:extLst>
          </p:cNvPr>
          <p:cNvGrpSpPr/>
          <p:nvPr userDrawn="1"/>
        </p:nvGrpSpPr>
        <p:grpSpPr>
          <a:xfrm>
            <a:off x="42981" y="786205"/>
            <a:ext cx="6699406" cy="94112"/>
            <a:chOff x="-3175" y="856804"/>
            <a:chExt cx="9161463" cy="94112"/>
          </a:xfrm>
        </p:grpSpPr>
        <p:sp>
          <p:nvSpPr>
            <p:cNvPr id="9" name="Rectangle 8">
              <a:extLst>
                <a:ext uri="{FF2B5EF4-FFF2-40B4-BE49-F238E27FC236}">
                  <a16:creationId xmlns:a16="http://schemas.microsoft.com/office/drawing/2014/main" id="{2A32ECF6-F72A-45A3-A636-D470EAFB76C4}"/>
                </a:ext>
              </a:extLst>
            </p:cNvPr>
            <p:cNvSpPr/>
            <p:nvPr userDrawn="1"/>
          </p:nvSpPr>
          <p:spPr>
            <a:xfrm>
              <a:off x="-3175" y="914403"/>
              <a:ext cx="9161463" cy="365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dirty="0"/>
            </a:p>
          </p:txBody>
        </p:sp>
        <p:sp>
          <p:nvSpPr>
            <p:cNvPr id="10" name="Rectangle 9">
              <a:extLst>
                <a:ext uri="{FF2B5EF4-FFF2-40B4-BE49-F238E27FC236}">
                  <a16:creationId xmlns:a16="http://schemas.microsoft.com/office/drawing/2014/main" id="{99EC5E76-5519-459F-8A6D-5602D8280FD2}"/>
                </a:ext>
              </a:extLst>
            </p:cNvPr>
            <p:cNvSpPr/>
            <p:nvPr userDrawn="1"/>
          </p:nvSpPr>
          <p:spPr>
            <a:xfrm>
              <a:off x="-3175" y="856804"/>
              <a:ext cx="9161463" cy="36576"/>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800" dirty="0"/>
            </a:p>
          </p:txBody>
        </p:sp>
      </p:grpSp>
      <p:pic>
        <p:nvPicPr>
          <p:cNvPr id="14" name="Picture 13">
            <a:extLst>
              <a:ext uri="{FF2B5EF4-FFF2-40B4-BE49-F238E27FC236}">
                <a16:creationId xmlns:a16="http://schemas.microsoft.com/office/drawing/2014/main" id="{4EF0CBAA-1BCE-4F1A-ADC2-21846884F0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6523" y="108222"/>
            <a:ext cx="1890922" cy="489248"/>
          </a:xfrm>
          <a:prstGeom prst="rect">
            <a:avLst/>
          </a:prstGeom>
        </p:spPr>
      </p:pic>
    </p:spTree>
    <p:extLst>
      <p:ext uri="{BB962C8B-B14F-4D97-AF65-F5344CB8AC3E}">
        <p14:creationId xmlns:p14="http://schemas.microsoft.com/office/powerpoint/2010/main" val="235702221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pic>
        <p:nvPicPr>
          <p:cNvPr id="22" name="Picture 11" descr="Picture 11"/>
          <p:cNvPicPr>
            <a:picLocks noChangeAspect="1"/>
          </p:cNvPicPr>
          <p:nvPr/>
        </p:nvPicPr>
        <p:blipFill>
          <a:blip r:embed="rId2"/>
          <a:stretch>
            <a:fillRect/>
          </a:stretch>
        </p:blipFill>
        <p:spPr>
          <a:xfrm>
            <a:off x="3175" y="0"/>
            <a:ext cx="9144000" cy="6605590"/>
          </a:xfrm>
          <a:prstGeom prst="rect">
            <a:avLst/>
          </a:prstGeom>
          <a:ln w="12700">
            <a:miter lim="400000"/>
          </a:ln>
        </p:spPr>
      </p:pic>
      <p:sp>
        <p:nvSpPr>
          <p:cNvPr id="23" name="TextBox 3"/>
          <p:cNvSpPr txBox="1"/>
          <p:nvPr/>
        </p:nvSpPr>
        <p:spPr>
          <a:xfrm>
            <a:off x="2690810" y="690562"/>
            <a:ext cx="4972053" cy="4924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600" b="1">
                <a:solidFill>
                  <a:srgbClr val="1D326C"/>
                </a:solidFill>
                <a:latin typeface="Arial"/>
                <a:ea typeface="Arial"/>
                <a:cs typeface="Arial"/>
                <a:sym typeface="Arial"/>
              </a:defRPr>
            </a:lvl1pPr>
          </a:lstStyle>
          <a:p>
            <a:r>
              <a:rPr sz="2600" dirty="0"/>
              <a:t>Thank you for your attention!</a:t>
            </a:r>
          </a:p>
        </p:txBody>
      </p:sp>
      <p:sp>
        <p:nvSpPr>
          <p:cNvPr id="24" name="TextBox 18"/>
          <p:cNvSpPr/>
          <p:nvPr/>
        </p:nvSpPr>
        <p:spPr>
          <a:xfrm>
            <a:off x="0" y="6589710"/>
            <a:ext cx="9142415" cy="261940"/>
          </a:xfrm>
          <a:prstGeom prst="rect">
            <a:avLst/>
          </a:prstGeom>
          <a:solidFill>
            <a:srgbClr val="002060"/>
          </a:solidFill>
          <a:ln w="12700">
            <a:miter lim="400000"/>
          </a:ln>
        </p:spPr>
        <p:txBody>
          <a:bodyPr lIns="45718" tIns="45718" rIns="45718" bIns="45718"/>
          <a:lstStyle/>
          <a:p>
            <a:pPr algn="ctr" defTabSz="914400">
              <a:defRPr sz="1100" b="1">
                <a:solidFill>
                  <a:srgbClr val="FFFFFF"/>
                </a:solidFill>
                <a:latin typeface="Arial"/>
                <a:ea typeface="Arial"/>
                <a:cs typeface="Arial"/>
                <a:sym typeface="Arial"/>
              </a:defRPr>
            </a:pPr>
            <a:endParaRPr sz="1100" dirty="0"/>
          </a:p>
        </p:txBody>
      </p:sp>
      <p:pic>
        <p:nvPicPr>
          <p:cNvPr id="25" name="Picture 6" descr="Picture 6"/>
          <p:cNvPicPr>
            <a:picLocks noChangeAspect="1"/>
          </p:cNvPicPr>
          <p:nvPr/>
        </p:nvPicPr>
        <p:blipFill>
          <a:blip r:embed="rId3"/>
          <a:stretch>
            <a:fillRect/>
          </a:stretch>
        </p:blipFill>
        <p:spPr>
          <a:xfrm>
            <a:off x="2887660" y="2755902"/>
            <a:ext cx="4351340" cy="1033463"/>
          </a:xfrm>
          <a:prstGeom prst="rect">
            <a:avLst/>
          </a:prstGeom>
          <a:ln w="12700">
            <a:miter lim="400000"/>
          </a:ln>
        </p:spPr>
      </p:pic>
      <p:sp>
        <p:nvSpPr>
          <p:cNvPr id="26" name="TextBox 8"/>
          <p:cNvSpPr txBox="1"/>
          <p:nvPr/>
        </p:nvSpPr>
        <p:spPr>
          <a:xfrm>
            <a:off x="1130300" y="6556376"/>
            <a:ext cx="74660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1400" b="1" i="1">
                <a:solidFill>
                  <a:srgbClr val="FFFFFF"/>
                </a:solidFill>
                <a:latin typeface="Century Gothic"/>
                <a:ea typeface="Century Gothic"/>
                <a:cs typeface="Century Gothic"/>
                <a:sym typeface="Century Gothic"/>
              </a:defRPr>
            </a:lvl1pPr>
          </a:lstStyle>
          <a:p>
            <a:r>
              <a:rPr sz="1400" dirty="0"/>
              <a:t>   An Integrated Financial Market Infrastructure Group</a:t>
            </a:r>
          </a:p>
        </p:txBody>
      </p:sp>
      <p:sp>
        <p:nvSpPr>
          <p:cNvPr id="27" name="Slide Number"/>
          <p:cNvSpPr txBox="1">
            <a:spLocks noGrp="1"/>
          </p:cNvSpPr>
          <p:nvPr>
            <p:ph type="sldNum" sz="quarter" idx="2"/>
          </p:nvPr>
        </p:nvSpPr>
        <p:spPr>
          <a:xfrm>
            <a:off x="6326222" y="6240938"/>
            <a:ext cx="226982" cy="230828"/>
          </a:xfrm>
          <a:prstGeom prst="rect">
            <a:avLst/>
          </a:prstGeom>
        </p:spPr>
        <p:txBody>
          <a:bodyPr/>
          <a:lstStyle>
            <a:lvl1pPr algn="r">
              <a:defRPr b="0">
                <a:solidFill>
                  <a:srgbClr val="898989"/>
                </a:solidFill>
                <a:latin typeface="+mj-lt"/>
                <a:ea typeface="+mj-ea"/>
                <a:cs typeface="+mj-cs"/>
                <a:sym typeface="Calibri"/>
              </a:defRPr>
            </a:lvl1pPr>
          </a:lstStyle>
          <a:p>
            <a:fld id="{86CB4B4D-7CA3-9044-876B-883B54F8677D}" type="slidenum">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BFB6F7-6423-4BC0-8283-80667C52B6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62" y="0"/>
            <a:ext cx="9144001" cy="6606214"/>
          </a:xfrm>
          <a:prstGeom prst="rect">
            <a:avLst/>
          </a:prstGeom>
        </p:spPr>
      </p:pic>
      <p:sp>
        <p:nvSpPr>
          <p:cNvPr id="4" name="TextBox 3">
            <a:extLst>
              <a:ext uri="{FF2B5EF4-FFF2-40B4-BE49-F238E27FC236}">
                <a16:creationId xmlns:a16="http://schemas.microsoft.com/office/drawing/2014/main" id="{A59D40A5-5A90-4770-8F43-3EF86C723F45}"/>
              </a:ext>
            </a:extLst>
          </p:cNvPr>
          <p:cNvSpPr txBox="1"/>
          <p:nvPr userDrawn="1"/>
        </p:nvSpPr>
        <p:spPr>
          <a:xfrm>
            <a:off x="2691037" y="692046"/>
            <a:ext cx="4972051" cy="492443"/>
          </a:xfrm>
          <a:prstGeom prst="rect">
            <a:avLst/>
          </a:prstGeom>
          <a:noFill/>
        </p:spPr>
        <p:txBody>
          <a:bodyPr wrap="square" rtlCol="0">
            <a:spAutoFit/>
          </a:bodyPr>
          <a:lstStyle/>
          <a:p>
            <a:r>
              <a:rPr lang="en-GB" sz="2600" b="1" dirty="0">
                <a:solidFill>
                  <a:srgbClr val="1D326C"/>
                </a:solidFill>
                <a:latin typeface="Arial" panose="020B0604020202020204" pitchFamily="34" charset="0"/>
                <a:cs typeface="Arial" panose="020B0604020202020204" pitchFamily="34" charset="0"/>
              </a:rPr>
              <a:t>Thank you for your attention!</a:t>
            </a:r>
            <a:endParaRPr lang="en-US" sz="2600" b="1" dirty="0">
              <a:solidFill>
                <a:srgbClr val="1D326C"/>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A3A8C0B-1C53-42C9-9D08-8412A76DD057}"/>
              </a:ext>
            </a:extLst>
          </p:cNvPr>
          <p:cNvSpPr txBox="1"/>
          <p:nvPr userDrawn="1"/>
        </p:nvSpPr>
        <p:spPr>
          <a:xfrm>
            <a:off x="-493" y="6590054"/>
            <a:ext cx="9144000" cy="261610"/>
          </a:xfrm>
          <a:prstGeom prst="rect">
            <a:avLst/>
          </a:prstGeom>
          <a:solidFill>
            <a:srgbClr val="002060"/>
          </a:solidFill>
        </p:spPr>
        <p:txBody>
          <a:bodyPr wrap="square">
            <a:spAutoFit/>
          </a:bodyPr>
          <a:lstStyle/>
          <a:p>
            <a:pPr algn="ctr" eaLnBrk="1" hangingPunct="1">
              <a:defRPr/>
            </a:pPr>
            <a:endParaRPr lang="en-GB" sz="1100" b="1" dirty="0">
              <a:solidFill>
                <a:schemeClr val="bg1"/>
              </a:solidFill>
              <a:latin typeface="Arial" panose="020B0604020202020204" pitchFamily="34" charset="0"/>
              <a:ea typeface="ＭＳ Ｐゴシック" pitchFamily="34" charset="-128"/>
              <a:cs typeface="Arial" panose="020B0604020202020204" pitchFamily="34" charset="0"/>
            </a:endParaRPr>
          </a:p>
        </p:txBody>
      </p:sp>
      <p:pic>
        <p:nvPicPr>
          <p:cNvPr id="7" name="Picture 6">
            <a:extLst>
              <a:ext uri="{FF2B5EF4-FFF2-40B4-BE49-F238E27FC236}">
                <a16:creationId xmlns:a16="http://schemas.microsoft.com/office/drawing/2014/main" id="{AC5E2E98-5A80-45FF-9F3E-12C77A3A3C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8701" y="2757055"/>
            <a:ext cx="4350501" cy="1033134"/>
          </a:xfrm>
          <a:prstGeom prst="rect">
            <a:avLst/>
          </a:prstGeom>
        </p:spPr>
      </p:pic>
      <p:sp>
        <p:nvSpPr>
          <p:cNvPr id="9" name="TextBox 8">
            <a:extLst>
              <a:ext uri="{FF2B5EF4-FFF2-40B4-BE49-F238E27FC236}">
                <a16:creationId xmlns:a16="http://schemas.microsoft.com/office/drawing/2014/main" id="{15D77556-31EB-4A24-9517-AE434C0BD3C4}"/>
              </a:ext>
            </a:extLst>
          </p:cNvPr>
          <p:cNvSpPr txBox="1"/>
          <p:nvPr userDrawn="1"/>
        </p:nvSpPr>
        <p:spPr>
          <a:xfrm>
            <a:off x="1131813" y="6557290"/>
            <a:ext cx="7465648" cy="307777"/>
          </a:xfrm>
          <a:prstGeom prst="rect">
            <a:avLst/>
          </a:prstGeom>
          <a:noFill/>
        </p:spPr>
        <p:txBody>
          <a:bodyPr wrap="square" rtlCol="0">
            <a:spAutoFit/>
          </a:bodyPr>
          <a:lstStyle/>
          <a:p>
            <a:r>
              <a:rPr lang="en-US" sz="1400" b="1" i="1" spc="300" dirty="0">
                <a:solidFill>
                  <a:schemeClr val="bg1"/>
                </a:solidFill>
                <a:latin typeface="Century Gothic" panose="020B0502020202020204" pitchFamily="34" charset="0"/>
                <a:cs typeface="Arial" panose="020B0604020202020204" pitchFamily="34" charset="0"/>
              </a:rPr>
              <a:t>   An Integrated Financial Market</a:t>
            </a:r>
            <a:r>
              <a:rPr lang="en-US" sz="1400" b="1" i="1" spc="300" baseline="0" dirty="0">
                <a:solidFill>
                  <a:schemeClr val="bg1"/>
                </a:solidFill>
                <a:latin typeface="Century Gothic" panose="020B0502020202020204" pitchFamily="34" charset="0"/>
                <a:cs typeface="Arial" panose="020B0604020202020204" pitchFamily="34" charset="0"/>
              </a:rPr>
              <a:t> Infrastructure Group</a:t>
            </a:r>
            <a:endParaRPr lang="en-US" sz="1400" b="1" i="1" spc="30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437749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gradFill rotWithShape="1">
          <a:gsLst>
            <a:gs pos="0">
              <a:schemeClr val="bg1">
                <a:tint val="93000"/>
                <a:satMod val="150000"/>
                <a:shade val="98000"/>
                <a:lumMod val="102000"/>
              </a:schemeClr>
            </a:gs>
            <a:gs pos="6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64780-9577-4701-A89A-1AD3836CC39A}"/>
              </a:ext>
            </a:extLst>
          </p:cNvPr>
          <p:cNvPicPr/>
          <p:nvPr userDrawn="1"/>
        </p:nvPicPr>
        <p:blipFill>
          <a:blip r:embed="rId2">
            <a:extLst>
              <a:ext uri="{28A0092B-C50C-407E-A947-70E740481C1C}">
                <a14:useLocalDpi xmlns:a14="http://schemas.microsoft.com/office/drawing/2010/main" val="0"/>
              </a:ext>
            </a:extLst>
          </a:blip>
          <a:stretch>
            <a:fillRect/>
          </a:stretch>
        </p:blipFill>
        <p:spPr bwMode="auto">
          <a:xfrm>
            <a:off x="2152971" y="439356"/>
            <a:ext cx="4605066" cy="1149371"/>
          </a:xfrm>
          <a:prstGeom prst="rect">
            <a:avLst/>
          </a:prstGeom>
          <a:noFill/>
          <a:ln>
            <a:noFill/>
          </a:ln>
        </p:spPr>
      </p:pic>
      <p:grpSp>
        <p:nvGrpSpPr>
          <p:cNvPr id="15" name="Group 14">
            <a:extLst>
              <a:ext uri="{FF2B5EF4-FFF2-40B4-BE49-F238E27FC236}">
                <a16:creationId xmlns:a16="http://schemas.microsoft.com/office/drawing/2014/main" id="{22F37866-2886-48B0-95F6-00E1E57D0F56}"/>
              </a:ext>
            </a:extLst>
          </p:cNvPr>
          <p:cNvGrpSpPr/>
          <p:nvPr userDrawn="1"/>
        </p:nvGrpSpPr>
        <p:grpSpPr>
          <a:xfrm>
            <a:off x="0" y="6549297"/>
            <a:ext cx="9144000" cy="280851"/>
            <a:chOff x="0" y="6549295"/>
            <a:chExt cx="9144000" cy="280851"/>
          </a:xfrm>
        </p:grpSpPr>
        <p:sp>
          <p:nvSpPr>
            <p:cNvPr id="16" name="TextBox 15">
              <a:extLst>
                <a:ext uri="{FF2B5EF4-FFF2-40B4-BE49-F238E27FC236}">
                  <a16:creationId xmlns:a16="http://schemas.microsoft.com/office/drawing/2014/main" id="{E618A7A1-8C62-4636-9381-021FB9205E04}"/>
                </a:ext>
              </a:extLst>
            </p:cNvPr>
            <p:cNvSpPr txBox="1"/>
            <p:nvPr userDrawn="1"/>
          </p:nvSpPr>
          <p:spPr>
            <a:xfrm>
              <a:off x="0" y="6549295"/>
              <a:ext cx="9144000" cy="261610"/>
            </a:xfrm>
            <a:prstGeom prst="rect">
              <a:avLst/>
            </a:prstGeom>
            <a:solidFill>
              <a:srgbClr val="002060"/>
            </a:solidFill>
          </p:spPr>
          <p:txBody>
            <a:bodyPr wrap="square">
              <a:spAutoFit/>
            </a:bodyPr>
            <a:lstStyle/>
            <a:p>
              <a:pPr algn="ctr" eaLnBrk="1" hangingPunct="1">
                <a:defRPr/>
              </a:pPr>
              <a:endParaRPr lang="en-GB" sz="1100" b="1" dirty="0">
                <a:solidFill>
                  <a:schemeClr val="bg1"/>
                </a:solidFill>
                <a:latin typeface="Arial" panose="020B0604020202020204" pitchFamily="34" charset="0"/>
                <a:ea typeface="ＭＳ Ｐゴシック" pitchFamily="34" charset="-128"/>
                <a:cs typeface="Arial" panose="020B0604020202020204" pitchFamily="34" charset="0"/>
              </a:endParaRPr>
            </a:p>
          </p:txBody>
        </p:sp>
        <p:pic>
          <p:nvPicPr>
            <p:cNvPr id="17" name="Picture 16">
              <a:extLst>
                <a:ext uri="{FF2B5EF4-FFF2-40B4-BE49-F238E27FC236}">
                  <a16:creationId xmlns:a16="http://schemas.microsoft.com/office/drawing/2014/main" id="{41F24B08-337E-456D-A009-262B12494130}"/>
                </a:ext>
              </a:extLst>
            </p:cNvPr>
            <p:cNvPicPr>
              <a:picLocks noChangeAspect="1"/>
            </p:cNvPicPr>
            <p:nvPr userDrawn="1"/>
          </p:nvPicPr>
          <p:blipFill>
            <a:blip r:embed="rId3"/>
            <a:stretch>
              <a:fillRect/>
            </a:stretch>
          </p:blipFill>
          <p:spPr>
            <a:xfrm>
              <a:off x="1700760" y="6578890"/>
              <a:ext cx="5627504" cy="251256"/>
            </a:xfrm>
            <a:prstGeom prst="rect">
              <a:avLst/>
            </a:prstGeom>
          </p:spPr>
        </p:pic>
      </p:grpSp>
    </p:spTree>
    <p:extLst>
      <p:ext uri="{BB962C8B-B14F-4D97-AF65-F5344CB8AC3E}">
        <p14:creationId xmlns:p14="http://schemas.microsoft.com/office/powerpoint/2010/main" val="244490891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p:bg>
      <p:bgRef idx="1001">
        <a:schemeClr val="bg1"/>
      </p:bgRef>
    </p:bg>
    <p:spTree>
      <p:nvGrpSpPr>
        <p:cNvPr id="1" name=""/>
        <p:cNvGrpSpPr/>
        <p:nvPr/>
      </p:nvGrpSpPr>
      <p:grpSpPr>
        <a:xfrm>
          <a:off x="0" y="0"/>
          <a:ext cx="0" cy="0"/>
          <a:chOff x="0" y="0"/>
          <a:chExt cx="0" cy="0"/>
        </a:xfrm>
      </p:grpSpPr>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3" name="Rectangle 2"/>
          <p:cNvSpPr>
            <a:spLocks noGrp="1" noChangeArrowheads="1"/>
          </p:cNvSpPr>
          <p:nvPr>
            <p:ph type="title"/>
          </p:nvPr>
        </p:nvSpPr>
        <p:spPr bwMode="auto">
          <a:xfrm>
            <a:off x="79685" y="112245"/>
            <a:ext cx="7547015" cy="4563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solidFill>
                  <a:schemeClr val="tx1"/>
                </a:solidFill>
              </a:defRPr>
            </a:lvl1pPr>
          </a:lstStyle>
          <a:p>
            <a:pPr lvl="0"/>
            <a:r>
              <a:rPr lang="en-US" dirty="0"/>
              <a:t>Click to edit Master title style</a:t>
            </a:r>
          </a:p>
        </p:txBody>
      </p:sp>
      <p:pic>
        <p:nvPicPr>
          <p:cNvPr id="30" name="Picture 13" descr="Picture 13">
            <a:extLst>
              <a:ext uri="{FF2B5EF4-FFF2-40B4-BE49-F238E27FC236}">
                <a16:creationId xmlns:a16="http://schemas.microsoft.com/office/drawing/2014/main" id="{1DD48F8B-6BB7-4AC7-85F0-8BBB3E68AFFE}"/>
              </a:ext>
            </a:extLst>
          </p:cNvPr>
          <p:cNvPicPr>
            <a:picLocks noChangeAspect="1"/>
          </p:cNvPicPr>
          <p:nvPr userDrawn="1"/>
        </p:nvPicPr>
        <p:blipFill>
          <a:blip r:embed="rId2"/>
          <a:stretch>
            <a:fillRect/>
          </a:stretch>
        </p:blipFill>
        <p:spPr>
          <a:xfrm>
            <a:off x="7135811" y="107950"/>
            <a:ext cx="1890715" cy="488950"/>
          </a:xfrm>
          <a:prstGeom prst="rect">
            <a:avLst/>
          </a:prstGeom>
          <a:ln w="12700">
            <a:miter lim="400000"/>
          </a:ln>
        </p:spPr>
      </p:pic>
      <p:grpSp>
        <p:nvGrpSpPr>
          <p:cNvPr id="31" name="Group">
            <a:extLst>
              <a:ext uri="{FF2B5EF4-FFF2-40B4-BE49-F238E27FC236}">
                <a16:creationId xmlns:a16="http://schemas.microsoft.com/office/drawing/2014/main" id="{3D2BEF90-C231-40CF-B9AA-29F25AD87E8E}"/>
              </a:ext>
            </a:extLst>
          </p:cNvPr>
          <p:cNvGrpSpPr/>
          <p:nvPr userDrawn="1"/>
        </p:nvGrpSpPr>
        <p:grpSpPr>
          <a:xfrm>
            <a:off x="42862" y="785812"/>
            <a:ext cx="6699252" cy="93667"/>
            <a:chOff x="0" y="0"/>
            <a:chExt cx="6699250" cy="93666"/>
          </a:xfrm>
        </p:grpSpPr>
        <p:sp>
          <p:nvSpPr>
            <p:cNvPr id="32" name="Rectangle 8">
              <a:extLst>
                <a:ext uri="{FF2B5EF4-FFF2-40B4-BE49-F238E27FC236}">
                  <a16:creationId xmlns:a16="http://schemas.microsoft.com/office/drawing/2014/main" id="{118FA942-90C4-4C53-9D1F-DD633059CBE1}"/>
                </a:ext>
              </a:extLst>
            </p:cNvPr>
            <p:cNvSpPr/>
            <p:nvPr/>
          </p:nvSpPr>
          <p:spPr>
            <a:xfrm>
              <a:off x="0" y="57151"/>
              <a:ext cx="6699252" cy="36515"/>
            </a:xfrm>
            <a:prstGeom prst="rect">
              <a:avLst/>
            </a:prstGeom>
            <a:solidFill>
              <a:srgbClr val="BFBFBF"/>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sp>
          <p:nvSpPr>
            <p:cNvPr id="34" name="Rectangle 9">
              <a:extLst>
                <a:ext uri="{FF2B5EF4-FFF2-40B4-BE49-F238E27FC236}">
                  <a16:creationId xmlns:a16="http://schemas.microsoft.com/office/drawing/2014/main" id="{ED7840A6-1BFC-49D2-8A8B-B1FF5FBF70F0}"/>
                </a:ext>
              </a:extLst>
            </p:cNvPr>
            <p:cNvSpPr/>
            <p:nvPr/>
          </p:nvSpPr>
          <p:spPr>
            <a:xfrm>
              <a:off x="0" y="-1"/>
              <a:ext cx="6699252" cy="36514"/>
            </a:xfrm>
            <a:prstGeom prst="rect">
              <a:avLst/>
            </a:prstGeom>
            <a:solidFill>
              <a:srgbClr val="00297A"/>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grpSp>
    </p:spTree>
    <p:extLst>
      <p:ext uri="{BB962C8B-B14F-4D97-AF65-F5344CB8AC3E}">
        <p14:creationId xmlns:p14="http://schemas.microsoft.com/office/powerpoint/2010/main" val="39288763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bg>
      <p:bgPr>
        <a:gradFill flip="none" rotWithShape="1">
          <a:gsLst>
            <a:gs pos="0">
              <a:srgbClr val="CFCFCF"/>
            </a:gs>
            <a:gs pos="40000">
              <a:srgbClr val="FAFAFA"/>
            </a:gs>
            <a:gs pos="100000">
              <a:srgbClr val="FFFFFF"/>
            </a:gs>
          </a:gsLst>
          <a:lin ang="16200000" scaled="0"/>
        </a:gradFill>
        <a:effectLst/>
      </p:bgPr>
    </p:bg>
    <p:spTree>
      <p:nvGrpSpPr>
        <p:cNvPr id="1" name=""/>
        <p:cNvGrpSpPr/>
        <p:nvPr/>
      </p:nvGrpSpPr>
      <p:grpSpPr>
        <a:xfrm>
          <a:off x="0" y="0"/>
          <a:ext cx="0" cy="0"/>
          <a:chOff x="0" y="0"/>
          <a:chExt cx="0" cy="0"/>
        </a:xfrm>
      </p:grpSpPr>
      <p:pic>
        <p:nvPicPr>
          <p:cNvPr id="34" name="Picture 4" descr="Picture 4"/>
          <p:cNvPicPr>
            <a:picLocks noChangeAspect="1"/>
          </p:cNvPicPr>
          <p:nvPr/>
        </p:nvPicPr>
        <p:blipFill>
          <a:blip r:embed="rId2"/>
          <a:stretch>
            <a:fillRect/>
          </a:stretch>
        </p:blipFill>
        <p:spPr>
          <a:xfrm>
            <a:off x="2152651" y="438150"/>
            <a:ext cx="4605338" cy="1149350"/>
          </a:xfrm>
          <a:prstGeom prst="rect">
            <a:avLst/>
          </a:prstGeom>
          <a:ln w="12700">
            <a:miter lim="400000"/>
          </a:ln>
        </p:spPr>
      </p:pic>
      <p:grpSp>
        <p:nvGrpSpPr>
          <p:cNvPr id="37" name="Group"/>
          <p:cNvGrpSpPr/>
          <p:nvPr/>
        </p:nvGrpSpPr>
        <p:grpSpPr>
          <a:xfrm>
            <a:off x="-4" y="6548435"/>
            <a:ext cx="9144007" cy="320680"/>
            <a:chOff x="-1" y="0"/>
            <a:chExt cx="9144006" cy="320678"/>
          </a:xfrm>
        </p:grpSpPr>
        <p:sp>
          <p:nvSpPr>
            <p:cNvPr id="35" name="TextBox 15"/>
            <p:cNvSpPr/>
            <p:nvPr/>
          </p:nvSpPr>
          <p:spPr>
            <a:xfrm>
              <a:off x="-2" y="0"/>
              <a:ext cx="9144007" cy="320680"/>
            </a:xfrm>
            <a:prstGeom prst="rect">
              <a:avLst/>
            </a:prstGeom>
            <a:solidFill>
              <a:srgbClr val="002060"/>
            </a:solidFill>
            <a:ln w="12700" cap="flat">
              <a:noFill/>
              <a:miter lim="400000"/>
            </a:ln>
            <a:effectLst/>
          </p:spPr>
          <p:txBody>
            <a:bodyPr wrap="square" lIns="45718" tIns="45718" rIns="45718" bIns="45718" numCol="1" anchor="t">
              <a:noAutofit/>
            </a:bodyPr>
            <a:lstStyle/>
            <a:p>
              <a:pPr algn="ctr" defTabSz="914400">
                <a:defRPr sz="1100" b="1">
                  <a:solidFill>
                    <a:srgbClr val="FFFFFF"/>
                  </a:solidFill>
                  <a:latin typeface="Arial"/>
                  <a:ea typeface="Arial"/>
                  <a:cs typeface="Arial"/>
                  <a:sym typeface="Arial"/>
                </a:defRPr>
              </a:pPr>
              <a:endParaRPr sz="1100" dirty="0"/>
            </a:p>
          </p:txBody>
        </p:sp>
        <p:pic>
          <p:nvPicPr>
            <p:cNvPr id="36" name="Picture 16" descr="Picture 16"/>
            <p:cNvPicPr>
              <a:picLocks noChangeAspect="1"/>
            </p:cNvPicPr>
            <p:nvPr/>
          </p:nvPicPr>
          <p:blipFill>
            <a:blip r:embed="rId3"/>
            <a:stretch>
              <a:fillRect/>
            </a:stretch>
          </p:blipFill>
          <p:spPr>
            <a:xfrm>
              <a:off x="1700757" y="29654"/>
              <a:ext cx="5627512" cy="251759"/>
            </a:xfrm>
            <a:prstGeom prst="rect">
              <a:avLst/>
            </a:prstGeom>
            <a:ln w="12700" cap="flat">
              <a:noFill/>
              <a:miter lim="400000"/>
            </a:ln>
            <a:effectLst/>
          </p:spPr>
        </p:pic>
      </p:grpSp>
      <p:sp>
        <p:nvSpPr>
          <p:cNvPr id="38" name="Slide Number"/>
          <p:cNvSpPr txBox="1">
            <a:spLocks noGrp="1"/>
          </p:cNvSpPr>
          <p:nvPr>
            <p:ph type="sldNum" sz="quarter" idx="2"/>
          </p:nvPr>
        </p:nvSpPr>
        <p:spPr>
          <a:xfrm>
            <a:off x="6326222" y="6240938"/>
            <a:ext cx="226982" cy="230828"/>
          </a:xfrm>
          <a:prstGeom prst="rect">
            <a:avLst/>
          </a:prstGeom>
        </p:spPr>
        <p:txBody>
          <a:bodyPr/>
          <a:lstStyle>
            <a:lvl1pPr algn="r">
              <a:defRPr b="0">
                <a:solidFill>
                  <a:srgbClr val="898989"/>
                </a:solidFill>
                <a:latin typeface="+mj-lt"/>
                <a:ea typeface="+mj-ea"/>
                <a:cs typeface="+mj-cs"/>
                <a:sym typeface="Calibri"/>
              </a:defRPr>
            </a:lvl1p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10/1/2023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457201" y="274644"/>
            <a:ext cx="8229601" cy="715961"/>
          </a:xfrm>
        </p:spPr>
        <p:txBody>
          <a:bodyPr>
            <a:normAutofit/>
          </a:bodyPr>
          <a:lstStyle>
            <a:lvl1pPr algn="l">
              <a:defRPr sz="2799">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86772519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Blank">
    <p:bg>
      <p:bgRef idx="1001">
        <a:schemeClr val="bg1"/>
      </p:bgRef>
    </p:bg>
    <p:spTree>
      <p:nvGrpSpPr>
        <p:cNvPr id="1" name=""/>
        <p:cNvGrpSpPr/>
        <p:nvPr/>
      </p:nvGrpSpPr>
      <p:grpSpPr>
        <a:xfrm>
          <a:off x="0" y="0"/>
          <a:ext cx="0" cy="0"/>
          <a:chOff x="0" y="0"/>
          <a:chExt cx="0" cy="0"/>
        </a:xfrm>
      </p:grpSpPr>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3" name="Rectangle 2"/>
          <p:cNvSpPr>
            <a:spLocks noGrp="1" noChangeArrowheads="1"/>
          </p:cNvSpPr>
          <p:nvPr>
            <p:ph type="title"/>
          </p:nvPr>
        </p:nvSpPr>
        <p:spPr bwMode="auto">
          <a:xfrm>
            <a:off x="79685" y="112245"/>
            <a:ext cx="7547015" cy="4563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solidFill>
                  <a:schemeClr val="tx1"/>
                </a:solidFill>
              </a:defRPr>
            </a:lvl1pPr>
          </a:lstStyle>
          <a:p>
            <a:pPr lvl="0"/>
            <a:r>
              <a:rPr lang="en-US" dirty="0"/>
              <a:t>Click to edit Master title style</a:t>
            </a:r>
          </a:p>
        </p:txBody>
      </p:sp>
      <p:pic>
        <p:nvPicPr>
          <p:cNvPr id="30" name="Picture 13" descr="Picture 13">
            <a:extLst>
              <a:ext uri="{FF2B5EF4-FFF2-40B4-BE49-F238E27FC236}">
                <a16:creationId xmlns:a16="http://schemas.microsoft.com/office/drawing/2014/main" id="{1DD48F8B-6BB7-4AC7-85F0-8BBB3E68AFFE}"/>
              </a:ext>
            </a:extLst>
          </p:cNvPr>
          <p:cNvPicPr>
            <a:picLocks noChangeAspect="1"/>
          </p:cNvPicPr>
          <p:nvPr userDrawn="1"/>
        </p:nvPicPr>
        <p:blipFill>
          <a:blip r:embed="rId2"/>
          <a:stretch>
            <a:fillRect/>
          </a:stretch>
        </p:blipFill>
        <p:spPr>
          <a:xfrm>
            <a:off x="7135811" y="107950"/>
            <a:ext cx="1890715" cy="488950"/>
          </a:xfrm>
          <a:prstGeom prst="rect">
            <a:avLst/>
          </a:prstGeom>
          <a:ln w="12700">
            <a:miter lim="400000"/>
          </a:ln>
        </p:spPr>
      </p:pic>
      <p:grpSp>
        <p:nvGrpSpPr>
          <p:cNvPr id="31" name="Group">
            <a:extLst>
              <a:ext uri="{FF2B5EF4-FFF2-40B4-BE49-F238E27FC236}">
                <a16:creationId xmlns:a16="http://schemas.microsoft.com/office/drawing/2014/main" id="{3D2BEF90-C231-40CF-B9AA-29F25AD87E8E}"/>
              </a:ext>
            </a:extLst>
          </p:cNvPr>
          <p:cNvGrpSpPr/>
          <p:nvPr userDrawn="1"/>
        </p:nvGrpSpPr>
        <p:grpSpPr>
          <a:xfrm>
            <a:off x="42862" y="785812"/>
            <a:ext cx="6699252" cy="93667"/>
            <a:chOff x="0" y="0"/>
            <a:chExt cx="6699250" cy="93666"/>
          </a:xfrm>
        </p:grpSpPr>
        <p:sp>
          <p:nvSpPr>
            <p:cNvPr id="32" name="Rectangle 8">
              <a:extLst>
                <a:ext uri="{FF2B5EF4-FFF2-40B4-BE49-F238E27FC236}">
                  <a16:creationId xmlns:a16="http://schemas.microsoft.com/office/drawing/2014/main" id="{118FA942-90C4-4C53-9D1F-DD633059CBE1}"/>
                </a:ext>
              </a:extLst>
            </p:cNvPr>
            <p:cNvSpPr/>
            <p:nvPr/>
          </p:nvSpPr>
          <p:spPr>
            <a:xfrm>
              <a:off x="0" y="57151"/>
              <a:ext cx="6699252" cy="36515"/>
            </a:xfrm>
            <a:prstGeom prst="rect">
              <a:avLst/>
            </a:prstGeom>
            <a:solidFill>
              <a:srgbClr val="BFBFBF"/>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sp>
          <p:nvSpPr>
            <p:cNvPr id="34" name="Rectangle 9">
              <a:extLst>
                <a:ext uri="{FF2B5EF4-FFF2-40B4-BE49-F238E27FC236}">
                  <a16:creationId xmlns:a16="http://schemas.microsoft.com/office/drawing/2014/main" id="{ED7840A6-1BFC-49D2-8A8B-B1FF5FBF70F0}"/>
                </a:ext>
              </a:extLst>
            </p:cNvPr>
            <p:cNvSpPr/>
            <p:nvPr/>
          </p:nvSpPr>
          <p:spPr>
            <a:xfrm>
              <a:off x="0" y="-1"/>
              <a:ext cx="6699252" cy="36514"/>
            </a:xfrm>
            <a:prstGeom prst="rect">
              <a:avLst/>
            </a:prstGeom>
            <a:solidFill>
              <a:srgbClr val="00297A"/>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grpSp>
    </p:spTree>
    <p:extLst>
      <p:ext uri="{BB962C8B-B14F-4D97-AF65-F5344CB8AC3E}">
        <p14:creationId xmlns:p14="http://schemas.microsoft.com/office/powerpoint/2010/main" val="22751668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0" i="0" u="sng">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950" b="0" i="0" u="sng">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25" b="1" i="0">
                <a:solidFill>
                  <a:srgbClr val="565856"/>
                </a:solidFill>
                <a:latin typeface="Arial"/>
                <a:cs typeface="Arial"/>
              </a:defRPr>
            </a:lvl1pPr>
          </a:lstStyle>
          <a:p>
            <a:pPr marL="9525">
              <a:lnSpc>
                <a:spcPts val="986"/>
              </a:lnSpc>
            </a:pPr>
            <a:r>
              <a:rPr lang="pt-BR"/>
              <a:t>C O P Y R I G H</a:t>
            </a:r>
            <a:r>
              <a:rPr lang="pt-BR" spc="71"/>
              <a:t> </a:t>
            </a:r>
            <a:r>
              <a:rPr lang="pt-BR"/>
              <a:t>T</a:t>
            </a:r>
            <a:endParaRPr lang="pt-BR" dirty="0"/>
          </a:p>
        </p:txBody>
      </p:sp>
      <p:sp>
        <p:nvSpPr>
          <p:cNvPr id="5" name="Holder 5"/>
          <p:cNvSpPr>
            <a:spLocks noGrp="1"/>
          </p:cNvSpPr>
          <p:nvPr>
            <p:ph type="dt" sz="half" idx="6"/>
          </p:nvPr>
        </p:nvSpPr>
        <p:spPr/>
        <p:txBody>
          <a:bodyPr lIns="0" tIns="0" rIns="0" bIns="0"/>
          <a:lstStyle>
            <a:lvl1pPr>
              <a:defRPr sz="825" b="1" i="0">
                <a:solidFill>
                  <a:srgbClr val="565856"/>
                </a:solidFill>
                <a:latin typeface="Arial"/>
                <a:cs typeface="Arial"/>
              </a:defRPr>
            </a:lvl1pPr>
          </a:lstStyle>
          <a:p>
            <a:pPr marL="9525">
              <a:lnSpc>
                <a:spcPts val="986"/>
              </a:lnSpc>
            </a:pPr>
            <a:r>
              <a:rPr lang="en-NG" dirty="0"/>
              <a:t>2 0 2</a:t>
            </a:r>
            <a:r>
              <a:rPr lang="en-NG" spc="135" dirty="0"/>
              <a:t> </a:t>
            </a:r>
            <a:r>
              <a:rPr lang="en-NG" dirty="0"/>
              <a:t>0</a:t>
            </a:r>
          </a:p>
        </p:txBody>
      </p:sp>
      <p:sp>
        <p:nvSpPr>
          <p:cNvPr id="6" name="Holder 6"/>
          <p:cNvSpPr>
            <a:spLocks noGrp="1"/>
          </p:cNvSpPr>
          <p:nvPr>
            <p:ph type="sldNum" sz="quarter" idx="7"/>
          </p:nvPr>
        </p:nvSpPr>
        <p:spPr>
          <a:xfrm>
            <a:off x="4553189" y="6637144"/>
            <a:ext cx="141064" cy="138499"/>
          </a:xfrm>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88712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bg>
      <p:bgRef idx="1003">
        <a:schemeClr val="bg1"/>
      </p:bgRef>
    </p:bg>
    <p:spTree>
      <p:nvGrpSpPr>
        <p:cNvPr id="1" name=""/>
        <p:cNvGrpSpPr/>
        <p:nvPr/>
      </p:nvGrpSpPr>
      <p:grpSpPr>
        <a:xfrm>
          <a:off x="0" y="0"/>
          <a:ext cx="0" cy="0"/>
          <a:chOff x="0" y="0"/>
          <a:chExt cx="0" cy="0"/>
        </a:xfrm>
      </p:grpSpPr>
      <p:sp>
        <p:nvSpPr>
          <p:cNvPr id="5" name="Slide Number Placeholder 1"/>
          <p:cNvSpPr txBox="1">
            <a:spLocks/>
          </p:cNvSpPr>
          <p:nvPr userDrawn="1"/>
        </p:nvSpPr>
        <p:spPr bwMode="auto">
          <a:xfrm>
            <a:off x="3549650" y="6559553"/>
            <a:ext cx="2057400" cy="295275"/>
          </a:xfrm>
          <a:prstGeom prst="rect">
            <a:avLst/>
          </a:prstGeom>
          <a:noFill/>
          <a:ln w="9525">
            <a:noFill/>
            <a:miter lim="800000"/>
            <a:headEnd/>
            <a:tailEnd/>
          </a:ln>
        </p:spPr>
        <p:txBody>
          <a:bodyPr anchor="ctr"/>
          <a:lstStyle>
            <a:lvl1pPr eaLnBrk="0" hangingPunct="0">
              <a:defRPr>
                <a:solidFill>
                  <a:schemeClr val="tx1"/>
                </a:solidFill>
                <a:latin typeface="Helvetica" panose="020B0604020202020204" pitchFamily="34" charset="0"/>
                <a:ea typeface="MS PGothic" panose="020B0600070205080204" pitchFamily="34" charset="-128"/>
              </a:defRPr>
            </a:lvl1pPr>
            <a:lvl2pPr marL="742950" indent="-285750" eaLnBrk="0" hangingPunct="0">
              <a:defRPr>
                <a:solidFill>
                  <a:schemeClr val="tx1"/>
                </a:solidFill>
                <a:latin typeface="Helvetica" panose="020B0604020202020204" pitchFamily="34" charset="0"/>
                <a:ea typeface="MS PGothic" panose="020B0600070205080204" pitchFamily="34" charset="-128"/>
              </a:defRPr>
            </a:lvl2pPr>
            <a:lvl3pPr marL="1143000" indent="-228600" eaLnBrk="0" hangingPunct="0">
              <a:defRPr>
                <a:solidFill>
                  <a:schemeClr val="tx1"/>
                </a:solidFill>
                <a:latin typeface="Helvetica" panose="020B0604020202020204" pitchFamily="34" charset="0"/>
                <a:ea typeface="MS PGothic" panose="020B0600070205080204" pitchFamily="34" charset="-128"/>
              </a:defRPr>
            </a:lvl3pPr>
            <a:lvl4pPr marL="1600200" indent="-228600" eaLnBrk="0" hangingPunct="0">
              <a:defRPr>
                <a:solidFill>
                  <a:schemeClr val="tx1"/>
                </a:solidFill>
                <a:latin typeface="Helvetica" panose="020B0604020202020204" pitchFamily="34" charset="0"/>
                <a:ea typeface="MS PGothic" panose="020B0600070205080204" pitchFamily="34" charset="-128"/>
              </a:defRPr>
            </a:lvl4pPr>
            <a:lvl5pPr marL="2057400" indent="-228600" eaLnBrk="0" hangingPunct="0">
              <a:defRPr>
                <a:solidFill>
                  <a:schemeClr val="tx1"/>
                </a:solidFill>
                <a:latin typeface="Helvetica"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Helvetica" panose="020B0604020202020204" pitchFamily="34" charset="0"/>
                <a:ea typeface="MS PGothic" panose="020B0600070205080204" pitchFamily="34" charset="-128"/>
              </a:defRPr>
            </a:lvl9pPr>
          </a:lstStyle>
          <a:p>
            <a:pPr algn="ctr" eaLnBrk="1" hangingPunct="1">
              <a:defRPr/>
            </a:pPr>
            <a:fld id="{B23DDFF5-F9E7-46BB-A09E-A489F37B1030}" type="slidenum">
              <a:rPr lang="en-GB" sz="900" b="1" smtClean="0">
                <a:solidFill>
                  <a:srgbClr val="7F7F7F"/>
                </a:solidFill>
                <a:cs typeface="Arial" panose="020B0604020202020204" pitchFamily="34" charset="0"/>
              </a:rPr>
              <a:pPr algn="ctr" eaLnBrk="1" hangingPunct="1">
                <a:defRPr/>
              </a:pPr>
              <a:t>‹#›</a:t>
            </a:fld>
            <a:endParaRPr lang="en-GB" sz="900" b="1" dirty="0">
              <a:solidFill>
                <a:srgbClr val="7F7F7F"/>
              </a:solidFill>
              <a:cs typeface="Arial" panose="020B0604020202020204" pitchFamily="34" charset="0"/>
            </a:endParaRPr>
          </a:p>
        </p:txBody>
      </p:sp>
      <p:grpSp>
        <p:nvGrpSpPr>
          <p:cNvPr id="7" name="Group 6">
            <a:extLst>
              <a:ext uri="{FF2B5EF4-FFF2-40B4-BE49-F238E27FC236}">
                <a16:creationId xmlns:a16="http://schemas.microsoft.com/office/drawing/2014/main" id="{1E375B07-1D80-4EE2-AF60-1801E0CEFAE1}"/>
              </a:ext>
            </a:extLst>
          </p:cNvPr>
          <p:cNvGrpSpPr/>
          <p:nvPr userDrawn="1"/>
        </p:nvGrpSpPr>
        <p:grpSpPr>
          <a:xfrm>
            <a:off x="42980" y="786205"/>
            <a:ext cx="6699406" cy="94112"/>
            <a:chOff x="-3175" y="856804"/>
            <a:chExt cx="9161463" cy="94112"/>
          </a:xfrm>
        </p:grpSpPr>
        <p:sp>
          <p:nvSpPr>
            <p:cNvPr id="9" name="Rectangle 8">
              <a:extLst>
                <a:ext uri="{FF2B5EF4-FFF2-40B4-BE49-F238E27FC236}">
                  <a16:creationId xmlns:a16="http://schemas.microsoft.com/office/drawing/2014/main" id="{2A32ECF6-F72A-45A3-A636-D470EAFB76C4}"/>
                </a:ext>
              </a:extLst>
            </p:cNvPr>
            <p:cNvSpPr/>
            <p:nvPr userDrawn="1"/>
          </p:nvSpPr>
          <p:spPr>
            <a:xfrm>
              <a:off x="-3175" y="914403"/>
              <a:ext cx="9161463" cy="365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dirty="0"/>
            </a:p>
          </p:txBody>
        </p:sp>
        <p:sp>
          <p:nvSpPr>
            <p:cNvPr id="10" name="Rectangle 9">
              <a:extLst>
                <a:ext uri="{FF2B5EF4-FFF2-40B4-BE49-F238E27FC236}">
                  <a16:creationId xmlns:a16="http://schemas.microsoft.com/office/drawing/2014/main" id="{99EC5E76-5519-459F-8A6D-5602D8280FD2}"/>
                </a:ext>
              </a:extLst>
            </p:cNvPr>
            <p:cNvSpPr/>
            <p:nvPr userDrawn="1"/>
          </p:nvSpPr>
          <p:spPr>
            <a:xfrm>
              <a:off x="-3175" y="856804"/>
              <a:ext cx="9161463" cy="36576"/>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dirty="0"/>
            </a:p>
          </p:txBody>
        </p:sp>
      </p:grpSp>
      <p:pic>
        <p:nvPicPr>
          <p:cNvPr id="14" name="Picture 13">
            <a:extLst>
              <a:ext uri="{FF2B5EF4-FFF2-40B4-BE49-F238E27FC236}">
                <a16:creationId xmlns:a16="http://schemas.microsoft.com/office/drawing/2014/main" id="{4EF0CBAA-1BCE-4F1A-ADC2-21846884F0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6523" y="108222"/>
            <a:ext cx="1890922" cy="489248"/>
          </a:xfrm>
          <a:prstGeom prst="rect">
            <a:avLst/>
          </a:prstGeom>
        </p:spPr>
      </p:pic>
    </p:spTree>
    <p:extLst>
      <p:ext uri="{BB962C8B-B14F-4D97-AF65-F5344CB8AC3E}">
        <p14:creationId xmlns:p14="http://schemas.microsoft.com/office/powerpoint/2010/main" val="259428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C242-36BB-4D0E-8483-1C75BEC0D05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0B988A-8B3B-458F-8FD5-A5859AAF97A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23A9C10-F755-4425-B8F8-BB2DD5DAB536}"/>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6712A5AD-1028-4897-97E8-5830D7CFCE9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4B7CDF9-FA50-4EC6-ACBA-C153E95CEA4C}"/>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159662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A4B5-C6B1-4033-8A4A-FD6FB3D498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E805CC-DAB7-4542-AF85-CF26638E4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F0576-D3E7-4F80-A0EB-5FF7E3FB88BB}"/>
              </a:ext>
            </a:extLst>
          </p:cNvPr>
          <p:cNvSpPr>
            <a:spLocks noGrp="1"/>
          </p:cNvSpPr>
          <p:nvPr>
            <p:ph type="dt" sz="half" idx="10"/>
          </p:nvPr>
        </p:nvSpPr>
        <p:spPr/>
        <p:txBody>
          <a:body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9D483CF2-DF68-4E03-B17C-0674D11EBCA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D8389D3-1BC8-4B84-B09F-FD2A72A264AA}"/>
              </a:ext>
            </a:extLst>
          </p:cNvPr>
          <p:cNvSpPr>
            <a:spLocks noGrp="1"/>
          </p:cNvSpPr>
          <p:nvPr>
            <p:ph type="sldNum" sz="quarter" idx="12"/>
          </p:nvPr>
        </p:nvSpPr>
        <p:spPr/>
        <p:txBody>
          <a:bodyPr/>
          <a:lstStyle/>
          <a:p>
            <a:fld id="{F1B6A775-C4BC-47BA-B14C-01AC41758AC9}" type="slidenum">
              <a:rPr lang="en-GB" smtClean="0"/>
              <a:t>‹#›</a:t>
            </a:fld>
            <a:endParaRPr lang="en-GB" dirty="0"/>
          </a:p>
        </p:txBody>
      </p:sp>
    </p:spTree>
    <p:extLst>
      <p:ext uri="{BB962C8B-B14F-4D97-AF65-F5344CB8AC3E}">
        <p14:creationId xmlns:p14="http://schemas.microsoft.com/office/powerpoint/2010/main" val="649302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image" Target="../media/image1.png"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 /><Relationship Id="rId3" Type="http://schemas.openxmlformats.org/officeDocument/2006/relationships/slideLayout" Target="../slideLayouts/slideLayout10.xml" /><Relationship Id="rId7" Type="http://schemas.openxmlformats.org/officeDocument/2006/relationships/slideLayout" Target="../slideLayouts/slideLayout14.xml" /><Relationship Id="rId12" Type="http://schemas.openxmlformats.org/officeDocument/2006/relationships/theme" Target="../theme/theme2.xml" /><Relationship Id="rId2" Type="http://schemas.openxmlformats.org/officeDocument/2006/relationships/slideLayout" Target="../slideLayouts/slideLayout9.xml" /><Relationship Id="rId1" Type="http://schemas.openxmlformats.org/officeDocument/2006/relationships/slideLayout" Target="../slideLayouts/slideLayout8.xml" /><Relationship Id="rId6" Type="http://schemas.openxmlformats.org/officeDocument/2006/relationships/slideLayout" Target="../slideLayouts/slideLayout13.xml" /><Relationship Id="rId11" Type="http://schemas.openxmlformats.org/officeDocument/2006/relationships/slideLayout" Target="../slideLayouts/slideLayout18.xml" /><Relationship Id="rId5" Type="http://schemas.openxmlformats.org/officeDocument/2006/relationships/slideLayout" Target="../slideLayouts/slideLayout12.xml" /><Relationship Id="rId10" Type="http://schemas.openxmlformats.org/officeDocument/2006/relationships/slideLayout" Target="../slideLayouts/slideLayout17.xml" /><Relationship Id="rId4" Type="http://schemas.openxmlformats.org/officeDocument/2006/relationships/slideLayout" Target="../slideLayouts/slideLayout11.xml" /><Relationship Id="rId9" Type="http://schemas.openxmlformats.org/officeDocument/2006/relationships/slideLayout" Target="../slideLayouts/slideLayout16.xml" /></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slideLayout" Target="../slideLayouts/slideLayout20.xml" /><Relationship Id="rId1" Type="http://schemas.openxmlformats.org/officeDocument/2006/relationships/slideLayout" Target="../slideLayouts/slideLayout19.xml" /><Relationship Id="rId5" Type="http://schemas.openxmlformats.org/officeDocument/2006/relationships/theme" Target="../theme/theme3.xml" /><Relationship Id="rId4" Type="http://schemas.openxmlformats.org/officeDocument/2006/relationships/slideLayout" Target="../slideLayouts/slideLayout2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FCFCF"/>
            </a:gs>
            <a:gs pos="50000">
              <a:srgbClr val="FAFAFA"/>
            </a:gs>
            <a:gs pos="100000">
              <a:srgbClr val="FFFFFF"/>
            </a:gs>
          </a:gsLst>
          <a:lin ang="16200000" scaled="0"/>
        </a:gradFill>
        <a:effectLst/>
      </p:bgPr>
    </p:bg>
    <p:spTree>
      <p:nvGrpSpPr>
        <p:cNvPr id="1" name=""/>
        <p:cNvGrpSpPr/>
        <p:nvPr/>
      </p:nvGrpSpPr>
      <p:grpSpPr>
        <a:xfrm>
          <a:off x="0" y="0"/>
          <a:ext cx="0" cy="0"/>
          <a:chOff x="0" y="0"/>
          <a:chExt cx="0" cy="0"/>
        </a:xfrm>
      </p:grpSpPr>
      <p:grpSp>
        <p:nvGrpSpPr>
          <p:cNvPr id="4" name="Group"/>
          <p:cNvGrpSpPr/>
          <p:nvPr userDrawn="1"/>
        </p:nvGrpSpPr>
        <p:grpSpPr>
          <a:xfrm>
            <a:off x="42862" y="785812"/>
            <a:ext cx="6699252" cy="93667"/>
            <a:chOff x="0" y="0"/>
            <a:chExt cx="6699250" cy="93666"/>
          </a:xfrm>
        </p:grpSpPr>
        <p:sp>
          <p:nvSpPr>
            <p:cNvPr id="2" name="Rectangle 8"/>
            <p:cNvSpPr/>
            <p:nvPr/>
          </p:nvSpPr>
          <p:spPr>
            <a:xfrm>
              <a:off x="0" y="57151"/>
              <a:ext cx="6699252" cy="36515"/>
            </a:xfrm>
            <a:prstGeom prst="rect">
              <a:avLst/>
            </a:prstGeom>
            <a:solidFill>
              <a:srgbClr val="BFBFBF"/>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sp>
          <p:nvSpPr>
            <p:cNvPr id="3" name="Rectangle 9"/>
            <p:cNvSpPr/>
            <p:nvPr/>
          </p:nvSpPr>
          <p:spPr>
            <a:xfrm>
              <a:off x="0" y="-1"/>
              <a:ext cx="6699252" cy="36514"/>
            </a:xfrm>
            <a:prstGeom prst="rect">
              <a:avLst/>
            </a:prstGeom>
            <a:solidFill>
              <a:srgbClr val="00297A"/>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sz="1800" dirty="0"/>
            </a:p>
          </p:txBody>
        </p:sp>
      </p:grpSp>
      <p:pic>
        <p:nvPicPr>
          <p:cNvPr id="5" name="Picture 13" descr="Picture 13"/>
          <p:cNvPicPr>
            <a:picLocks noChangeAspect="1"/>
          </p:cNvPicPr>
          <p:nvPr/>
        </p:nvPicPr>
        <p:blipFill>
          <a:blip r:embed="rId9"/>
          <a:stretch>
            <a:fillRect/>
          </a:stretch>
        </p:blipFill>
        <p:spPr>
          <a:xfrm>
            <a:off x="7135811" y="107950"/>
            <a:ext cx="1890715" cy="488950"/>
          </a:xfrm>
          <a:prstGeom prst="rect">
            <a:avLst/>
          </a:prstGeom>
          <a:ln w="12700">
            <a:miter lim="400000"/>
          </a:ln>
        </p:spPr>
      </p:pic>
      <p:sp>
        <p:nvSpPr>
          <p:cNvPr id="6" name="Title Text"/>
          <p:cNvSpPr txBox="1">
            <a:spLocks noGrp="1"/>
          </p:cNvSpPr>
          <p:nvPr>
            <p:ph type="title"/>
          </p:nvPr>
        </p:nvSpPr>
        <p:spPr>
          <a:xfrm>
            <a:off x="1370013" y="769939"/>
            <a:ext cx="7315201" cy="166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p>
            <a:r>
              <a:t>Title Text</a:t>
            </a:r>
          </a:p>
        </p:txBody>
      </p:sp>
      <p:sp>
        <p:nvSpPr>
          <p:cNvPr id="7" name="Body Level One…"/>
          <p:cNvSpPr txBox="1">
            <a:spLocks noGrp="1"/>
          </p:cNvSpPr>
          <p:nvPr>
            <p:ph type="body" idx="1"/>
          </p:nvPr>
        </p:nvSpPr>
        <p:spPr>
          <a:xfrm>
            <a:off x="5103813" y="2438400"/>
            <a:ext cx="3581401" cy="441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4460860" y="6590980"/>
            <a:ext cx="233393" cy="230828"/>
          </a:xfrm>
          <a:prstGeom prst="rect">
            <a:avLst/>
          </a:prstGeom>
          <a:ln w="12700">
            <a:miter lim="400000"/>
          </a:ln>
        </p:spPr>
        <p:txBody>
          <a:bodyPr wrap="none" lIns="45718" tIns="45718" rIns="45718" bIns="45718" anchor="ctr">
            <a:spAutoFit/>
          </a:bodyPr>
          <a:lstStyle>
            <a:lvl1pPr algn="ctr" defTabSz="914400">
              <a:defRPr sz="900" b="1">
                <a:solidFill>
                  <a:srgbClr val="7F7F7F"/>
                </a:solidFill>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1" r:id="rId5"/>
    <p:sldLayoutId id="2147483672" r:id="rId6"/>
    <p:sldLayoutId id="2147483673" r:id="rId7"/>
  </p:sldLayoutIdLst>
  <p:transition spd="med"/>
  <p:txStyles>
    <p:titleStyle>
      <a:lvl1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1pPr>
      <a:lvl2pPr marL="492918" marR="0" indent="-15001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2pPr>
      <a:lvl3pPr marL="965464" marR="0" indent="-279664"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3pPr>
      <a:lvl4pPr marL="1350962" marR="0" indent="-322262"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4pPr>
      <a:lvl5pPr marL="1693860" marR="0" indent="-322262"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5pPr>
      <a:lvl6pPr marL="0" marR="0" indent="0" algn="l" defTabSz="685800" rtl="0" latinLnBrk="0">
        <a:lnSpc>
          <a:spcPct val="90000"/>
        </a:lnSpc>
        <a:spcBef>
          <a:spcPts val="700"/>
        </a:spcBef>
        <a:spcAft>
          <a:spcPts val="0"/>
        </a:spcAft>
        <a:buClrTx/>
        <a:buSzTx/>
        <a:buFont typeface="Arial"/>
        <a:buNone/>
        <a:tabLst/>
        <a:defRPr sz="2100" b="0" i="0" u="none" strike="noStrike" cap="none" spc="0" baseline="0">
          <a:ln>
            <a:noFill/>
          </a:ln>
          <a:solidFill>
            <a:srgbClr val="000000"/>
          </a:solidFill>
          <a:uFillTx/>
          <a:latin typeface="+mj-lt"/>
          <a:ea typeface="+mj-ea"/>
          <a:cs typeface="+mj-cs"/>
          <a:sym typeface="Calibri"/>
        </a:defRPr>
      </a:lvl6pPr>
      <a:lvl7pPr marL="0" marR="0" indent="0" algn="l" defTabSz="685800" rtl="0" latinLnBrk="0">
        <a:lnSpc>
          <a:spcPct val="90000"/>
        </a:lnSpc>
        <a:spcBef>
          <a:spcPts val="700"/>
        </a:spcBef>
        <a:spcAft>
          <a:spcPts val="0"/>
        </a:spcAft>
        <a:buClrTx/>
        <a:buSzTx/>
        <a:buFont typeface="Arial"/>
        <a:buNone/>
        <a:tabLst/>
        <a:defRPr sz="2100" b="0" i="0" u="none" strike="noStrike" cap="none" spc="0" baseline="0">
          <a:ln>
            <a:noFill/>
          </a:ln>
          <a:solidFill>
            <a:srgbClr val="000000"/>
          </a:solidFill>
          <a:uFillTx/>
          <a:latin typeface="+mj-lt"/>
          <a:ea typeface="+mj-ea"/>
          <a:cs typeface="+mj-cs"/>
          <a:sym typeface="Calibri"/>
        </a:defRPr>
      </a:lvl7pPr>
      <a:lvl8pPr marL="0" marR="0" indent="0" algn="l" defTabSz="685800" rtl="0" latinLnBrk="0">
        <a:lnSpc>
          <a:spcPct val="90000"/>
        </a:lnSpc>
        <a:spcBef>
          <a:spcPts val="700"/>
        </a:spcBef>
        <a:spcAft>
          <a:spcPts val="0"/>
        </a:spcAft>
        <a:buClrTx/>
        <a:buSzTx/>
        <a:buFont typeface="Arial"/>
        <a:buNone/>
        <a:tabLst/>
        <a:defRPr sz="2100" b="0" i="0" u="none" strike="noStrike" cap="none" spc="0" baseline="0">
          <a:ln>
            <a:noFill/>
          </a:ln>
          <a:solidFill>
            <a:srgbClr val="000000"/>
          </a:solidFill>
          <a:uFillTx/>
          <a:latin typeface="+mj-lt"/>
          <a:ea typeface="+mj-ea"/>
          <a:cs typeface="+mj-cs"/>
          <a:sym typeface="Calibri"/>
        </a:defRPr>
      </a:lvl8pPr>
      <a:lvl9pPr marL="0" marR="0" indent="0" algn="l" defTabSz="685800" rtl="0" latinLnBrk="0">
        <a:lnSpc>
          <a:spcPct val="90000"/>
        </a:lnSpc>
        <a:spcBef>
          <a:spcPts val="700"/>
        </a:spcBef>
        <a:spcAft>
          <a:spcPts val="0"/>
        </a:spcAft>
        <a:buClrTx/>
        <a:buSzTx/>
        <a:buFont typeface="Arial"/>
        <a:buNone/>
        <a:tabLst/>
        <a:defRPr sz="2100" b="0" i="0" u="none" strike="noStrike" cap="none" spc="0" baseline="0">
          <a:ln>
            <a:noFill/>
          </a:ln>
          <a:solidFill>
            <a:srgbClr val="00000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1pPr>
      <a:lvl2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2pPr>
      <a:lvl3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3pPr>
      <a:lvl4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4pPr>
      <a:lvl5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5pPr>
      <a:lvl6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6pPr>
      <a:lvl7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7pPr>
      <a:lvl8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8pPr>
      <a:lvl9pPr marL="0" marR="0" indent="0" algn="ctr" defTabSz="9144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0CC284-4C2B-49CB-B0AC-370051F0BCF7}"/>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F5CFC-B0BA-48CD-A01A-743AC270282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E3C50-A207-4E5C-B9B2-4C5BE825F7E4}"/>
              </a:ext>
            </a:extLst>
          </p:cNvPr>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D02E2-1A16-4549-B14A-59D241FF15EE}" type="datetimeFigureOut">
              <a:rPr lang="en-GB" smtClean="0"/>
              <a:t>01/10/2023</a:t>
            </a:fld>
            <a:endParaRPr lang="en-GB" dirty="0"/>
          </a:p>
        </p:txBody>
      </p:sp>
      <p:sp>
        <p:nvSpPr>
          <p:cNvPr id="5" name="Footer Placeholder 4">
            <a:extLst>
              <a:ext uri="{FF2B5EF4-FFF2-40B4-BE49-F238E27FC236}">
                <a16:creationId xmlns:a16="http://schemas.microsoft.com/office/drawing/2014/main" id="{54E20183-32DC-4DEB-A9EE-35A0D6B59559}"/>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BD4EAB-0537-4CF5-863D-B63AC357D0B5}"/>
              </a:ext>
            </a:extLst>
          </p:cNvPr>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6A775-C4BC-47BA-B14C-01AC41758AC9}" type="slidenum">
              <a:rPr lang="en-GB" smtClean="0"/>
              <a:t>‹#›</a:t>
            </a:fld>
            <a:endParaRPr lang="en-GB" dirty="0"/>
          </a:p>
        </p:txBody>
      </p:sp>
    </p:spTree>
    <p:extLst>
      <p:ext uri="{BB962C8B-B14F-4D97-AF65-F5344CB8AC3E}">
        <p14:creationId xmlns:p14="http://schemas.microsoft.com/office/powerpoint/2010/main" val="38398124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9"/>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6356355"/>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Calibri" pitchFamily="34" charset="0"/>
                <a:cs typeface="Arial" pitchFamily="34" charset="0"/>
              </a:defRPr>
            </a:lvl1pPr>
          </a:lstStyle>
          <a:p>
            <a:pPr>
              <a:defRPr/>
            </a:pPr>
            <a:fld id="{ED0D6C94-48C5-4D52-A386-D02156750F93}" type="datetimeFigureOut">
              <a:rPr lang="en-GB"/>
              <a:pPr>
                <a:defRPr/>
              </a:pPr>
              <a:t>01/10/2023</a:t>
            </a:fld>
            <a:endParaRPr lang="en-GB" dirty="0"/>
          </a:p>
        </p:txBody>
      </p:sp>
      <p:sp>
        <p:nvSpPr>
          <p:cNvPr id="5" name="Footer Placeholder 4"/>
          <p:cNvSpPr>
            <a:spLocks noGrp="1"/>
          </p:cNvSpPr>
          <p:nvPr>
            <p:ph type="ftr" sz="quarter" idx="3"/>
          </p:nvPr>
        </p:nvSpPr>
        <p:spPr>
          <a:xfrm>
            <a:off x="3028950" y="6356355"/>
            <a:ext cx="30861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latin typeface="Calibri" pitchFamily="34" charset="0"/>
                <a:cs typeface="Arial" pitchFamily="34" charset="0"/>
              </a:defRPr>
            </a:lvl1pPr>
          </a:lstStyle>
          <a:p>
            <a:pPr>
              <a:defRPr/>
            </a:pPr>
            <a:endParaRPr lang="en-GB" dirty="0"/>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cs typeface="Arial" panose="020B0604020202020204" pitchFamily="34" charset="0"/>
              </a:defRPr>
            </a:lvl1pPr>
          </a:lstStyle>
          <a:p>
            <a:pPr>
              <a:defRPr/>
            </a:pPr>
            <a:fld id="{4A34D312-3659-4A5D-9F4C-037AB3976EF9}" type="slidenum">
              <a:rPr lang="en-GB"/>
              <a:pPr>
                <a:defRPr/>
              </a:pPr>
              <a:t>‹#›</a:t>
            </a:fld>
            <a:endParaRPr lang="en-GB" dirty="0"/>
          </a:p>
        </p:txBody>
      </p:sp>
    </p:spTree>
    <p:extLst>
      <p:ext uri="{BB962C8B-B14F-4D97-AF65-F5344CB8AC3E}">
        <p14:creationId xmlns:p14="http://schemas.microsoft.com/office/powerpoint/2010/main" val="44949098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Lst>
  <p:txStyles>
    <p:titleStyle>
      <a:lvl1pPr algn="l" defTabSz="685822"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22"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22"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22"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22" rtl="0" eaLnBrk="0" fontAlgn="base" hangingPunct="0">
        <a:lnSpc>
          <a:spcPct val="90000"/>
        </a:lnSpc>
        <a:spcBef>
          <a:spcPct val="0"/>
        </a:spcBef>
        <a:spcAft>
          <a:spcPct val="0"/>
        </a:spcAft>
        <a:defRPr sz="3300">
          <a:solidFill>
            <a:schemeClr val="tx1"/>
          </a:solidFill>
          <a:latin typeface="Calibri Light" pitchFamily="34" charset="0"/>
        </a:defRPr>
      </a:lvl5pPr>
      <a:lvl6pPr marL="457214" algn="l" defTabSz="685822" rtl="0" fontAlgn="base">
        <a:lnSpc>
          <a:spcPct val="90000"/>
        </a:lnSpc>
        <a:spcBef>
          <a:spcPct val="0"/>
        </a:spcBef>
        <a:spcAft>
          <a:spcPct val="0"/>
        </a:spcAft>
        <a:defRPr sz="3300">
          <a:solidFill>
            <a:schemeClr val="tx1"/>
          </a:solidFill>
          <a:latin typeface="Calibri Light" pitchFamily="34" charset="0"/>
        </a:defRPr>
      </a:lvl6pPr>
      <a:lvl7pPr marL="914428" algn="l" defTabSz="685822" rtl="0" fontAlgn="base">
        <a:lnSpc>
          <a:spcPct val="90000"/>
        </a:lnSpc>
        <a:spcBef>
          <a:spcPct val="0"/>
        </a:spcBef>
        <a:spcAft>
          <a:spcPct val="0"/>
        </a:spcAft>
        <a:defRPr sz="3300">
          <a:solidFill>
            <a:schemeClr val="tx1"/>
          </a:solidFill>
          <a:latin typeface="Calibri Light" pitchFamily="34" charset="0"/>
        </a:defRPr>
      </a:lvl7pPr>
      <a:lvl8pPr marL="1371643" algn="l" defTabSz="685822" rtl="0" fontAlgn="base">
        <a:lnSpc>
          <a:spcPct val="90000"/>
        </a:lnSpc>
        <a:spcBef>
          <a:spcPct val="0"/>
        </a:spcBef>
        <a:spcAft>
          <a:spcPct val="0"/>
        </a:spcAft>
        <a:defRPr sz="3300">
          <a:solidFill>
            <a:schemeClr val="tx1"/>
          </a:solidFill>
          <a:latin typeface="Calibri Light" pitchFamily="34" charset="0"/>
        </a:defRPr>
      </a:lvl8pPr>
      <a:lvl9pPr marL="1828857" algn="l" defTabSz="685822" rtl="0" fontAlgn="base">
        <a:lnSpc>
          <a:spcPct val="90000"/>
        </a:lnSpc>
        <a:spcBef>
          <a:spcPct val="0"/>
        </a:spcBef>
        <a:spcAft>
          <a:spcPct val="0"/>
        </a:spcAft>
        <a:defRPr sz="3300">
          <a:solidFill>
            <a:schemeClr val="tx1"/>
          </a:solidFill>
          <a:latin typeface="Calibri Light" pitchFamily="34" charset="0"/>
        </a:defRPr>
      </a:lvl9pPr>
    </p:titleStyle>
    <p:bodyStyle>
      <a:lvl1pPr marL="171456" indent="-171456" algn="l" defTabSz="685822"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66" indent="-171456" algn="l" defTabSz="685822"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77" indent="-171456" algn="l" defTabSz="685822"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88" indent="-171456" algn="l" defTabSz="685822"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98" indent="-171456" algn="l" defTabSz="685822"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6009"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19"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31"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41"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22" rtl="0" eaLnBrk="1" latinLnBrk="0" hangingPunct="1">
        <a:defRPr sz="1350" kern="1200">
          <a:solidFill>
            <a:schemeClr val="tx1"/>
          </a:solidFill>
          <a:latin typeface="+mn-lt"/>
          <a:ea typeface="+mn-ea"/>
          <a:cs typeface="+mn-cs"/>
        </a:defRPr>
      </a:lvl1pPr>
      <a:lvl2pPr marL="342910" algn="l" defTabSz="685822" rtl="0" eaLnBrk="1" latinLnBrk="0" hangingPunct="1">
        <a:defRPr sz="1350" kern="1200">
          <a:solidFill>
            <a:schemeClr val="tx1"/>
          </a:solidFill>
          <a:latin typeface="+mn-lt"/>
          <a:ea typeface="+mn-ea"/>
          <a:cs typeface="+mn-cs"/>
        </a:defRPr>
      </a:lvl2pPr>
      <a:lvl3pPr marL="685822" algn="l" defTabSz="685822" rtl="0" eaLnBrk="1" latinLnBrk="0" hangingPunct="1">
        <a:defRPr sz="1350" kern="1200">
          <a:solidFill>
            <a:schemeClr val="tx1"/>
          </a:solidFill>
          <a:latin typeface="+mn-lt"/>
          <a:ea typeface="+mn-ea"/>
          <a:cs typeface="+mn-cs"/>
        </a:defRPr>
      </a:lvl3pPr>
      <a:lvl4pPr marL="1028732" algn="l" defTabSz="685822" rtl="0" eaLnBrk="1" latinLnBrk="0" hangingPunct="1">
        <a:defRPr sz="1350" kern="1200">
          <a:solidFill>
            <a:schemeClr val="tx1"/>
          </a:solidFill>
          <a:latin typeface="+mn-lt"/>
          <a:ea typeface="+mn-ea"/>
          <a:cs typeface="+mn-cs"/>
        </a:defRPr>
      </a:lvl4pPr>
      <a:lvl5pPr marL="1371643" algn="l" defTabSz="685822" rtl="0" eaLnBrk="1" latinLnBrk="0" hangingPunct="1">
        <a:defRPr sz="1350" kern="1200">
          <a:solidFill>
            <a:schemeClr val="tx1"/>
          </a:solidFill>
          <a:latin typeface="+mn-lt"/>
          <a:ea typeface="+mn-ea"/>
          <a:cs typeface="+mn-cs"/>
        </a:defRPr>
      </a:lvl5pPr>
      <a:lvl6pPr marL="1714553" algn="l" defTabSz="685822" rtl="0" eaLnBrk="1" latinLnBrk="0" hangingPunct="1">
        <a:defRPr sz="1350" kern="1200">
          <a:solidFill>
            <a:schemeClr val="tx1"/>
          </a:solidFill>
          <a:latin typeface="+mn-lt"/>
          <a:ea typeface="+mn-ea"/>
          <a:cs typeface="+mn-cs"/>
        </a:defRPr>
      </a:lvl6pPr>
      <a:lvl7pPr marL="2057465" algn="l" defTabSz="685822" rtl="0" eaLnBrk="1" latinLnBrk="0" hangingPunct="1">
        <a:defRPr sz="1350" kern="1200">
          <a:solidFill>
            <a:schemeClr val="tx1"/>
          </a:solidFill>
          <a:latin typeface="+mn-lt"/>
          <a:ea typeface="+mn-ea"/>
          <a:cs typeface="+mn-cs"/>
        </a:defRPr>
      </a:lvl7pPr>
      <a:lvl8pPr marL="2400375" algn="l" defTabSz="685822" rtl="0" eaLnBrk="1" latinLnBrk="0" hangingPunct="1">
        <a:defRPr sz="1350" kern="1200">
          <a:solidFill>
            <a:schemeClr val="tx1"/>
          </a:solidFill>
          <a:latin typeface="+mn-lt"/>
          <a:ea typeface="+mn-ea"/>
          <a:cs typeface="+mn-cs"/>
        </a:defRPr>
      </a:lvl8pPr>
      <a:lvl9pPr marL="2743285" algn="l" defTabSz="68582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_rels/slide100.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1.xml" /></Relationships>
</file>

<file path=ppt/slides/_rels/slide101.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1.xml" /></Relationships>
</file>

<file path=ppt/slides/_rels/slide102.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1.xml" /></Relationships>
</file>

<file path=ppt/slides/_rels/slide103.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1.xml" /></Relationships>
</file>

<file path=ppt/slides/_rels/slide105.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1.xml" /></Relationships>
</file>

<file path=ppt/slides/_rels/slide107.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1.xml" /></Relationships>
</file>

<file path=ppt/slides/_rels/slide108.xml.rels><?xml version="1.0" encoding="UTF-8" standalone="yes"?>
<Relationships xmlns="http://schemas.openxmlformats.org/package/2006/relationships"><Relationship Id="rId2" Type="http://schemas.openxmlformats.org/officeDocument/2006/relationships/image" Target="../media/image84.png" /><Relationship Id="rId1" Type="http://schemas.openxmlformats.org/officeDocument/2006/relationships/slideLayout" Target="../slideLayouts/slideLayout1.xml" /></Relationships>
</file>

<file path=ppt/slides/_rels/slide109.xml.rels><?xml version="1.0" encoding="UTF-8" standalone="yes"?>
<Relationships xmlns="http://schemas.openxmlformats.org/package/2006/relationships"><Relationship Id="rId2" Type="http://schemas.openxmlformats.org/officeDocument/2006/relationships/image" Target="../media/image85.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10.xml.rels><?xml version="1.0" encoding="UTF-8" standalone="yes"?>
<Relationships xmlns="http://schemas.openxmlformats.org/package/2006/relationships"><Relationship Id="rId2" Type="http://schemas.openxmlformats.org/officeDocument/2006/relationships/image" Target="../media/image86.png" /><Relationship Id="rId1" Type="http://schemas.openxmlformats.org/officeDocument/2006/relationships/slideLayout" Target="../slideLayouts/slideLayout1.xml" /></Relationships>
</file>

<file path=ppt/slides/_rels/slide111.xml.rels><?xml version="1.0" encoding="UTF-8" standalone="yes"?>
<Relationships xmlns="http://schemas.openxmlformats.org/package/2006/relationships"><Relationship Id="rId2" Type="http://schemas.openxmlformats.org/officeDocument/2006/relationships/image" Target="../media/image87.png" /><Relationship Id="rId1" Type="http://schemas.openxmlformats.org/officeDocument/2006/relationships/slideLayout" Target="../slideLayouts/slideLayout1.xml" /></Relationships>
</file>

<file path=ppt/slides/_rels/slide112.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1.xml" /></Relationships>
</file>

<file path=ppt/slides/_rels/slide113.xml.rels><?xml version="1.0" encoding="UTF-8" standalone="yes"?>
<Relationships xmlns="http://schemas.openxmlformats.org/package/2006/relationships"><Relationship Id="rId2" Type="http://schemas.openxmlformats.org/officeDocument/2006/relationships/image" Target="../media/image89.png" /><Relationship Id="rId1" Type="http://schemas.openxmlformats.org/officeDocument/2006/relationships/slideLayout" Target="../slideLayouts/slideLayout1.xml" /></Relationships>
</file>

<file path=ppt/slides/_rels/slide114.xml.rels><?xml version="1.0" encoding="UTF-8" standalone="yes"?>
<Relationships xmlns="http://schemas.openxmlformats.org/package/2006/relationships"><Relationship Id="rId2" Type="http://schemas.openxmlformats.org/officeDocument/2006/relationships/image" Target="../media/image90.png" /><Relationship Id="rId1" Type="http://schemas.openxmlformats.org/officeDocument/2006/relationships/slideLayout" Target="../slideLayouts/slideLayout1.xml" /></Relationships>
</file>

<file path=ppt/slides/_rels/slide115.xml.rels><?xml version="1.0" encoding="UTF-8" standalone="yes"?>
<Relationships xmlns="http://schemas.openxmlformats.org/package/2006/relationships"><Relationship Id="rId2" Type="http://schemas.openxmlformats.org/officeDocument/2006/relationships/image" Target="../media/image91.png" /><Relationship Id="rId1" Type="http://schemas.openxmlformats.org/officeDocument/2006/relationships/slideLayout" Target="../slideLayouts/slideLayout1.xml" /></Relationships>
</file>

<file path=ppt/slides/_rels/slide116.xml.rels><?xml version="1.0" encoding="UTF-8" standalone="yes"?>
<Relationships xmlns="http://schemas.openxmlformats.org/package/2006/relationships"><Relationship Id="rId2" Type="http://schemas.openxmlformats.org/officeDocument/2006/relationships/image" Target="../media/image92.png" /><Relationship Id="rId1" Type="http://schemas.openxmlformats.org/officeDocument/2006/relationships/slideLayout" Target="../slideLayouts/slideLayout1.xml" /></Relationships>
</file>

<file path=ppt/slides/_rels/slide117.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1.xml" /></Relationships>
</file>

<file path=ppt/slides/_rels/slide118.xml.rels><?xml version="1.0" encoding="UTF-8" standalone="yes"?>
<Relationships xmlns="http://schemas.openxmlformats.org/package/2006/relationships"><Relationship Id="rId2" Type="http://schemas.openxmlformats.org/officeDocument/2006/relationships/image" Target="../media/image94.png" /><Relationship Id="rId1" Type="http://schemas.openxmlformats.org/officeDocument/2006/relationships/slideLayout" Target="../slideLayouts/slideLayout1.xml" /></Relationships>
</file>

<file path=ppt/slides/_rels/slide119.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20.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1.xml" /></Relationships>
</file>

<file path=ppt/slides/_rels/slide121.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1.xml" /></Relationships>
</file>

<file path=ppt/slides/_rels/slide122.xml.rels><?xml version="1.0" encoding="UTF-8" standalone="yes"?>
<Relationships xmlns="http://schemas.openxmlformats.org/package/2006/relationships"><Relationship Id="rId2" Type="http://schemas.openxmlformats.org/officeDocument/2006/relationships/image" Target="../media/image98.png"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2" Type="http://schemas.openxmlformats.org/officeDocument/2006/relationships/image" Target="../media/image99.png" /><Relationship Id="rId1" Type="http://schemas.openxmlformats.org/officeDocument/2006/relationships/slideLayout" Target="../slideLayouts/slideLayout1.xml" /></Relationships>
</file>

<file path=ppt/slides/_rels/slide124.xml.rels><?xml version="1.0" encoding="UTF-8" standalone="yes"?>
<Relationships xmlns="http://schemas.openxmlformats.org/package/2006/relationships"><Relationship Id="rId2" Type="http://schemas.openxmlformats.org/officeDocument/2006/relationships/image" Target="../media/image100.png" /><Relationship Id="rId1" Type="http://schemas.openxmlformats.org/officeDocument/2006/relationships/slideLayout" Target="../slideLayouts/slideLayout1.xml" /></Relationships>
</file>

<file path=ppt/slides/_rels/slide125.xml.rels><?xml version="1.0" encoding="UTF-8" standalone="yes"?>
<Relationships xmlns="http://schemas.openxmlformats.org/package/2006/relationships"><Relationship Id="rId2" Type="http://schemas.openxmlformats.org/officeDocument/2006/relationships/image" Target="../media/image101.png" /><Relationship Id="rId1" Type="http://schemas.openxmlformats.org/officeDocument/2006/relationships/slideLayout" Target="../slideLayouts/slideLayout1.xml" /></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 /><Relationship Id="rId1" Type="http://schemas.openxmlformats.org/officeDocument/2006/relationships/slideLayout" Target="../slideLayouts/slideLayout1.xml" /></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 /><Relationship Id="rId1" Type="http://schemas.openxmlformats.org/officeDocument/2006/relationships/slideLayout" Target="../slideLayouts/slideLayout1.xml" /></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2.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 /><Relationship Id="rId1" Type="http://schemas.openxmlformats.org/officeDocument/2006/relationships/slideLayout" Target="../slideLayouts/slideLayout1.xml" /></Relationships>
</file>

<file path=ppt/slides/_rels/slide131.xml.rels><?xml version="1.0" encoding="UTF-8" standalone="yes"?>
<Relationships xmlns="http://schemas.openxmlformats.org/package/2006/relationships"><Relationship Id="rId2" Type="http://schemas.openxmlformats.org/officeDocument/2006/relationships/image" Target="../media/image106.png"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2" Type="http://schemas.openxmlformats.org/officeDocument/2006/relationships/image" Target="../media/image107.png" /><Relationship Id="rId1" Type="http://schemas.openxmlformats.org/officeDocument/2006/relationships/slideLayout" Target="../slideLayouts/slideLayout1.xml" /></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 /><Relationship Id="rId1" Type="http://schemas.openxmlformats.org/officeDocument/2006/relationships/slideLayout" Target="../slideLayouts/slideLayout1.xml" /></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 /><Relationship Id="rId1" Type="http://schemas.openxmlformats.org/officeDocument/2006/relationships/slideLayout" Target="../slideLayouts/slideLayout1.xml" /></Relationships>
</file>

<file path=ppt/slides/_rels/slide135.xml.rels><?xml version="1.0" encoding="UTF-8" standalone="yes"?>
<Relationships xmlns="http://schemas.openxmlformats.org/package/2006/relationships"><Relationship Id="rId2" Type="http://schemas.openxmlformats.org/officeDocument/2006/relationships/image" Target="../media/image110.png" /><Relationship Id="rId1" Type="http://schemas.openxmlformats.org/officeDocument/2006/relationships/slideLayout" Target="../slideLayouts/slideLayout1.xml" /></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 /><Relationship Id="rId1" Type="http://schemas.openxmlformats.org/officeDocument/2006/relationships/slideLayout" Target="../slideLayouts/slideLayout1.xml" /></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1.xml" /></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140.xml.rels><?xml version="1.0" encoding="UTF-8" standalone="yes"?>
<Relationships xmlns="http://schemas.openxmlformats.org/package/2006/relationships"><Relationship Id="rId2" Type="http://schemas.openxmlformats.org/officeDocument/2006/relationships/image" Target="../media/image115.png" /><Relationship Id="rId1" Type="http://schemas.openxmlformats.org/officeDocument/2006/relationships/slideLayout" Target="../slideLayouts/slideLayout1.xml" /></Relationships>
</file>

<file path=ppt/slides/_rels/slide141.xml.rels><?xml version="1.0" encoding="UTF-8" standalone="yes"?>
<Relationships xmlns="http://schemas.openxmlformats.org/package/2006/relationships"><Relationship Id="rId2" Type="http://schemas.openxmlformats.org/officeDocument/2006/relationships/image" Target="../media/image116.png" /><Relationship Id="rId1" Type="http://schemas.openxmlformats.org/officeDocument/2006/relationships/slideLayout" Target="../slideLayouts/slideLayout1.xml" /></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 /><Relationship Id="rId1" Type="http://schemas.openxmlformats.org/officeDocument/2006/relationships/slideLayout" Target="../slideLayouts/slideLayout1.xml" /></Relationships>
</file>

<file path=ppt/slides/_rels/slide143.xml.rels><?xml version="1.0" encoding="UTF-8" standalone="yes"?>
<Relationships xmlns="http://schemas.openxmlformats.org/package/2006/relationships"><Relationship Id="rId2" Type="http://schemas.openxmlformats.org/officeDocument/2006/relationships/image" Target="../media/image118.png" /><Relationship Id="rId1" Type="http://schemas.openxmlformats.org/officeDocument/2006/relationships/slideLayout" Target="../slideLayouts/slideLayout1.xml" /></Relationships>
</file>

<file path=ppt/slides/_rels/slide144.xml.rels><?xml version="1.0" encoding="UTF-8" standalone="yes"?>
<Relationships xmlns="http://schemas.openxmlformats.org/package/2006/relationships"><Relationship Id="rId2" Type="http://schemas.openxmlformats.org/officeDocument/2006/relationships/image" Target="../media/image119.png"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2" Type="http://schemas.openxmlformats.org/officeDocument/2006/relationships/image" Target="../media/image120.png" /><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2" Type="http://schemas.openxmlformats.org/officeDocument/2006/relationships/image" Target="../media/image121.png" /><Relationship Id="rId1" Type="http://schemas.openxmlformats.org/officeDocument/2006/relationships/slideLayout" Target="../slideLayouts/slideLayout1.xml" /></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 /><Relationship Id="rId1" Type="http://schemas.openxmlformats.org/officeDocument/2006/relationships/slideLayout" Target="../slideLayouts/slideLayout1.xml" /></Relationships>
</file>

<file path=ppt/slides/_rels/slide148.xml.rels><?xml version="1.0" encoding="UTF-8" standalone="yes"?>
<Relationships xmlns="http://schemas.openxmlformats.org/package/2006/relationships"><Relationship Id="rId2" Type="http://schemas.openxmlformats.org/officeDocument/2006/relationships/image" Target="../media/image123.png" /><Relationship Id="rId1" Type="http://schemas.openxmlformats.org/officeDocument/2006/relationships/slideLayout" Target="../slideLayouts/slideLayout1.xml" /></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3.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150.xml.rels><?xml version="1.0" encoding="UTF-8" standalone="yes"?>
<Relationships xmlns="http://schemas.openxmlformats.org/package/2006/relationships"><Relationship Id="rId2" Type="http://schemas.openxmlformats.org/officeDocument/2006/relationships/image" Target="../media/image125.png" /><Relationship Id="rId1" Type="http://schemas.openxmlformats.org/officeDocument/2006/relationships/slideLayout" Target="../slideLayouts/slideLayout1.xml" /></Relationships>
</file>

<file path=ppt/slides/_rels/slide151.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2" Type="http://schemas.openxmlformats.org/officeDocument/2006/relationships/image" Target="../media/image127.png" /><Relationship Id="rId1" Type="http://schemas.openxmlformats.org/officeDocument/2006/relationships/slideLayout" Target="../slideLayouts/slideLayout1.xml" /></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 /><Relationship Id="rId1" Type="http://schemas.openxmlformats.org/officeDocument/2006/relationships/slideLayout" Target="../slideLayouts/slideLayout1.xml" /></Relationships>
</file>

<file path=ppt/slides/_rels/slide154.xml.rels><?xml version="1.0" encoding="UTF-8" standalone="yes"?>
<Relationships xmlns="http://schemas.openxmlformats.org/package/2006/relationships"><Relationship Id="rId2" Type="http://schemas.openxmlformats.org/officeDocument/2006/relationships/image" Target="../media/image129.png" /><Relationship Id="rId1" Type="http://schemas.openxmlformats.org/officeDocument/2006/relationships/slideLayout" Target="../slideLayouts/slideLayout1.xml" /></Relationships>
</file>

<file path=ppt/slides/_rels/slide155.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1.xml" /></Relationships>
</file>

<file path=ppt/slides/_rels/slide157.xml.rels><?xml version="1.0" encoding="UTF-8" standalone="yes"?>
<Relationships xmlns="http://schemas.openxmlformats.org/package/2006/relationships"><Relationship Id="rId2" Type="http://schemas.openxmlformats.org/officeDocument/2006/relationships/image" Target="../media/image132.png" /><Relationship Id="rId1" Type="http://schemas.openxmlformats.org/officeDocument/2006/relationships/slideLayout" Target="../slideLayouts/slideLayout1.xml" /></Relationships>
</file>

<file path=ppt/slides/_rels/slide158.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1.xml" /></Relationships>
</file>

<file path=ppt/slides/_rels/slide159.xml.rels><?xml version="1.0" encoding="UTF-8" standalone="yes"?>
<Relationships xmlns="http://schemas.openxmlformats.org/package/2006/relationships"><Relationship Id="rId2" Type="http://schemas.openxmlformats.org/officeDocument/2006/relationships/image" Target="../media/image134.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2" Type="http://schemas.openxmlformats.org/officeDocument/2006/relationships/image" Target="../media/image135.png" /><Relationship Id="rId1" Type="http://schemas.openxmlformats.org/officeDocument/2006/relationships/slideLayout" Target="../slideLayouts/slideLayout1.xml" /></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2" Type="http://schemas.openxmlformats.org/officeDocument/2006/relationships/image" Target="../media/image137.png" /><Relationship Id="rId1" Type="http://schemas.openxmlformats.org/officeDocument/2006/relationships/slideLayout" Target="../slideLayouts/slideLayout1.xml"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4.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19.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5.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21.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8" Type="http://schemas.openxmlformats.org/officeDocument/2006/relationships/image" Target="../media/image63.png" /><Relationship Id="rId3" Type="http://schemas.openxmlformats.org/officeDocument/2006/relationships/image" Target="../media/image58.jpeg" /><Relationship Id="rId7" Type="http://schemas.openxmlformats.org/officeDocument/2006/relationships/image" Target="../media/image62.png" /><Relationship Id="rId2" Type="http://schemas.openxmlformats.org/officeDocument/2006/relationships/notesSlide" Target="../notesSlides/notesSlide16.xml" /><Relationship Id="rId1" Type="http://schemas.openxmlformats.org/officeDocument/2006/relationships/slideLayout" Target="../slideLayouts/slideLayout4.xml" /><Relationship Id="rId6" Type="http://schemas.openxmlformats.org/officeDocument/2006/relationships/image" Target="../media/image61.png" /><Relationship Id="rId5" Type="http://schemas.openxmlformats.org/officeDocument/2006/relationships/image" Target="../media/image60.png" /><Relationship Id="rId4" Type="http://schemas.openxmlformats.org/officeDocument/2006/relationships/image" Target="../media/image59.png" /><Relationship Id="rId9" Type="http://schemas.openxmlformats.org/officeDocument/2006/relationships/image" Target="../media/image64.png" /></Relationships>
</file>

<file path=ppt/slides/_rels/slide23.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7.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24.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8.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27.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19.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29.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22.xml" /></Relationships>
</file>

<file path=ppt/slides/_rels/slide30.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0.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32.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1.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34.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slide" Target="slide37.xml" /><Relationship Id="rId2" Type="http://schemas.openxmlformats.org/officeDocument/2006/relationships/notesSlide" Target="../notesSlides/notesSlide22.xml" /><Relationship Id="rId1" Type="http://schemas.openxmlformats.org/officeDocument/2006/relationships/slideLayout" Target="../slideLayouts/slideLayout4.xml" /><Relationship Id="rId6" Type="http://schemas.openxmlformats.org/officeDocument/2006/relationships/image" Target="../media/image66.png" /><Relationship Id="rId5" Type="http://schemas.openxmlformats.org/officeDocument/2006/relationships/slide" Target="slide15.xml" /><Relationship Id="rId4" Type="http://schemas.openxmlformats.org/officeDocument/2006/relationships/image" Target="../media/image65.png" /></Relationships>
</file>

<file path=ppt/slides/_rels/slide36.xml.rels><?xml version="1.0" encoding="UTF-8" standalone="yes"?>
<Relationships xmlns="http://schemas.openxmlformats.org/package/2006/relationships"><Relationship Id="rId3" Type="http://schemas.openxmlformats.org/officeDocument/2006/relationships/slide" Target="slide37.xml" /><Relationship Id="rId2" Type="http://schemas.openxmlformats.org/officeDocument/2006/relationships/notesSlide" Target="../notesSlides/notesSlide23.xml" /><Relationship Id="rId1" Type="http://schemas.openxmlformats.org/officeDocument/2006/relationships/slideLayout" Target="../slideLayouts/slideLayout4.xml" /><Relationship Id="rId5" Type="http://schemas.openxmlformats.org/officeDocument/2006/relationships/image" Target="../media/image66.png" /><Relationship Id="rId4" Type="http://schemas.openxmlformats.org/officeDocument/2006/relationships/image" Target="../media/image65.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67.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8" Type="http://schemas.openxmlformats.org/officeDocument/2006/relationships/image" Target="../media/image12.jpeg" /><Relationship Id="rId13" Type="http://schemas.openxmlformats.org/officeDocument/2006/relationships/image" Target="../media/image17.png" /><Relationship Id="rId3" Type="http://schemas.openxmlformats.org/officeDocument/2006/relationships/image" Target="../media/image7.png" /><Relationship Id="rId7" Type="http://schemas.openxmlformats.org/officeDocument/2006/relationships/image" Target="../media/image11.jpeg" /><Relationship Id="rId12" Type="http://schemas.openxmlformats.org/officeDocument/2006/relationships/image" Target="../media/image16.jpeg" /><Relationship Id="rId2" Type="http://schemas.openxmlformats.org/officeDocument/2006/relationships/notesSlide" Target="../notesSlides/notesSlide3.xml" /><Relationship Id="rId1" Type="http://schemas.openxmlformats.org/officeDocument/2006/relationships/slideLayout" Target="../slideLayouts/slideLayout22.xml" /><Relationship Id="rId6" Type="http://schemas.openxmlformats.org/officeDocument/2006/relationships/image" Target="../media/image10.jpeg" /><Relationship Id="rId11" Type="http://schemas.openxmlformats.org/officeDocument/2006/relationships/image" Target="../media/image15.jpeg" /><Relationship Id="rId5" Type="http://schemas.openxmlformats.org/officeDocument/2006/relationships/image" Target="../media/image9.jpeg" /><Relationship Id="rId15" Type="http://schemas.openxmlformats.org/officeDocument/2006/relationships/image" Target="../media/image19.jpeg" /><Relationship Id="rId10" Type="http://schemas.openxmlformats.org/officeDocument/2006/relationships/image" Target="../media/image14.jpeg" /><Relationship Id="rId4" Type="http://schemas.openxmlformats.org/officeDocument/2006/relationships/image" Target="../media/image8.png" /><Relationship Id="rId9" Type="http://schemas.openxmlformats.org/officeDocument/2006/relationships/image" Target="../media/image13.png" /><Relationship Id="rId14" Type="http://schemas.openxmlformats.org/officeDocument/2006/relationships/image" Target="../media/image18.jpeg" /></Relationships>
</file>

<file path=ppt/slides/_rels/slide40.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4.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41.xml.rels><?xml version="1.0" encoding="UTF-8" standalone="yes"?>
<Relationships xmlns="http://schemas.openxmlformats.org/package/2006/relationships"><Relationship Id="rId8" Type="http://schemas.openxmlformats.org/officeDocument/2006/relationships/slide" Target="slide53.xml" /><Relationship Id="rId13" Type="http://schemas.openxmlformats.org/officeDocument/2006/relationships/slide" Target="slide44.xml" /><Relationship Id="rId18" Type="http://schemas.openxmlformats.org/officeDocument/2006/relationships/slide" Target="slide55.xml" /><Relationship Id="rId26" Type="http://schemas.openxmlformats.org/officeDocument/2006/relationships/slide" Target="slide62.xml" /><Relationship Id="rId3" Type="http://schemas.openxmlformats.org/officeDocument/2006/relationships/slide" Target="slide59.xml" /><Relationship Id="rId21" Type="http://schemas.openxmlformats.org/officeDocument/2006/relationships/slide" Target="slide65.xml" /><Relationship Id="rId7" Type="http://schemas.openxmlformats.org/officeDocument/2006/relationships/slide" Target="slide73.xml" /><Relationship Id="rId12" Type="http://schemas.openxmlformats.org/officeDocument/2006/relationships/slide" Target="slide49.xml" /><Relationship Id="rId17" Type="http://schemas.openxmlformats.org/officeDocument/2006/relationships/slide" Target="slide58.xml" /><Relationship Id="rId25" Type="http://schemas.openxmlformats.org/officeDocument/2006/relationships/slide" Target="slide60.xml" /><Relationship Id="rId2" Type="http://schemas.openxmlformats.org/officeDocument/2006/relationships/slide" Target="slide76.xml" /><Relationship Id="rId16" Type="http://schemas.openxmlformats.org/officeDocument/2006/relationships/slide" Target="slide56.xml" /><Relationship Id="rId20" Type="http://schemas.openxmlformats.org/officeDocument/2006/relationships/slide" Target="slide77.xml" /><Relationship Id="rId1" Type="http://schemas.openxmlformats.org/officeDocument/2006/relationships/slideLayout" Target="../slideLayouts/slideLayout1.xml" /><Relationship Id="rId6" Type="http://schemas.openxmlformats.org/officeDocument/2006/relationships/slide" Target="slide71.xml" /><Relationship Id="rId11" Type="http://schemas.openxmlformats.org/officeDocument/2006/relationships/slide" Target="slide42.xml" /><Relationship Id="rId24" Type="http://schemas.openxmlformats.org/officeDocument/2006/relationships/slide" Target="slide70.xml" /><Relationship Id="rId5" Type="http://schemas.openxmlformats.org/officeDocument/2006/relationships/slide" Target="slide67.xml" /><Relationship Id="rId15" Type="http://schemas.openxmlformats.org/officeDocument/2006/relationships/slide" Target="slide61.xml" /><Relationship Id="rId23" Type="http://schemas.openxmlformats.org/officeDocument/2006/relationships/slide" Target="slide69.xml" /><Relationship Id="rId10" Type="http://schemas.openxmlformats.org/officeDocument/2006/relationships/slide" Target="slide47.xml" /><Relationship Id="rId19" Type="http://schemas.openxmlformats.org/officeDocument/2006/relationships/slide" Target="slide52.xml" /><Relationship Id="rId4" Type="http://schemas.openxmlformats.org/officeDocument/2006/relationships/slide" Target="slide74.xml" /><Relationship Id="rId9" Type="http://schemas.openxmlformats.org/officeDocument/2006/relationships/slide" Target="slide51.xml" /><Relationship Id="rId14" Type="http://schemas.openxmlformats.org/officeDocument/2006/relationships/slide" Target="slide68.xml" /><Relationship Id="rId22" Type="http://schemas.openxmlformats.org/officeDocument/2006/relationships/slide" Target="slide66.xml" /><Relationship Id="rId27" Type="http://schemas.openxmlformats.org/officeDocument/2006/relationships/slide" Target="slide64.xml" /></Relationships>
</file>

<file path=ppt/slides/_rels/slide42.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5.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4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slideLayout" Target="../slideLayouts/slideLayout1.xml" /><Relationship Id="rId1" Type="http://schemas.openxmlformats.org/officeDocument/2006/relationships/themeOverride" Target="../theme/themeOverride1.xml" /><Relationship Id="rId5" Type="http://schemas.openxmlformats.org/officeDocument/2006/relationships/slide" Target="slide41.xml" /><Relationship Id="rId4" Type="http://schemas.openxmlformats.org/officeDocument/2006/relationships/image" Target="../media/image65.emf" /></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 /><Relationship Id="rId2" Type="http://schemas.openxmlformats.org/officeDocument/2006/relationships/slideLayout" Target="../slideLayouts/slideLayout7.xml" /><Relationship Id="rId1" Type="http://schemas.openxmlformats.org/officeDocument/2006/relationships/themeOverride" Target="../theme/themeOverride2.xml" /><Relationship Id="rId6" Type="http://schemas.openxmlformats.org/officeDocument/2006/relationships/slide" Target="slide41.xml" /><Relationship Id="rId5" Type="http://schemas.openxmlformats.org/officeDocument/2006/relationships/image" Target="../media/image65.emf" /><Relationship Id="rId4" Type="http://schemas.openxmlformats.org/officeDocument/2006/relationships/customXml" Target="../ink/ink2.xml" /></Relationships>
</file>

<file path=ppt/slides/_rels/slide47.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7.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49.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8" Type="http://schemas.openxmlformats.org/officeDocument/2006/relationships/image" Target="../media/image25.jpeg" /><Relationship Id="rId13" Type="http://schemas.openxmlformats.org/officeDocument/2006/relationships/image" Target="../media/image29.png" /><Relationship Id="rId3" Type="http://schemas.openxmlformats.org/officeDocument/2006/relationships/image" Target="../media/image20.png" /><Relationship Id="rId7" Type="http://schemas.openxmlformats.org/officeDocument/2006/relationships/image" Target="../media/image24.jpeg" /><Relationship Id="rId12" Type="http://schemas.openxmlformats.org/officeDocument/2006/relationships/image" Target="../media/image28.png" /><Relationship Id="rId2" Type="http://schemas.openxmlformats.org/officeDocument/2006/relationships/notesSlide" Target="../notesSlides/notesSlide4.xml" /><Relationship Id="rId16" Type="http://schemas.openxmlformats.org/officeDocument/2006/relationships/image" Target="../media/image32.png" /><Relationship Id="rId1" Type="http://schemas.openxmlformats.org/officeDocument/2006/relationships/slideLayout" Target="../slideLayouts/slideLayout22.xml" /><Relationship Id="rId6" Type="http://schemas.openxmlformats.org/officeDocument/2006/relationships/image" Target="../media/image23.png" /><Relationship Id="rId11" Type="http://schemas.microsoft.com/office/2007/relationships/hdphoto" Target="../media/hdphoto1.wdp" /><Relationship Id="rId5" Type="http://schemas.openxmlformats.org/officeDocument/2006/relationships/image" Target="../media/image22.png" /><Relationship Id="rId15" Type="http://schemas.openxmlformats.org/officeDocument/2006/relationships/image" Target="../media/image31.png" /><Relationship Id="rId10" Type="http://schemas.openxmlformats.org/officeDocument/2006/relationships/image" Target="../media/image27.png" /><Relationship Id="rId4" Type="http://schemas.openxmlformats.org/officeDocument/2006/relationships/image" Target="../media/image21.png" /><Relationship Id="rId9" Type="http://schemas.openxmlformats.org/officeDocument/2006/relationships/image" Target="../media/image26.png" /><Relationship Id="rId14" Type="http://schemas.openxmlformats.org/officeDocument/2006/relationships/image" Target="../media/image30.gif" /></Relationships>
</file>

<file path=ppt/slides/_rels/slide50.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8.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51.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2.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3.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29.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55.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6.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30.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58.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8" Type="http://schemas.openxmlformats.org/officeDocument/2006/relationships/image" Target="../media/image38.jpeg" /><Relationship Id="rId13" Type="http://schemas.openxmlformats.org/officeDocument/2006/relationships/image" Target="../media/image43.png" /><Relationship Id="rId18" Type="http://schemas.openxmlformats.org/officeDocument/2006/relationships/image" Target="../media/image48.png" /><Relationship Id="rId3" Type="http://schemas.openxmlformats.org/officeDocument/2006/relationships/image" Target="../media/image33.png" /><Relationship Id="rId7" Type="http://schemas.openxmlformats.org/officeDocument/2006/relationships/image" Target="../media/image37.png" /><Relationship Id="rId12" Type="http://schemas.openxmlformats.org/officeDocument/2006/relationships/image" Target="../media/image42.png" /><Relationship Id="rId17" Type="http://schemas.openxmlformats.org/officeDocument/2006/relationships/image" Target="../media/image47.jpeg" /><Relationship Id="rId2" Type="http://schemas.openxmlformats.org/officeDocument/2006/relationships/notesSlide" Target="../notesSlides/notesSlide5.xml" /><Relationship Id="rId16" Type="http://schemas.openxmlformats.org/officeDocument/2006/relationships/image" Target="../media/image46.png" /><Relationship Id="rId1" Type="http://schemas.openxmlformats.org/officeDocument/2006/relationships/slideLayout" Target="../slideLayouts/slideLayout22.xml" /><Relationship Id="rId6" Type="http://schemas.openxmlformats.org/officeDocument/2006/relationships/image" Target="../media/image36.png" /><Relationship Id="rId11" Type="http://schemas.openxmlformats.org/officeDocument/2006/relationships/image" Target="../media/image41.png" /><Relationship Id="rId5" Type="http://schemas.openxmlformats.org/officeDocument/2006/relationships/image" Target="../media/image35.jpeg" /><Relationship Id="rId15" Type="http://schemas.openxmlformats.org/officeDocument/2006/relationships/image" Target="../media/image45.png" /><Relationship Id="rId10" Type="http://schemas.openxmlformats.org/officeDocument/2006/relationships/image" Target="../media/image40.png" /><Relationship Id="rId19" Type="http://schemas.openxmlformats.org/officeDocument/2006/relationships/image" Target="../media/image49.png" /><Relationship Id="rId4" Type="http://schemas.openxmlformats.org/officeDocument/2006/relationships/image" Target="../media/image34.png" /><Relationship Id="rId9" Type="http://schemas.openxmlformats.org/officeDocument/2006/relationships/image" Target="../media/image39.png" /><Relationship Id="rId14" Type="http://schemas.openxmlformats.org/officeDocument/2006/relationships/image" Target="../media/image44.png" /></Relationships>
</file>

<file path=ppt/slides/_rels/slide60.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2.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31.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64.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7.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8.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6.xml" /><Relationship Id="rId1" Type="http://schemas.openxmlformats.org/officeDocument/2006/relationships/slideLayout" Target="../slideLayouts/slideLayout22.xml" /></Relationships>
</file>

<file path=ppt/slides/_rels/slide70.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1.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2.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32.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73.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4.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png" /><Relationship Id="rId7" Type="http://schemas.openxmlformats.org/officeDocument/2006/relationships/slide" Target="slide122.xml" /><Relationship Id="rId2" Type="http://schemas.openxmlformats.org/officeDocument/2006/relationships/notesSlide" Target="../notesSlides/notesSlide33.xml" /><Relationship Id="rId1" Type="http://schemas.openxmlformats.org/officeDocument/2006/relationships/slideLayout" Target="../slideLayouts/slideLayout4.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 Id="rId9" Type="http://schemas.openxmlformats.org/officeDocument/2006/relationships/image" Target="../media/image56.png" /></Relationships>
</file>

<file path=ppt/slides/_rels/slide76.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7.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slide" Target="slide37.xml" /><Relationship Id="rId2" Type="http://schemas.openxmlformats.org/officeDocument/2006/relationships/notesSlide" Target="../notesSlides/notesSlide34.xml" /><Relationship Id="rId1" Type="http://schemas.openxmlformats.org/officeDocument/2006/relationships/slideLayout" Target="../slideLayouts/slideLayout4.xml" /><Relationship Id="rId6" Type="http://schemas.openxmlformats.org/officeDocument/2006/relationships/image" Target="../media/image66.png" /><Relationship Id="rId5" Type="http://schemas.openxmlformats.org/officeDocument/2006/relationships/slide" Target="slide15.xml" /><Relationship Id="rId4" Type="http://schemas.openxmlformats.org/officeDocument/2006/relationships/image" Target="../media/image65.png" /></Relationships>
</file>

<file path=ppt/slides/_rels/slide79.xml.rels><?xml version="1.0" encoding="UTF-8" standalone="yes"?>
<Relationships xmlns="http://schemas.openxmlformats.org/package/2006/relationships"><Relationship Id="rId3" Type="http://schemas.openxmlformats.org/officeDocument/2006/relationships/slide" Target="slide37.xml" /><Relationship Id="rId2" Type="http://schemas.openxmlformats.org/officeDocument/2006/relationships/notesSlide" Target="../notesSlides/notesSlide35.xml" /><Relationship Id="rId1" Type="http://schemas.openxmlformats.org/officeDocument/2006/relationships/slideLayout" Target="../slideLayouts/slideLayout4.xml" /><Relationship Id="rId5" Type="http://schemas.openxmlformats.org/officeDocument/2006/relationships/image" Target="../media/image66.png" /><Relationship Id="rId4" Type="http://schemas.openxmlformats.org/officeDocument/2006/relationships/image" Target="../media/image65.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5.xml.rels><?xml version="1.0" encoding="UTF-8" standalone="yes"?>
<Relationships xmlns="http://schemas.openxmlformats.org/package/2006/relationships"><Relationship Id="rId2" Type="http://schemas.openxmlformats.org/officeDocument/2006/relationships/hyperlink" Target="https://fmdqotc-my.sharepoint.com/personal/leke_adekoya_fmdqgroup_com/Documents/LK%20Doc/Current%20state%20assessment/FMDQ-Remora%20Tech%20Architecture%20work.pdf" TargetMode="External" /><Relationship Id="rId1" Type="http://schemas.openxmlformats.org/officeDocument/2006/relationships/slideLayout" Target="../slideLayouts/slideLayout6.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7.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png" /><Relationship Id="rId1" Type="http://schemas.openxmlformats.org/officeDocument/2006/relationships/slideLayout" Target="../slideLayouts/slideLayout4.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2.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2.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6.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6.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1.xml" /></Relationships>
</file>

<file path=ppt/slides/_rels/slide97.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1.xml" /></Relationships>
</file>

<file path=ppt/slides/_rels/slide99.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p:cNvSpPr txBox="1"/>
          <p:nvPr/>
        </p:nvSpPr>
        <p:spPr>
          <a:xfrm>
            <a:off x="1319212" y="3055937"/>
            <a:ext cx="6543676" cy="38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1900" b="1">
                <a:solidFill>
                  <a:srgbClr val="000066"/>
                </a:solidFill>
                <a:latin typeface="Arial"/>
                <a:ea typeface="Arial"/>
                <a:cs typeface="Arial"/>
                <a:sym typeface="Arial"/>
              </a:defRPr>
            </a:lvl1pPr>
          </a:lstStyle>
          <a:p>
            <a:r>
              <a:rPr dirty="0"/>
              <a:t>IT</a:t>
            </a:r>
            <a:r>
              <a:rPr lang="en-US" dirty="0"/>
              <a:t> Franchise Current State Assessment Outline </a:t>
            </a:r>
            <a:endParaRPr dirty="0"/>
          </a:p>
        </p:txBody>
      </p:sp>
      <p:grpSp>
        <p:nvGrpSpPr>
          <p:cNvPr id="50" name="Group"/>
          <p:cNvGrpSpPr/>
          <p:nvPr/>
        </p:nvGrpSpPr>
        <p:grpSpPr>
          <a:xfrm>
            <a:off x="688975" y="3544887"/>
            <a:ext cx="7772400" cy="93668"/>
            <a:chOff x="0" y="0"/>
            <a:chExt cx="7772400" cy="93666"/>
          </a:xfrm>
        </p:grpSpPr>
        <p:sp>
          <p:nvSpPr>
            <p:cNvPr id="48" name="Rectangle 5"/>
            <p:cNvSpPr/>
            <p:nvPr/>
          </p:nvSpPr>
          <p:spPr>
            <a:xfrm rot="10800000">
              <a:off x="0" y="0"/>
              <a:ext cx="7772400" cy="36341"/>
            </a:xfrm>
            <a:prstGeom prst="rect">
              <a:avLst/>
            </a:prstGeom>
            <a:solidFill>
              <a:srgbClr val="BFBFBF"/>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sp>
          <p:nvSpPr>
            <p:cNvPr id="49" name="Rectangle 6"/>
            <p:cNvSpPr/>
            <p:nvPr/>
          </p:nvSpPr>
          <p:spPr>
            <a:xfrm rot="10800000">
              <a:off x="0" y="57262"/>
              <a:ext cx="7772400" cy="36406"/>
            </a:xfrm>
            <a:prstGeom prst="rect">
              <a:avLst/>
            </a:prstGeom>
            <a:solidFill>
              <a:srgbClr val="00297A"/>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grpSp>
      <p:grpSp>
        <p:nvGrpSpPr>
          <p:cNvPr id="53" name="Group"/>
          <p:cNvGrpSpPr/>
          <p:nvPr/>
        </p:nvGrpSpPr>
        <p:grpSpPr>
          <a:xfrm>
            <a:off x="688975" y="2955924"/>
            <a:ext cx="7772400" cy="93667"/>
            <a:chOff x="0" y="0"/>
            <a:chExt cx="7772400" cy="93666"/>
          </a:xfrm>
        </p:grpSpPr>
        <p:sp>
          <p:nvSpPr>
            <p:cNvPr id="51" name="Rectangle 8"/>
            <p:cNvSpPr/>
            <p:nvPr/>
          </p:nvSpPr>
          <p:spPr>
            <a:xfrm>
              <a:off x="0" y="57324"/>
              <a:ext cx="7772400" cy="36342"/>
            </a:xfrm>
            <a:prstGeom prst="rect">
              <a:avLst/>
            </a:prstGeom>
            <a:solidFill>
              <a:srgbClr val="BFBFBF"/>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sp>
          <p:nvSpPr>
            <p:cNvPr id="52" name="Rectangle 9"/>
            <p:cNvSpPr/>
            <p:nvPr/>
          </p:nvSpPr>
          <p:spPr>
            <a:xfrm>
              <a:off x="0" y="-1"/>
              <a:ext cx="7772400" cy="36405"/>
            </a:xfrm>
            <a:prstGeom prst="rect">
              <a:avLst/>
            </a:prstGeom>
            <a:solidFill>
              <a:srgbClr val="00297A"/>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grpSp>
      <p:sp>
        <p:nvSpPr>
          <p:cNvPr id="54" name="Rectangle 10"/>
          <p:cNvSpPr txBox="1"/>
          <p:nvPr/>
        </p:nvSpPr>
        <p:spPr>
          <a:xfrm>
            <a:off x="1" y="4425950"/>
            <a:ext cx="9142415" cy="1323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400" b="1">
                <a:solidFill>
                  <a:srgbClr val="000066"/>
                </a:solidFill>
                <a:latin typeface="Arial"/>
                <a:ea typeface="Arial"/>
                <a:cs typeface="Arial"/>
                <a:sym typeface="Arial"/>
              </a:defRPr>
            </a:pPr>
            <a:r>
              <a:rPr lang="en-US" sz="1400" dirty="0"/>
              <a:t>Leke Adekoya </a:t>
            </a:r>
            <a:endParaRPr sz="1400" dirty="0"/>
          </a:p>
          <a:p>
            <a:pPr algn="ctr" defTabSz="914400">
              <a:defRPr sz="1400" b="1">
                <a:solidFill>
                  <a:srgbClr val="000066"/>
                </a:solidFill>
                <a:latin typeface="Arial"/>
                <a:ea typeface="Arial"/>
                <a:cs typeface="Arial"/>
                <a:sym typeface="Arial"/>
              </a:defRPr>
            </a:pPr>
            <a:r>
              <a:rPr lang="en-US" sz="1400" dirty="0"/>
              <a:t>Acting MD iQx Consult Ltd </a:t>
            </a:r>
            <a:endParaRPr sz="1400" dirty="0"/>
          </a:p>
          <a:p>
            <a:pPr algn="ctr" defTabSz="914400">
              <a:defRPr sz="1300" b="1">
                <a:solidFill>
                  <a:srgbClr val="000066"/>
                </a:solidFill>
                <a:latin typeface="Arial"/>
                <a:ea typeface="Arial"/>
                <a:cs typeface="Arial"/>
                <a:sym typeface="Arial"/>
              </a:defRPr>
            </a:pPr>
            <a:endParaRPr lang="en-US" sz="1300" dirty="0"/>
          </a:p>
          <a:p>
            <a:pPr algn="ctr" defTabSz="914400">
              <a:defRPr sz="1300" b="1">
                <a:solidFill>
                  <a:srgbClr val="000066"/>
                </a:solidFill>
                <a:latin typeface="Arial"/>
                <a:ea typeface="Arial"/>
                <a:cs typeface="Arial"/>
                <a:sym typeface="Arial"/>
              </a:defRPr>
            </a:pPr>
            <a:endParaRPr lang="en-US" sz="1300" dirty="0"/>
          </a:p>
          <a:p>
            <a:pPr algn="ctr" defTabSz="914400">
              <a:defRPr sz="1300" b="1">
                <a:solidFill>
                  <a:srgbClr val="000066"/>
                </a:solidFill>
                <a:latin typeface="Arial"/>
                <a:ea typeface="Arial"/>
                <a:cs typeface="Arial"/>
                <a:sym typeface="Arial"/>
              </a:defRPr>
            </a:pPr>
            <a:endParaRPr sz="1300" dirty="0"/>
          </a:p>
          <a:p>
            <a:pPr algn="ctr" defTabSz="914400">
              <a:defRPr sz="1300" b="1">
                <a:solidFill>
                  <a:srgbClr val="000066"/>
                </a:solidFill>
                <a:latin typeface="Arial"/>
                <a:ea typeface="Arial"/>
                <a:cs typeface="Arial"/>
                <a:sym typeface="Arial"/>
              </a:defRPr>
            </a:pPr>
            <a:r>
              <a:rPr lang="en-GB" sz="1300" dirty="0"/>
              <a:t>June</a:t>
            </a:r>
            <a:r>
              <a:rPr sz="1300" dirty="0"/>
              <a:t> 20</a:t>
            </a:r>
            <a:r>
              <a:rPr lang="en-GB" sz="1300" dirty="0"/>
              <a:t>20</a:t>
            </a:r>
            <a:r>
              <a:rPr sz="1300" dirty="0"/>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5" y="179979"/>
            <a:ext cx="8229601" cy="715961"/>
          </a:xfrm>
        </p:spPr>
        <p:txBody>
          <a:bodyPr>
            <a:normAutofit/>
          </a:bodyPr>
          <a:lstStyle/>
          <a:p>
            <a:r>
              <a:rPr lang="en-US" sz="2600" b="1" dirty="0">
                <a:solidFill>
                  <a:srgbClr val="000000"/>
                </a:solidFill>
                <a:latin typeface="Arial"/>
                <a:cs typeface="Arial"/>
              </a:rPr>
              <a:t>Maturity Rating Definitions</a:t>
            </a:r>
            <a:endParaRPr lang="en-US" sz="2600" b="1" dirty="0">
              <a:solidFill>
                <a:srgbClr val="000000"/>
              </a:solidFill>
              <a:latin typeface="Arial"/>
              <a:cs typeface="Arial"/>
              <a:sym typeface="Arial"/>
            </a:endParaRPr>
          </a:p>
        </p:txBody>
      </p:sp>
      <p:grpSp>
        <p:nvGrpSpPr>
          <p:cNvPr id="77" name="Group 76">
            <a:extLst>
              <a:ext uri="{FF2B5EF4-FFF2-40B4-BE49-F238E27FC236}">
                <a16:creationId xmlns:a16="http://schemas.microsoft.com/office/drawing/2014/main" id="{ED5919C6-F1C5-45B0-8DDF-89E7CDA78218}"/>
              </a:ext>
            </a:extLst>
          </p:cNvPr>
          <p:cNvGrpSpPr>
            <a:grpSpLocks noChangeAspect="1"/>
          </p:cNvGrpSpPr>
          <p:nvPr/>
        </p:nvGrpSpPr>
        <p:grpSpPr>
          <a:xfrm>
            <a:off x="312438" y="927048"/>
            <a:ext cx="1140661" cy="1127604"/>
            <a:chOff x="152400" y="1292439"/>
            <a:chExt cx="3000375" cy="3000375"/>
          </a:xfrm>
        </p:grpSpPr>
        <p:sp>
          <p:nvSpPr>
            <p:cNvPr id="78" name="Ovale 35">
              <a:extLst>
                <a:ext uri="{FF2B5EF4-FFF2-40B4-BE49-F238E27FC236}">
                  <a16:creationId xmlns:a16="http://schemas.microsoft.com/office/drawing/2014/main" id="{00B2497C-BEDF-4119-8EA5-9345E3D40144}"/>
                </a:ext>
              </a:extLst>
            </p:cNvPr>
            <p:cNvSpPr/>
            <p:nvPr/>
          </p:nvSpPr>
          <p:spPr bwMode="auto">
            <a:xfrm>
              <a:off x="152400" y="1292439"/>
              <a:ext cx="3000375" cy="3000375"/>
            </a:xfrm>
            <a:prstGeom prst="ellipse">
              <a:avLst/>
            </a:prstGeom>
            <a:noFill/>
            <a:ln w="57150">
              <a:solidFill>
                <a:srgbClr val="FF000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a:solidFill>
                  <a:srgbClr val="FFFFFF"/>
                </a:solidFill>
                <a:latin typeface="EYInterstate Light"/>
                <a:cs typeface="ヒラギノ角ゴ ProN W3" charset="0"/>
                <a:sym typeface="Gill Sans" charset="0"/>
              </a:endParaRPr>
            </a:p>
          </p:txBody>
        </p:sp>
        <p:grpSp>
          <p:nvGrpSpPr>
            <p:cNvPr id="79" name="Gruppo 30738">
              <a:extLst>
                <a:ext uri="{FF2B5EF4-FFF2-40B4-BE49-F238E27FC236}">
                  <a16:creationId xmlns:a16="http://schemas.microsoft.com/office/drawing/2014/main" id="{1ADAB73B-E9A3-4A92-8C0A-B9B7A1D0489B}"/>
                </a:ext>
              </a:extLst>
            </p:cNvPr>
            <p:cNvGrpSpPr/>
            <p:nvPr/>
          </p:nvGrpSpPr>
          <p:grpSpPr>
            <a:xfrm>
              <a:off x="461963" y="1602002"/>
              <a:ext cx="2381249" cy="2425053"/>
              <a:chOff x="6296026" y="2600326"/>
              <a:chExt cx="2381249" cy="2425053"/>
            </a:xfrm>
          </p:grpSpPr>
          <p:sp>
            <p:nvSpPr>
              <p:cNvPr id="80" name="Ovale 36">
                <a:extLst>
                  <a:ext uri="{FF2B5EF4-FFF2-40B4-BE49-F238E27FC236}">
                    <a16:creationId xmlns:a16="http://schemas.microsoft.com/office/drawing/2014/main" id="{A92F88B0-8E97-4D9F-B680-F6ABA6C85C12}"/>
                  </a:ext>
                </a:extLst>
              </p:cNvPr>
              <p:cNvSpPr/>
              <p:nvPr/>
            </p:nvSpPr>
            <p:spPr bwMode="auto">
              <a:xfrm>
                <a:off x="6296026" y="2600326"/>
                <a:ext cx="2381249" cy="2381249"/>
              </a:xfrm>
              <a:prstGeom prst="ellipse">
                <a:avLst/>
              </a:prstGeom>
              <a:solidFill>
                <a:srgbClr val="FF0000"/>
              </a:solidFill>
              <a:ln>
                <a:solidFill>
                  <a:srgbClr val="D6A30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dirty="0">
                  <a:solidFill>
                    <a:schemeClr val="bg1"/>
                  </a:solidFill>
                  <a:latin typeface="EYInterstate Light"/>
                  <a:cs typeface="ヒラギノ角ゴ ProN W3" charset="0"/>
                  <a:sym typeface="Gill Sans" charset="0"/>
                </a:endParaRPr>
              </a:p>
            </p:txBody>
          </p:sp>
          <p:sp>
            <p:nvSpPr>
              <p:cNvPr id="81" name="CasellaDiTesto 38">
                <a:extLst>
                  <a:ext uri="{FF2B5EF4-FFF2-40B4-BE49-F238E27FC236}">
                    <a16:creationId xmlns:a16="http://schemas.microsoft.com/office/drawing/2014/main" id="{7B72F72A-E823-4CCA-8FD1-A31E279FB992}"/>
                  </a:ext>
                </a:extLst>
              </p:cNvPr>
              <p:cNvSpPr txBox="1"/>
              <p:nvPr/>
            </p:nvSpPr>
            <p:spPr>
              <a:xfrm>
                <a:off x="6903245" y="2978019"/>
                <a:ext cx="1116414" cy="2047360"/>
              </a:xfrm>
              <a:prstGeom prst="rect">
                <a:avLst/>
              </a:prstGeom>
              <a:noFill/>
              <a:ln>
                <a:noFill/>
              </a:ln>
            </p:spPr>
            <p:txBody>
              <a:bodyPr wrap="square" rtlCol="0">
                <a:spAutoFit/>
              </a:bodyPr>
              <a:lstStyle/>
              <a:p>
                <a:pPr algn="ctr" defTabSz="914400" hangingPunct="1">
                  <a:defRPr/>
                </a:pPr>
                <a:r>
                  <a:rPr lang="it-IT" sz="4400" kern="1200" dirty="0">
                    <a:solidFill>
                      <a:schemeClr val="bg1"/>
                    </a:solidFill>
                    <a:latin typeface="Arial" panose="020B0604020202020204" pitchFamily="34" charset="0"/>
                    <a:cs typeface="Arial" panose="020B0604020202020204" pitchFamily="34" charset="0"/>
                    <a:sym typeface="Gill Sans" charset="0"/>
                  </a:rPr>
                  <a:t>1</a:t>
                </a:r>
              </a:p>
            </p:txBody>
          </p:sp>
          <p:sp>
            <p:nvSpPr>
              <p:cNvPr id="82" name="Rectangle 2">
                <a:extLst>
                  <a:ext uri="{FF2B5EF4-FFF2-40B4-BE49-F238E27FC236}">
                    <a16:creationId xmlns:a16="http://schemas.microsoft.com/office/drawing/2014/main" id="{23C51004-9FA5-4687-9887-6F12B9B532F5}"/>
                  </a:ext>
                </a:extLst>
              </p:cNvPr>
              <p:cNvSpPr>
                <a:spLocks noChangeArrowheads="1"/>
              </p:cNvSpPr>
              <p:nvPr/>
            </p:nvSpPr>
            <p:spPr bwMode="auto">
              <a:xfrm>
                <a:off x="6418082" y="2665267"/>
                <a:ext cx="2100084" cy="21864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prstTxWarp prst="textArchDown">
                  <a:avLst>
                    <a:gd name="adj" fmla="val 21383362"/>
                  </a:avLst>
                </a:prstTxWarp>
                <a:spAutoFit/>
              </a:bodyPr>
              <a:lstStyle/>
              <a:p>
                <a:pPr algn="ctr" defTabSz="914400" hangingPunct="1">
                  <a:defRPr/>
                </a:pPr>
                <a:r>
                  <a:rPr lang="en-US" sz="1200" b="1" kern="1200" dirty="0">
                    <a:solidFill>
                      <a:schemeClr val="bg1"/>
                    </a:solidFill>
                    <a:latin typeface="Arial" panose="020B0604020202020204" pitchFamily="34" charset="0"/>
                    <a:cs typeface="Arial" panose="020B0604020202020204" pitchFamily="34" charset="0"/>
                  </a:rPr>
                  <a:t>Ad-hoc</a:t>
                </a:r>
                <a:endParaRPr lang="en-US" sz="1400" b="1" kern="1200" dirty="0">
                  <a:solidFill>
                    <a:schemeClr val="bg1"/>
                  </a:solidFill>
                  <a:latin typeface="Arial" panose="020B0604020202020204" pitchFamily="34" charset="0"/>
                  <a:cs typeface="Arial" panose="020B0604020202020204" pitchFamily="34" charset="0"/>
                </a:endParaRPr>
              </a:p>
            </p:txBody>
          </p:sp>
        </p:grpSp>
      </p:grpSp>
      <p:sp>
        <p:nvSpPr>
          <p:cNvPr id="83" name="TextBox 82">
            <a:extLst>
              <a:ext uri="{FF2B5EF4-FFF2-40B4-BE49-F238E27FC236}">
                <a16:creationId xmlns:a16="http://schemas.microsoft.com/office/drawing/2014/main" id="{64CF70B6-576F-482A-B681-87F4F6CDC80C}"/>
              </a:ext>
            </a:extLst>
          </p:cNvPr>
          <p:cNvSpPr txBox="1"/>
          <p:nvPr/>
        </p:nvSpPr>
        <p:spPr>
          <a:xfrm>
            <a:off x="1733547" y="958901"/>
            <a:ext cx="7282816" cy="1025798"/>
          </a:xfrm>
          <a:prstGeom prst="rect">
            <a:avLst/>
          </a:prstGeom>
          <a:noFill/>
          <a:ln w="3175">
            <a:noFill/>
          </a:ln>
        </p:spPr>
        <p:txBody>
          <a:bodyPr wrap="square" rtlCol="0" anchor="ctr">
            <a:noAutofit/>
          </a:bodyPr>
          <a:lstStyle/>
          <a:p>
            <a:pPr lvl="2" defTabSz="914400" hangingPunct="1">
              <a:spcBef>
                <a:spcPts val="600"/>
              </a:spcBef>
              <a:buClr>
                <a:srgbClr val="1C3E62"/>
              </a:buClr>
              <a:defRPr/>
            </a:pPr>
            <a:r>
              <a:rPr lang="en-US" sz="1100" b="1" kern="1200" dirty="0">
                <a:solidFill>
                  <a:schemeClr val="tx1"/>
                </a:solidFill>
                <a:latin typeface="Arial" panose="020B0604020202020204" pitchFamily="34" charset="0"/>
                <a:cs typeface="Arial" panose="020B0604020202020204" pitchFamily="34" charset="0"/>
              </a:rPr>
              <a:t>LEVEL 1 – AD-HOC</a:t>
            </a:r>
          </a:p>
          <a:p>
            <a:pPr lvl="2" defTabSz="914400" hangingPunct="1">
              <a:spcBef>
                <a:spcPts val="600"/>
              </a:spcBef>
              <a:buClr>
                <a:srgbClr val="1C3E62"/>
              </a:buClr>
              <a:defRPr/>
            </a:pPr>
            <a:r>
              <a:rPr lang="en-GB" sz="1050" kern="1200" dirty="0">
                <a:solidFill>
                  <a:schemeClr val="tx1"/>
                </a:solidFill>
                <a:latin typeface="Arial" panose="020B0604020202020204" pitchFamily="34" charset="0"/>
                <a:cs typeface="Arial" panose="020B0604020202020204" pitchFamily="34" charset="0"/>
              </a:rPr>
              <a:t>There is evidence that the enterprise has recognised that the issues exist and need to be addressed. There are, however, no standardised processes; instead, there are ad hoc approaches that tend to be applied on an individual or case-by-case basis. The overall approach to management is disorganised</a:t>
            </a:r>
            <a:endParaRPr lang="en-US" sz="1050" kern="1200" dirty="0">
              <a:solidFill>
                <a:schemeClr val="tx1"/>
              </a:solidFill>
              <a:latin typeface="Arial" panose="020B0604020202020204" pitchFamily="34" charset="0"/>
              <a:cs typeface="Arial" panose="020B0604020202020204" pitchFamily="34" charset="0"/>
            </a:endParaRPr>
          </a:p>
        </p:txBody>
      </p:sp>
      <p:grpSp>
        <p:nvGrpSpPr>
          <p:cNvPr id="84" name="Group 83">
            <a:extLst>
              <a:ext uri="{FF2B5EF4-FFF2-40B4-BE49-F238E27FC236}">
                <a16:creationId xmlns:a16="http://schemas.microsoft.com/office/drawing/2014/main" id="{FB503B7D-9AEE-4896-85AF-E194E312931B}"/>
              </a:ext>
            </a:extLst>
          </p:cNvPr>
          <p:cNvGrpSpPr>
            <a:grpSpLocks noChangeAspect="1"/>
          </p:cNvGrpSpPr>
          <p:nvPr/>
        </p:nvGrpSpPr>
        <p:grpSpPr>
          <a:xfrm>
            <a:off x="7707971" y="2082489"/>
            <a:ext cx="1141579" cy="1128511"/>
            <a:chOff x="152400" y="1292439"/>
            <a:chExt cx="3000375" cy="3000375"/>
          </a:xfrm>
        </p:grpSpPr>
        <p:sp>
          <p:nvSpPr>
            <p:cNvPr id="85" name="Ovale 35">
              <a:extLst>
                <a:ext uri="{FF2B5EF4-FFF2-40B4-BE49-F238E27FC236}">
                  <a16:creationId xmlns:a16="http://schemas.microsoft.com/office/drawing/2014/main" id="{C0E960F6-B801-4559-93D8-F3632F1394A1}"/>
                </a:ext>
              </a:extLst>
            </p:cNvPr>
            <p:cNvSpPr/>
            <p:nvPr/>
          </p:nvSpPr>
          <p:spPr bwMode="auto">
            <a:xfrm>
              <a:off x="152400" y="1292439"/>
              <a:ext cx="3000375" cy="3000375"/>
            </a:xfrm>
            <a:prstGeom prst="ellipse">
              <a:avLst/>
            </a:prstGeom>
            <a:noFill/>
            <a:ln w="57150">
              <a:solidFill>
                <a:schemeClr val="accent6"/>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a:solidFill>
                  <a:srgbClr val="FFFFFF"/>
                </a:solidFill>
                <a:latin typeface="EYInterstate Light"/>
                <a:cs typeface="ヒラギノ角ゴ ProN W3" charset="0"/>
                <a:sym typeface="Gill Sans" charset="0"/>
              </a:endParaRPr>
            </a:p>
          </p:txBody>
        </p:sp>
        <p:grpSp>
          <p:nvGrpSpPr>
            <p:cNvPr id="86" name="Gruppo 30738">
              <a:extLst>
                <a:ext uri="{FF2B5EF4-FFF2-40B4-BE49-F238E27FC236}">
                  <a16:creationId xmlns:a16="http://schemas.microsoft.com/office/drawing/2014/main" id="{E7AF8B1C-765F-4607-8A3D-08BF87EC7FC4}"/>
                </a:ext>
              </a:extLst>
            </p:cNvPr>
            <p:cNvGrpSpPr/>
            <p:nvPr/>
          </p:nvGrpSpPr>
          <p:grpSpPr>
            <a:xfrm>
              <a:off x="461963" y="1602002"/>
              <a:ext cx="2381249" cy="2423461"/>
              <a:chOff x="6296026" y="2600326"/>
              <a:chExt cx="2381249" cy="2423461"/>
            </a:xfrm>
          </p:grpSpPr>
          <p:sp>
            <p:nvSpPr>
              <p:cNvPr id="87" name="Ovale 36">
                <a:extLst>
                  <a:ext uri="{FF2B5EF4-FFF2-40B4-BE49-F238E27FC236}">
                    <a16:creationId xmlns:a16="http://schemas.microsoft.com/office/drawing/2014/main" id="{43F935C1-9D30-48BE-84A4-D3669B641BFB}"/>
                  </a:ext>
                </a:extLst>
              </p:cNvPr>
              <p:cNvSpPr/>
              <p:nvPr/>
            </p:nvSpPr>
            <p:spPr bwMode="auto">
              <a:xfrm>
                <a:off x="6296026" y="2600326"/>
                <a:ext cx="2381249" cy="2381249"/>
              </a:xfrm>
              <a:prstGeom prst="ellipse">
                <a:avLst/>
              </a:prstGeom>
              <a:solidFill>
                <a:schemeClr val="accent6"/>
              </a:solidFill>
              <a:ln>
                <a:solidFill>
                  <a:srgbClr val="D6A30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dirty="0">
                  <a:solidFill>
                    <a:srgbClr val="FFFFFF"/>
                  </a:solidFill>
                  <a:latin typeface="EYInterstate Light"/>
                  <a:cs typeface="ヒラギノ角ゴ ProN W3" charset="0"/>
                  <a:sym typeface="Gill Sans" charset="0"/>
                </a:endParaRPr>
              </a:p>
            </p:txBody>
          </p:sp>
          <p:sp>
            <p:nvSpPr>
              <p:cNvPr id="88" name="CasellaDiTesto 38">
                <a:extLst>
                  <a:ext uri="{FF2B5EF4-FFF2-40B4-BE49-F238E27FC236}">
                    <a16:creationId xmlns:a16="http://schemas.microsoft.com/office/drawing/2014/main" id="{B16FD751-D9DF-4B31-80CB-BA0B54263010}"/>
                  </a:ext>
                </a:extLst>
              </p:cNvPr>
              <p:cNvSpPr txBox="1"/>
              <p:nvPr/>
            </p:nvSpPr>
            <p:spPr>
              <a:xfrm>
                <a:off x="6903245" y="2978072"/>
                <a:ext cx="1116411" cy="2045715"/>
              </a:xfrm>
              <a:prstGeom prst="rect">
                <a:avLst/>
              </a:prstGeom>
              <a:noFill/>
              <a:ln>
                <a:noFill/>
              </a:ln>
            </p:spPr>
            <p:txBody>
              <a:bodyPr wrap="square" rtlCol="0">
                <a:spAutoFit/>
              </a:bodyPr>
              <a:lstStyle/>
              <a:p>
                <a:pPr algn="ctr" defTabSz="914400" hangingPunct="1">
                  <a:defRPr/>
                </a:pPr>
                <a:r>
                  <a:rPr lang="it-IT" sz="4400" kern="1200" dirty="0">
                    <a:solidFill>
                      <a:schemeClr val="bg1"/>
                    </a:solidFill>
                    <a:latin typeface="Arial" panose="020B0604020202020204" pitchFamily="34" charset="0"/>
                    <a:cs typeface="Arial" panose="020B0604020202020204" pitchFamily="34" charset="0"/>
                    <a:sym typeface="Gill Sans" charset="0"/>
                  </a:rPr>
                  <a:t>2</a:t>
                </a:r>
              </a:p>
            </p:txBody>
          </p:sp>
          <p:sp>
            <p:nvSpPr>
              <p:cNvPr id="89" name="Rectangle 2">
                <a:extLst>
                  <a:ext uri="{FF2B5EF4-FFF2-40B4-BE49-F238E27FC236}">
                    <a16:creationId xmlns:a16="http://schemas.microsoft.com/office/drawing/2014/main" id="{F6599E0F-3635-4C93-8AB7-1619829E0C1E}"/>
                  </a:ext>
                </a:extLst>
              </p:cNvPr>
              <p:cNvSpPr>
                <a:spLocks noChangeArrowheads="1"/>
              </p:cNvSpPr>
              <p:nvPr/>
            </p:nvSpPr>
            <p:spPr bwMode="auto">
              <a:xfrm>
                <a:off x="6418081" y="2665267"/>
                <a:ext cx="2100084" cy="21864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prstTxWarp prst="textArchDown">
                  <a:avLst>
                    <a:gd name="adj" fmla="val 21383362"/>
                  </a:avLst>
                </a:prstTxWarp>
                <a:spAutoFit/>
              </a:bodyPr>
              <a:lstStyle/>
              <a:p>
                <a:pPr algn="ctr" defTabSz="914400" hangingPunct="1">
                  <a:defRPr/>
                </a:pPr>
                <a:r>
                  <a:rPr lang="en-US" sz="1200" b="1" kern="1200" dirty="0">
                    <a:solidFill>
                      <a:schemeClr val="bg1"/>
                    </a:solidFill>
                    <a:latin typeface="Arial" panose="020B0604020202020204" pitchFamily="34" charset="0"/>
                    <a:cs typeface="Arial" panose="020B0604020202020204" pitchFamily="34" charset="0"/>
                  </a:rPr>
                  <a:t>Repeatable</a:t>
                </a:r>
              </a:p>
            </p:txBody>
          </p:sp>
        </p:grpSp>
      </p:grpSp>
      <p:sp>
        <p:nvSpPr>
          <p:cNvPr id="90" name="TextBox 89">
            <a:extLst>
              <a:ext uri="{FF2B5EF4-FFF2-40B4-BE49-F238E27FC236}">
                <a16:creationId xmlns:a16="http://schemas.microsoft.com/office/drawing/2014/main" id="{F874F125-95EB-4A8C-BE73-2BE3A0C6AFCB}"/>
              </a:ext>
            </a:extLst>
          </p:cNvPr>
          <p:cNvSpPr txBox="1"/>
          <p:nvPr/>
        </p:nvSpPr>
        <p:spPr>
          <a:xfrm>
            <a:off x="65332" y="2109505"/>
            <a:ext cx="7367977" cy="1074474"/>
          </a:xfrm>
          <a:prstGeom prst="rect">
            <a:avLst/>
          </a:prstGeom>
          <a:noFill/>
          <a:ln w="3175">
            <a:noFill/>
          </a:ln>
        </p:spPr>
        <p:txBody>
          <a:bodyPr wrap="square" rtlCol="0" anchor="ctr">
            <a:noAutofit/>
          </a:bodyPr>
          <a:lstStyle/>
          <a:p>
            <a:pPr lvl="2" algn="r" defTabSz="914400" hangingPunct="1">
              <a:lnSpc>
                <a:spcPct val="150000"/>
              </a:lnSpc>
              <a:spcBef>
                <a:spcPts val="600"/>
              </a:spcBef>
              <a:buClr>
                <a:srgbClr val="1C3E62"/>
              </a:buClr>
              <a:defRPr/>
            </a:pPr>
            <a:r>
              <a:rPr lang="en-US" sz="1100" b="1" kern="1200" dirty="0">
                <a:solidFill>
                  <a:schemeClr val="tx1"/>
                </a:solidFill>
                <a:latin typeface="Arial" panose="020B0604020202020204" pitchFamily="34" charset="0"/>
                <a:cs typeface="Arial" panose="020B0604020202020204" pitchFamily="34" charset="0"/>
              </a:rPr>
              <a:t>LEVEL 2 – REPEATABLE</a:t>
            </a:r>
          </a:p>
          <a:p>
            <a:pPr lvl="2" algn="r" defTabSz="914400" hangingPunct="1">
              <a:buClr>
                <a:srgbClr val="1C3E62"/>
              </a:buClr>
              <a:defRPr/>
            </a:pPr>
            <a:r>
              <a:rPr lang="en-GB" sz="1050" kern="1200" dirty="0">
                <a:solidFill>
                  <a:schemeClr val="tx1"/>
                </a:solidFill>
                <a:latin typeface="Arial" panose="020B0604020202020204" pitchFamily="34" charset="0"/>
                <a:cs typeface="Arial" panose="020B0604020202020204" pitchFamily="34" charset="0"/>
              </a:rPr>
              <a:t>Processes have developed to the stage where similar procedures are followed by different people undertaking the</a:t>
            </a:r>
          </a:p>
          <a:p>
            <a:pPr lvl="2" algn="r" defTabSz="914400" hangingPunct="1">
              <a:buClr>
                <a:srgbClr val="1C3E62"/>
              </a:buClr>
              <a:defRPr/>
            </a:pPr>
            <a:r>
              <a:rPr lang="en-GB" sz="1050" kern="1200" dirty="0">
                <a:solidFill>
                  <a:schemeClr val="tx1"/>
                </a:solidFill>
                <a:latin typeface="Arial" panose="020B0604020202020204" pitchFamily="34" charset="0"/>
                <a:cs typeface="Arial" panose="020B0604020202020204" pitchFamily="34" charset="0"/>
              </a:rPr>
              <a:t>same task. There is no formal training or communication of standard procedures, and responsibility is left to the individual. There is a high degree of reliance on the knowledge of individuals and, therefore, errors are likely.</a:t>
            </a:r>
            <a:endParaRPr lang="en-US" sz="1050" kern="1200" dirty="0">
              <a:solidFill>
                <a:schemeClr val="tx1"/>
              </a:solidFill>
              <a:latin typeface="Arial" panose="020B0604020202020204" pitchFamily="34" charset="0"/>
              <a:cs typeface="Arial" panose="020B0604020202020204" pitchFamily="34" charset="0"/>
            </a:endParaRPr>
          </a:p>
        </p:txBody>
      </p:sp>
      <p:grpSp>
        <p:nvGrpSpPr>
          <p:cNvPr id="91" name="Group 90">
            <a:extLst>
              <a:ext uri="{FF2B5EF4-FFF2-40B4-BE49-F238E27FC236}">
                <a16:creationId xmlns:a16="http://schemas.microsoft.com/office/drawing/2014/main" id="{A10EC1B0-78FB-430D-ADCC-876E8E20D877}"/>
              </a:ext>
            </a:extLst>
          </p:cNvPr>
          <p:cNvGrpSpPr>
            <a:grpSpLocks noChangeAspect="1"/>
          </p:cNvGrpSpPr>
          <p:nvPr/>
        </p:nvGrpSpPr>
        <p:grpSpPr>
          <a:xfrm>
            <a:off x="316571" y="3298513"/>
            <a:ext cx="1141579" cy="1128511"/>
            <a:chOff x="152400" y="1292439"/>
            <a:chExt cx="3000375" cy="3000375"/>
          </a:xfrm>
        </p:grpSpPr>
        <p:sp>
          <p:nvSpPr>
            <p:cNvPr id="92" name="Ovale 35">
              <a:extLst>
                <a:ext uri="{FF2B5EF4-FFF2-40B4-BE49-F238E27FC236}">
                  <a16:creationId xmlns:a16="http://schemas.microsoft.com/office/drawing/2014/main" id="{96106FB0-612A-4B40-87E3-403E588D3502}"/>
                </a:ext>
              </a:extLst>
            </p:cNvPr>
            <p:cNvSpPr/>
            <p:nvPr/>
          </p:nvSpPr>
          <p:spPr bwMode="auto">
            <a:xfrm>
              <a:off x="152400" y="1292439"/>
              <a:ext cx="3000375" cy="3000375"/>
            </a:xfrm>
            <a:prstGeom prst="ellipse">
              <a:avLst/>
            </a:prstGeom>
            <a:noFill/>
            <a:ln w="57150">
              <a:solidFill>
                <a:srgbClr val="92D05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a:solidFill>
                  <a:srgbClr val="FFFFFF"/>
                </a:solidFill>
                <a:latin typeface="EYInterstate Light"/>
                <a:cs typeface="ヒラギノ角ゴ ProN W3" charset="0"/>
                <a:sym typeface="Gill Sans" charset="0"/>
              </a:endParaRPr>
            </a:p>
          </p:txBody>
        </p:sp>
        <p:grpSp>
          <p:nvGrpSpPr>
            <p:cNvPr id="93" name="Gruppo 30738">
              <a:extLst>
                <a:ext uri="{FF2B5EF4-FFF2-40B4-BE49-F238E27FC236}">
                  <a16:creationId xmlns:a16="http://schemas.microsoft.com/office/drawing/2014/main" id="{2D633660-2B00-4B1D-8EF2-E86687D8AA8C}"/>
                </a:ext>
              </a:extLst>
            </p:cNvPr>
            <p:cNvGrpSpPr/>
            <p:nvPr/>
          </p:nvGrpSpPr>
          <p:grpSpPr>
            <a:xfrm>
              <a:off x="461963" y="1602002"/>
              <a:ext cx="2381249" cy="2402532"/>
              <a:chOff x="6296026" y="2600326"/>
              <a:chExt cx="2381249" cy="2402532"/>
            </a:xfrm>
          </p:grpSpPr>
          <p:sp>
            <p:nvSpPr>
              <p:cNvPr id="94" name="Ovale 36">
                <a:extLst>
                  <a:ext uri="{FF2B5EF4-FFF2-40B4-BE49-F238E27FC236}">
                    <a16:creationId xmlns:a16="http://schemas.microsoft.com/office/drawing/2014/main" id="{EE178B19-FB0F-45C4-B923-A2C8032D9566}"/>
                  </a:ext>
                </a:extLst>
              </p:cNvPr>
              <p:cNvSpPr/>
              <p:nvPr/>
            </p:nvSpPr>
            <p:spPr bwMode="auto">
              <a:xfrm>
                <a:off x="6296026" y="2600326"/>
                <a:ext cx="2381249" cy="2381249"/>
              </a:xfrm>
              <a:prstGeom prst="ellipse">
                <a:avLst/>
              </a:prstGeom>
              <a:solidFill>
                <a:srgbClr val="92D050"/>
              </a:solidFill>
              <a:ln>
                <a:solidFill>
                  <a:srgbClr val="92D05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dirty="0">
                  <a:solidFill>
                    <a:srgbClr val="FFFFFF"/>
                  </a:solidFill>
                  <a:latin typeface="EYInterstate Light"/>
                  <a:cs typeface="ヒラギノ角ゴ ProN W3" charset="0"/>
                  <a:sym typeface="Gill Sans" charset="0"/>
                </a:endParaRPr>
              </a:p>
            </p:txBody>
          </p:sp>
          <p:sp>
            <p:nvSpPr>
              <p:cNvPr id="95" name="CasellaDiTesto 38">
                <a:extLst>
                  <a:ext uri="{FF2B5EF4-FFF2-40B4-BE49-F238E27FC236}">
                    <a16:creationId xmlns:a16="http://schemas.microsoft.com/office/drawing/2014/main" id="{2E539F81-BDE3-4EFE-AFB3-F13B247CA91A}"/>
                  </a:ext>
                </a:extLst>
              </p:cNvPr>
              <p:cNvSpPr txBox="1"/>
              <p:nvPr/>
            </p:nvSpPr>
            <p:spPr>
              <a:xfrm>
                <a:off x="6903245" y="2957143"/>
                <a:ext cx="1116411" cy="2045715"/>
              </a:xfrm>
              <a:prstGeom prst="rect">
                <a:avLst/>
              </a:prstGeom>
              <a:noFill/>
              <a:ln>
                <a:noFill/>
              </a:ln>
            </p:spPr>
            <p:txBody>
              <a:bodyPr wrap="square" rtlCol="0">
                <a:spAutoFit/>
              </a:bodyPr>
              <a:lstStyle/>
              <a:p>
                <a:pPr algn="ctr" defTabSz="914400" hangingPunct="1">
                  <a:defRPr/>
                </a:pPr>
                <a:r>
                  <a:rPr lang="it-IT" sz="4400" kern="1200" dirty="0">
                    <a:solidFill>
                      <a:schemeClr val="bg1"/>
                    </a:solidFill>
                    <a:latin typeface="Arial" panose="020B0604020202020204" pitchFamily="34" charset="0"/>
                    <a:cs typeface="Arial" panose="020B0604020202020204" pitchFamily="34" charset="0"/>
                    <a:sym typeface="Gill Sans" charset="0"/>
                  </a:rPr>
                  <a:t>3</a:t>
                </a:r>
              </a:p>
            </p:txBody>
          </p:sp>
          <p:sp>
            <p:nvSpPr>
              <p:cNvPr id="96" name="Rectangle 2">
                <a:extLst>
                  <a:ext uri="{FF2B5EF4-FFF2-40B4-BE49-F238E27FC236}">
                    <a16:creationId xmlns:a16="http://schemas.microsoft.com/office/drawing/2014/main" id="{8A845A28-80E4-4029-B6FC-14DC0C4700F2}"/>
                  </a:ext>
                </a:extLst>
              </p:cNvPr>
              <p:cNvSpPr>
                <a:spLocks noChangeArrowheads="1"/>
              </p:cNvSpPr>
              <p:nvPr/>
            </p:nvSpPr>
            <p:spPr bwMode="auto">
              <a:xfrm>
                <a:off x="6418083" y="2783856"/>
                <a:ext cx="2100085" cy="19493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prstTxWarp prst="textArchDown">
                  <a:avLst>
                    <a:gd name="adj" fmla="val 21383362"/>
                  </a:avLst>
                </a:prstTxWarp>
                <a:spAutoFit/>
              </a:bodyPr>
              <a:lstStyle/>
              <a:p>
                <a:pPr algn="ctr" defTabSz="914400" hangingPunct="1">
                  <a:defRPr/>
                </a:pPr>
                <a:r>
                  <a:rPr lang="en-US" sz="1200" b="1" kern="1200" dirty="0">
                    <a:solidFill>
                      <a:schemeClr val="bg1"/>
                    </a:solidFill>
                    <a:latin typeface="Arial" panose="020B0604020202020204" pitchFamily="34" charset="0"/>
                    <a:cs typeface="Arial" panose="020B0604020202020204" pitchFamily="34" charset="0"/>
                  </a:rPr>
                  <a:t>Defined</a:t>
                </a:r>
              </a:p>
            </p:txBody>
          </p:sp>
        </p:grpSp>
      </p:grpSp>
      <p:sp>
        <p:nvSpPr>
          <p:cNvPr id="105" name="TextBox 104">
            <a:extLst>
              <a:ext uri="{FF2B5EF4-FFF2-40B4-BE49-F238E27FC236}">
                <a16:creationId xmlns:a16="http://schemas.microsoft.com/office/drawing/2014/main" id="{13FFA95E-F8C5-4878-AEF3-C631791FEE0D}"/>
              </a:ext>
            </a:extLst>
          </p:cNvPr>
          <p:cNvSpPr txBox="1"/>
          <p:nvPr/>
        </p:nvSpPr>
        <p:spPr>
          <a:xfrm>
            <a:off x="1733549" y="3334984"/>
            <a:ext cx="7235867" cy="1055569"/>
          </a:xfrm>
          <a:prstGeom prst="rect">
            <a:avLst/>
          </a:prstGeom>
          <a:noFill/>
          <a:ln w="3175">
            <a:noFill/>
          </a:ln>
        </p:spPr>
        <p:txBody>
          <a:bodyPr wrap="square" rtlCol="0" anchor="ctr">
            <a:noAutofit/>
          </a:bodyPr>
          <a:lstStyle/>
          <a:p>
            <a:pPr lvl="2" defTabSz="914400" hangingPunct="1">
              <a:lnSpc>
                <a:spcPct val="150000"/>
              </a:lnSpc>
              <a:spcBef>
                <a:spcPts val="600"/>
              </a:spcBef>
              <a:buClr>
                <a:srgbClr val="7030A0"/>
              </a:buClr>
              <a:defRPr/>
            </a:pPr>
            <a:r>
              <a:rPr lang="en-US" sz="1100" b="1" kern="1200" dirty="0">
                <a:solidFill>
                  <a:schemeClr val="tx1"/>
                </a:solidFill>
                <a:latin typeface="Arial" panose="020B0604020202020204" pitchFamily="34" charset="0"/>
                <a:cs typeface="Arial" panose="020B0604020202020204" pitchFamily="34" charset="0"/>
              </a:rPr>
              <a:t>LEVEL 3 – DEFINED</a:t>
            </a:r>
          </a:p>
          <a:p>
            <a:pPr lvl="2" defTabSz="914400" hangingPunct="1">
              <a:buClr>
                <a:srgbClr val="7030A0"/>
              </a:buClr>
              <a:defRPr/>
            </a:pPr>
            <a:r>
              <a:rPr lang="en-GB" sz="1050" kern="1200" dirty="0">
                <a:solidFill>
                  <a:schemeClr val="tx1"/>
                </a:solidFill>
                <a:latin typeface="Arial" panose="020B0604020202020204" pitchFamily="34" charset="0"/>
                <a:cs typeface="Arial" panose="020B0604020202020204" pitchFamily="34" charset="0"/>
              </a:rPr>
              <a:t>Procedures have been standardized and documented and communicated through training. It is mandated that these</a:t>
            </a:r>
          </a:p>
          <a:p>
            <a:pPr lvl="2" defTabSz="914400" hangingPunct="1">
              <a:buClr>
                <a:srgbClr val="7030A0"/>
              </a:buClr>
              <a:defRPr/>
            </a:pPr>
            <a:r>
              <a:rPr lang="en-GB" sz="1050" kern="1200" dirty="0">
                <a:solidFill>
                  <a:schemeClr val="tx1"/>
                </a:solidFill>
                <a:latin typeface="Arial" panose="020B0604020202020204" pitchFamily="34" charset="0"/>
                <a:cs typeface="Arial" panose="020B0604020202020204" pitchFamily="34" charset="0"/>
              </a:rPr>
              <a:t>processes should be followed; however, it is unlikely that deviations will be detected. The procedures themselves are not sophisticated but are the formalisation of existing practices</a:t>
            </a:r>
            <a:endParaRPr lang="en-US" sz="1050" kern="1200" dirty="0">
              <a:solidFill>
                <a:schemeClr val="tx1"/>
              </a:solidFill>
              <a:latin typeface="Arial" panose="020B0604020202020204" pitchFamily="34" charset="0"/>
              <a:cs typeface="Arial" panose="020B0604020202020204" pitchFamily="34" charset="0"/>
            </a:endParaRPr>
          </a:p>
        </p:txBody>
      </p:sp>
      <p:grpSp>
        <p:nvGrpSpPr>
          <p:cNvPr id="106" name="Group 105">
            <a:extLst>
              <a:ext uri="{FF2B5EF4-FFF2-40B4-BE49-F238E27FC236}">
                <a16:creationId xmlns:a16="http://schemas.microsoft.com/office/drawing/2014/main" id="{CC995F71-F8D0-4FBF-9720-A77DC2C9A6DC}"/>
              </a:ext>
            </a:extLst>
          </p:cNvPr>
          <p:cNvGrpSpPr>
            <a:grpSpLocks noChangeAspect="1"/>
          </p:cNvGrpSpPr>
          <p:nvPr/>
        </p:nvGrpSpPr>
        <p:grpSpPr>
          <a:xfrm>
            <a:off x="7660346" y="4505014"/>
            <a:ext cx="1141579" cy="1128511"/>
            <a:chOff x="152400" y="1292439"/>
            <a:chExt cx="3000375" cy="3000375"/>
          </a:xfrm>
        </p:grpSpPr>
        <p:sp>
          <p:nvSpPr>
            <p:cNvPr id="107" name="Ovale 35">
              <a:extLst>
                <a:ext uri="{FF2B5EF4-FFF2-40B4-BE49-F238E27FC236}">
                  <a16:creationId xmlns:a16="http://schemas.microsoft.com/office/drawing/2014/main" id="{7E555DC1-99AE-4532-8FAD-D0F87C8DF290}"/>
                </a:ext>
              </a:extLst>
            </p:cNvPr>
            <p:cNvSpPr/>
            <p:nvPr/>
          </p:nvSpPr>
          <p:spPr bwMode="auto">
            <a:xfrm>
              <a:off x="152400" y="1292439"/>
              <a:ext cx="3000375" cy="3000375"/>
            </a:xfrm>
            <a:prstGeom prst="ellipse">
              <a:avLst/>
            </a:prstGeom>
            <a:noFill/>
            <a:ln w="57150">
              <a:solidFill>
                <a:srgbClr val="0070C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a:solidFill>
                  <a:srgbClr val="FFFFFF"/>
                </a:solidFill>
                <a:latin typeface="EYInterstate Light"/>
                <a:cs typeface="ヒラギノ角ゴ ProN W3" charset="0"/>
                <a:sym typeface="Gill Sans" charset="0"/>
              </a:endParaRPr>
            </a:p>
          </p:txBody>
        </p:sp>
        <p:grpSp>
          <p:nvGrpSpPr>
            <p:cNvPr id="108" name="Gruppo 30738">
              <a:extLst>
                <a:ext uri="{FF2B5EF4-FFF2-40B4-BE49-F238E27FC236}">
                  <a16:creationId xmlns:a16="http://schemas.microsoft.com/office/drawing/2014/main" id="{79F65B2C-B558-457D-86DE-255DD9C7410E}"/>
                </a:ext>
              </a:extLst>
            </p:cNvPr>
            <p:cNvGrpSpPr/>
            <p:nvPr/>
          </p:nvGrpSpPr>
          <p:grpSpPr>
            <a:xfrm>
              <a:off x="461963" y="1602002"/>
              <a:ext cx="2381249" cy="2486246"/>
              <a:chOff x="6296026" y="2600326"/>
              <a:chExt cx="2381249" cy="2486246"/>
            </a:xfrm>
          </p:grpSpPr>
          <p:sp>
            <p:nvSpPr>
              <p:cNvPr id="109" name="Ovale 36">
                <a:extLst>
                  <a:ext uri="{FF2B5EF4-FFF2-40B4-BE49-F238E27FC236}">
                    <a16:creationId xmlns:a16="http://schemas.microsoft.com/office/drawing/2014/main" id="{4EEF1753-A22A-474B-8C60-C5E1624F3C61}"/>
                  </a:ext>
                </a:extLst>
              </p:cNvPr>
              <p:cNvSpPr/>
              <p:nvPr/>
            </p:nvSpPr>
            <p:spPr bwMode="auto">
              <a:xfrm>
                <a:off x="6296026" y="2600326"/>
                <a:ext cx="2381249" cy="2381249"/>
              </a:xfrm>
              <a:prstGeom prst="ellipse">
                <a:avLst/>
              </a:prstGeom>
              <a:solidFill>
                <a:srgbClr val="0070C0"/>
              </a:solidFill>
              <a:ln>
                <a:solidFill>
                  <a:srgbClr val="0070C0"/>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dirty="0">
                  <a:solidFill>
                    <a:srgbClr val="FFFFFF"/>
                  </a:solidFill>
                  <a:latin typeface="EYInterstate Light"/>
                  <a:cs typeface="ヒラギノ角ゴ ProN W3" charset="0"/>
                  <a:sym typeface="Gill Sans" charset="0"/>
                </a:endParaRPr>
              </a:p>
            </p:txBody>
          </p:sp>
          <p:sp>
            <p:nvSpPr>
              <p:cNvPr id="110" name="CasellaDiTesto 38">
                <a:extLst>
                  <a:ext uri="{FF2B5EF4-FFF2-40B4-BE49-F238E27FC236}">
                    <a16:creationId xmlns:a16="http://schemas.microsoft.com/office/drawing/2014/main" id="{B6703EAD-F47D-44BF-A7B1-65D014B65A7C}"/>
                  </a:ext>
                </a:extLst>
              </p:cNvPr>
              <p:cNvSpPr txBox="1"/>
              <p:nvPr/>
            </p:nvSpPr>
            <p:spPr>
              <a:xfrm>
                <a:off x="6903245" y="3040857"/>
                <a:ext cx="1116411" cy="2045715"/>
              </a:xfrm>
              <a:prstGeom prst="rect">
                <a:avLst/>
              </a:prstGeom>
              <a:noFill/>
              <a:ln>
                <a:noFill/>
              </a:ln>
            </p:spPr>
            <p:txBody>
              <a:bodyPr wrap="square" rtlCol="0">
                <a:spAutoFit/>
              </a:bodyPr>
              <a:lstStyle/>
              <a:p>
                <a:pPr algn="ctr" defTabSz="914400" hangingPunct="1">
                  <a:defRPr/>
                </a:pPr>
                <a:r>
                  <a:rPr lang="it-IT" sz="4400" kern="1200" dirty="0">
                    <a:solidFill>
                      <a:schemeClr val="bg1"/>
                    </a:solidFill>
                    <a:latin typeface="Arial" panose="020B0604020202020204" pitchFamily="34" charset="0"/>
                    <a:cs typeface="Arial" panose="020B0604020202020204" pitchFamily="34" charset="0"/>
                    <a:sym typeface="Gill Sans" charset="0"/>
                  </a:rPr>
                  <a:t>4</a:t>
                </a:r>
              </a:p>
            </p:txBody>
          </p:sp>
          <p:sp>
            <p:nvSpPr>
              <p:cNvPr id="111" name="Rectangle 2">
                <a:extLst>
                  <a:ext uri="{FF2B5EF4-FFF2-40B4-BE49-F238E27FC236}">
                    <a16:creationId xmlns:a16="http://schemas.microsoft.com/office/drawing/2014/main" id="{48AC9007-8383-4642-8982-F918E42AA4C6}"/>
                  </a:ext>
                </a:extLst>
              </p:cNvPr>
              <p:cNvSpPr>
                <a:spLocks noChangeArrowheads="1"/>
              </p:cNvSpPr>
              <p:nvPr/>
            </p:nvSpPr>
            <p:spPr bwMode="auto">
              <a:xfrm>
                <a:off x="6418082" y="2665267"/>
                <a:ext cx="2100084" cy="21864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prstTxWarp prst="textArchDown">
                  <a:avLst>
                    <a:gd name="adj" fmla="val 21383362"/>
                  </a:avLst>
                </a:prstTxWarp>
                <a:spAutoFit/>
              </a:bodyPr>
              <a:lstStyle/>
              <a:p>
                <a:pPr algn="ctr" defTabSz="914400" hangingPunct="1">
                  <a:defRPr/>
                </a:pPr>
                <a:r>
                  <a:rPr lang="en-US" sz="1200" b="1" kern="1200" dirty="0">
                    <a:solidFill>
                      <a:schemeClr val="bg1"/>
                    </a:solidFill>
                    <a:latin typeface="Arial" panose="020B0604020202020204" pitchFamily="34" charset="0"/>
                    <a:cs typeface="Arial" panose="020B0604020202020204" pitchFamily="34" charset="0"/>
                  </a:rPr>
                  <a:t>Managed</a:t>
                </a:r>
              </a:p>
            </p:txBody>
          </p:sp>
        </p:grpSp>
      </p:grpSp>
      <p:sp>
        <p:nvSpPr>
          <p:cNvPr id="112" name="TextBox 111">
            <a:extLst>
              <a:ext uri="{FF2B5EF4-FFF2-40B4-BE49-F238E27FC236}">
                <a16:creationId xmlns:a16="http://schemas.microsoft.com/office/drawing/2014/main" id="{FFB04276-6426-463E-8A02-46C5A95A82F0}"/>
              </a:ext>
            </a:extLst>
          </p:cNvPr>
          <p:cNvSpPr txBox="1"/>
          <p:nvPr/>
        </p:nvSpPr>
        <p:spPr>
          <a:xfrm>
            <a:off x="95942" y="4578994"/>
            <a:ext cx="7127817" cy="980546"/>
          </a:xfrm>
          <a:prstGeom prst="rect">
            <a:avLst/>
          </a:prstGeom>
          <a:noFill/>
          <a:ln w="3175">
            <a:noFill/>
          </a:ln>
        </p:spPr>
        <p:txBody>
          <a:bodyPr wrap="square" rtlCol="0" anchor="ctr">
            <a:noAutofit/>
          </a:bodyPr>
          <a:lstStyle/>
          <a:p>
            <a:pPr lvl="2" algn="r" defTabSz="914400" hangingPunct="1">
              <a:spcBef>
                <a:spcPts val="600"/>
              </a:spcBef>
              <a:buClr>
                <a:srgbClr val="1C3E62"/>
              </a:buClr>
              <a:defRPr/>
            </a:pPr>
            <a:r>
              <a:rPr lang="en-US" sz="1050" b="1" kern="1200" dirty="0">
                <a:solidFill>
                  <a:schemeClr val="tx1"/>
                </a:solidFill>
                <a:latin typeface="Arial" panose="020B0604020202020204" pitchFamily="34" charset="0"/>
                <a:cs typeface="Arial" panose="020B0604020202020204" pitchFamily="34" charset="0"/>
              </a:rPr>
              <a:t>LEVEL 4 – MANAGED</a:t>
            </a:r>
          </a:p>
          <a:p>
            <a:pPr lvl="2" algn="r" defTabSz="914400" hangingPunct="1">
              <a:spcBef>
                <a:spcPts val="600"/>
              </a:spcBef>
              <a:buClr>
                <a:srgbClr val="1C3E62"/>
              </a:buClr>
              <a:defRPr/>
            </a:pPr>
            <a:r>
              <a:rPr lang="en-GB" sz="1050" kern="1200" dirty="0">
                <a:solidFill>
                  <a:schemeClr val="tx1"/>
                </a:solidFill>
                <a:latin typeface="Arial" panose="020B0604020202020204" pitchFamily="34" charset="0"/>
                <a:cs typeface="Arial" panose="020B0604020202020204" pitchFamily="34" charset="0"/>
              </a:rPr>
              <a:t>Management monitors and measures compliance with procedures and takes action where processes appear not to be working effectively. Processes are under constant improvement and provide good practice. Automation and tools are used in a limited or fragmented way.</a:t>
            </a:r>
            <a:endParaRPr lang="en-US" sz="1050" kern="1200" dirty="0">
              <a:solidFill>
                <a:schemeClr val="tx1"/>
              </a:solidFill>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7384C23B-3074-4F02-9ACD-5DE7BF13A2F5}"/>
              </a:ext>
            </a:extLst>
          </p:cNvPr>
          <p:cNvCxnSpPr/>
          <p:nvPr/>
        </p:nvCxnSpPr>
        <p:spPr bwMode="auto">
          <a:xfrm>
            <a:off x="1067517" y="2035038"/>
            <a:ext cx="6307930" cy="0"/>
          </a:xfrm>
          <a:prstGeom prst="line">
            <a:avLst/>
          </a:prstGeom>
          <a:solidFill>
            <a:srgbClr val="808080"/>
          </a:solidFill>
          <a:ln w="12700" cap="flat" cmpd="sng" algn="ctr">
            <a:solidFill>
              <a:srgbClr val="FF0000"/>
            </a:solidFill>
            <a:prstDash val="solid"/>
            <a:round/>
            <a:headEnd type="none" w="sm" len="sm"/>
            <a:tailEnd type="none" w="sm" len="sm"/>
          </a:ln>
          <a:effectLst/>
        </p:spPr>
      </p:cxnSp>
      <p:cxnSp>
        <p:nvCxnSpPr>
          <p:cNvPr id="114" name="Straight Connector 113">
            <a:extLst>
              <a:ext uri="{FF2B5EF4-FFF2-40B4-BE49-F238E27FC236}">
                <a16:creationId xmlns:a16="http://schemas.microsoft.com/office/drawing/2014/main" id="{0B149B2D-0A84-4F75-A666-D62D6A67F843}"/>
              </a:ext>
            </a:extLst>
          </p:cNvPr>
          <p:cNvCxnSpPr/>
          <p:nvPr/>
        </p:nvCxnSpPr>
        <p:spPr bwMode="auto">
          <a:xfrm>
            <a:off x="1000842" y="4432300"/>
            <a:ext cx="6307930" cy="0"/>
          </a:xfrm>
          <a:prstGeom prst="line">
            <a:avLst/>
          </a:prstGeom>
          <a:solidFill>
            <a:srgbClr val="808080"/>
          </a:solidFill>
          <a:ln w="12700" cap="flat" cmpd="sng" algn="ctr">
            <a:solidFill>
              <a:srgbClr val="92D050"/>
            </a:solidFill>
            <a:prstDash val="solid"/>
            <a:round/>
            <a:headEnd type="none" w="sm" len="sm"/>
            <a:tailEnd type="none" w="sm" len="sm"/>
          </a:ln>
          <a:effectLst/>
        </p:spPr>
      </p:cxnSp>
      <p:cxnSp>
        <p:nvCxnSpPr>
          <p:cNvPr id="115" name="Straight Connector 114">
            <a:extLst>
              <a:ext uri="{FF2B5EF4-FFF2-40B4-BE49-F238E27FC236}">
                <a16:creationId xmlns:a16="http://schemas.microsoft.com/office/drawing/2014/main" id="{F156B999-5A9E-4BF4-BC1F-F333C8116B93}"/>
              </a:ext>
            </a:extLst>
          </p:cNvPr>
          <p:cNvCxnSpPr/>
          <p:nvPr/>
        </p:nvCxnSpPr>
        <p:spPr bwMode="auto">
          <a:xfrm>
            <a:off x="1829517" y="3225800"/>
            <a:ext cx="6307930" cy="0"/>
          </a:xfrm>
          <a:prstGeom prst="line">
            <a:avLst/>
          </a:prstGeom>
          <a:solidFill>
            <a:srgbClr val="808080"/>
          </a:solidFill>
          <a:ln w="12700" cap="flat" cmpd="sng" algn="ctr">
            <a:solidFill>
              <a:schemeClr val="accent6"/>
            </a:solidFill>
            <a:prstDash val="solid"/>
            <a:round/>
            <a:headEnd type="none" w="sm" len="sm"/>
            <a:tailEnd type="none" w="sm" len="sm"/>
          </a:ln>
          <a:effectLst/>
        </p:spPr>
      </p:cxnSp>
      <p:cxnSp>
        <p:nvCxnSpPr>
          <p:cNvPr id="117" name="Straight Connector 116">
            <a:extLst>
              <a:ext uri="{FF2B5EF4-FFF2-40B4-BE49-F238E27FC236}">
                <a16:creationId xmlns:a16="http://schemas.microsoft.com/office/drawing/2014/main" id="{4C4021BF-E604-439E-A5C4-F1B60AB09086}"/>
              </a:ext>
            </a:extLst>
          </p:cNvPr>
          <p:cNvCxnSpPr/>
          <p:nvPr/>
        </p:nvCxnSpPr>
        <p:spPr bwMode="auto">
          <a:xfrm>
            <a:off x="1753317" y="5619750"/>
            <a:ext cx="6307930" cy="0"/>
          </a:xfrm>
          <a:prstGeom prst="line">
            <a:avLst/>
          </a:prstGeom>
          <a:solidFill>
            <a:srgbClr val="808080"/>
          </a:solidFill>
          <a:ln w="12700" cap="flat" cmpd="sng" algn="ctr">
            <a:solidFill>
              <a:srgbClr val="0070C0"/>
            </a:solidFill>
            <a:prstDash val="solid"/>
            <a:round/>
            <a:headEnd type="none" w="sm" len="sm"/>
            <a:tailEnd type="none" w="sm" len="sm"/>
          </a:ln>
          <a:effectLst/>
        </p:spPr>
      </p:cxnSp>
      <p:grpSp>
        <p:nvGrpSpPr>
          <p:cNvPr id="118" name="Group 117">
            <a:extLst>
              <a:ext uri="{FF2B5EF4-FFF2-40B4-BE49-F238E27FC236}">
                <a16:creationId xmlns:a16="http://schemas.microsoft.com/office/drawing/2014/main" id="{B1295CC8-87F2-46B3-8788-BFFC3FF6BACA}"/>
              </a:ext>
            </a:extLst>
          </p:cNvPr>
          <p:cNvGrpSpPr>
            <a:grpSpLocks noChangeAspect="1"/>
          </p:cNvGrpSpPr>
          <p:nvPr/>
        </p:nvGrpSpPr>
        <p:grpSpPr>
          <a:xfrm>
            <a:off x="312438" y="5670721"/>
            <a:ext cx="1140661" cy="1127604"/>
            <a:chOff x="152400" y="1292439"/>
            <a:chExt cx="3000375" cy="3000375"/>
          </a:xfrm>
        </p:grpSpPr>
        <p:sp>
          <p:nvSpPr>
            <p:cNvPr id="119" name="Ovale 35">
              <a:extLst>
                <a:ext uri="{FF2B5EF4-FFF2-40B4-BE49-F238E27FC236}">
                  <a16:creationId xmlns:a16="http://schemas.microsoft.com/office/drawing/2014/main" id="{B4700E03-1BDC-4405-B030-8B05BAA37C5C}"/>
                </a:ext>
              </a:extLst>
            </p:cNvPr>
            <p:cNvSpPr/>
            <p:nvPr/>
          </p:nvSpPr>
          <p:spPr bwMode="auto">
            <a:xfrm>
              <a:off x="152400" y="1292439"/>
              <a:ext cx="3000375" cy="3000375"/>
            </a:xfrm>
            <a:prstGeom prst="ellipse">
              <a:avLst/>
            </a:prstGeom>
            <a:noFill/>
            <a:ln w="57150">
              <a:solidFill>
                <a:srgbClr val="27A9AF"/>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a:solidFill>
                  <a:srgbClr val="FFFFFF"/>
                </a:solidFill>
                <a:latin typeface="EYInterstate Light"/>
                <a:cs typeface="ヒラギノ角ゴ ProN W3" charset="0"/>
                <a:sym typeface="Gill Sans" charset="0"/>
              </a:endParaRPr>
            </a:p>
          </p:txBody>
        </p:sp>
        <p:grpSp>
          <p:nvGrpSpPr>
            <p:cNvPr id="120" name="Gruppo 30738">
              <a:extLst>
                <a:ext uri="{FF2B5EF4-FFF2-40B4-BE49-F238E27FC236}">
                  <a16:creationId xmlns:a16="http://schemas.microsoft.com/office/drawing/2014/main" id="{9EC3E026-E2A2-43E2-A931-EEC63913BA42}"/>
                </a:ext>
              </a:extLst>
            </p:cNvPr>
            <p:cNvGrpSpPr/>
            <p:nvPr/>
          </p:nvGrpSpPr>
          <p:grpSpPr>
            <a:xfrm>
              <a:off x="461963" y="1602002"/>
              <a:ext cx="2381249" cy="2404111"/>
              <a:chOff x="6296026" y="2600326"/>
              <a:chExt cx="2381249" cy="2404111"/>
            </a:xfrm>
          </p:grpSpPr>
          <p:sp>
            <p:nvSpPr>
              <p:cNvPr id="121" name="Ovale 36">
                <a:extLst>
                  <a:ext uri="{FF2B5EF4-FFF2-40B4-BE49-F238E27FC236}">
                    <a16:creationId xmlns:a16="http://schemas.microsoft.com/office/drawing/2014/main" id="{D8BC89F4-4F48-4BD0-8360-CEB764490305}"/>
                  </a:ext>
                </a:extLst>
              </p:cNvPr>
              <p:cNvSpPr/>
              <p:nvPr/>
            </p:nvSpPr>
            <p:spPr bwMode="auto">
              <a:xfrm>
                <a:off x="6296026" y="2600326"/>
                <a:ext cx="2381249" cy="2381249"/>
              </a:xfrm>
              <a:prstGeom prst="ellipse">
                <a:avLst/>
              </a:prstGeom>
              <a:solidFill>
                <a:srgbClr val="27A9AF"/>
              </a:solidFill>
              <a:ln>
                <a:solidFill>
                  <a:srgbClr val="27A9AF"/>
                </a:solidFill>
              </a:ln>
              <a:effectLst/>
            </p:spPr>
            <p:txBody>
              <a:bodyPr vert="horz" wrap="square" lIns="91440" tIns="45720" rIns="91440" bIns="45720" numCol="1" rtlCol="0" anchor="t" anchorCtr="0" compatLnSpc="1">
                <a:prstTxWarp prst="textNoShape">
                  <a:avLst/>
                </a:prstTxWarp>
              </a:bodyPr>
              <a:lstStyle/>
              <a:p>
                <a:pPr algn="ctr" defTabSz="914400" hangingPunct="1">
                  <a:defRPr/>
                </a:pPr>
                <a:endParaRPr lang="it-IT" sz="2600" kern="1200" dirty="0">
                  <a:solidFill>
                    <a:srgbClr val="FFFFFF"/>
                  </a:solidFill>
                  <a:latin typeface="EYInterstate Light"/>
                  <a:cs typeface="ヒラギノ角ゴ ProN W3" charset="0"/>
                  <a:sym typeface="Gill Sans" charset="0"/>
                </a:endParaRPr>
              </a:p>
            </p:txBody>
          </p:sp>
          <p:sp>
            <p:nvSpPr>
              <p:cNvPr id="122" name="CasellaDiTesto 38">
                <a:extLst>
                  <a:ext uri="{FF2B5EF4-FFF2-40B4-BE49-F238E27FC236}">
                    <a16:creationId xmlns:a16="http://schemas.microsoft.com/office/drawing/2014/main" id="{54BE2215-4695-4606-8BC2-15BB2BBA8622}"/>
                  </a:ext>
                </a:extLst>
              </p:cNvPr>
              <p:cNvSpPr txBox="1"/>
              <p:nvPr/>
            </p:nvSpPr>
            <p:spPr>
              <a:xfrm>
                <a:off x="6903245" y="2957076"/>
                <a:ext cx="1116414" cy="2047361"/>
              </a:xfrm>
              <a:prstGeom prst="rect">
                <a:avLst/>
              </a:prstGeom>
              <a:noFill/>
              <a:ln>
                <a:noFill/>
              </a:ln>
            </p:spPr>
            <p:txBody>
              <a:bodyPr wrap="square" rtlCol="0">
                <a:spAutoFit/>
              </a:bodyPr>
              <a:lstStyle/>
              <a:p>
                <a:pPr algn="ctr" defTabSz="914400" hangingPunct="1">
                  <a:defRPr/>
                </a:pPr>
                <a:r>
                  <a:rPr lang="it-IT" sz="4400" kern="1200" dirty="0">
                    <a:solidFill>
                      <a:schemeClr val="bg1"/>
                    </a:solidFill>
                    <a:latin typeface="Arial" panose="020B0604020202020204" pitchFamily="34" charset="0"/>
                    <a:cs typeface="Arial" panose="020B0604020202020204" pitchFamily="34" charset="0"/>
                    <a:sym typeface="Gill Sans" charset="0"/>
                  </a:rPr>
                  <a:t>5</a:t>
                </a:r>
              </a:p>
            </p:txBody>
          </p:sp>
          <p:sp>
            <p:nvSpPr>
              <p:cNvPr id="123" name="Rectangle 2">
                <a:extLst>
                  <a:ext uri="{FF2B5EF4-FFF2-40B4-BE49-F238E27FC236}">
                    <a16:creationId xmlns:a16="http://schemas.microsoft.com/office/drawing/2014/main" id="{AF9BA16C-1149-4204-B30B-4FAA0FA4FC69}"/>
                  </a:ext>
                </a:extLst>
              </p:cNvPr>
              <p:cNvSpPr>
                <a:spLocks noChangeArrowheads="1"/>
              </p:cNvSpPr>
              <p:nvPr/>
            </p:nvSpPr>
            <p:spPr bwMode="auto">
              <a:xfrm>
                <a:off x="6418082" y="2665267"/>
                <a:ext cx="2100084" cy="21864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prstTxWarp prst="textArchDown">
                  <a:avLst>
                    <a:gd name="adj" fmla="val 21383362"/>
                  </a:avLst>
                </a:prstTxWarp>
                <a:spAutoFit/>
              </a:bodyPr>
              <a:lstStyle/>
              <a:p>
                <a:pPr algn="ctr" defTabSz="914400" hangingPunct="1">
                  <a:defRPr/>
                </a:pPr>
                <a:r>
                  <a:rPr lang="en-GB" sz="1200" b="1" kern="1200" dirty="0">
                    <a:solidFill>
                      <a:schemeClr val="bg1"/>
                    </a:solidFill>
                    <a:latin typeface="Arial" panose="020B0604020202020204" pitchFamily="34" charset="0"/>
                    <a:cs typeface="Arial" panose="020B0604020202020204" pitchFamily="34" charset="0"/>
                  </a:rPr>
                  <a:t>Optimised</a:t>
                </a:r>
              </a:p>
            </p:txBody>
          </p:sp>
        </p:grpSp>
      </p:grpSp>
      <p:sp>
        <p:nvSpPr>
          <p:cNvPr id="124" name="TextBox 123">
            <a:extLst>
              <a:ext uri="{FF2B5EF4-FFF2-40B4-BE49-F238E27FC236}">
                <a16:creationId xmlns:a16="http://schemas.microsoft.com/office/drawing/2014/main" id="{A89EA07C-74E5-4A26-8DF6-E65BC68E899F}"/>
              </a:ext>
            </a:extLst>
          </p:cNvPr>
          <p:cNvSpPr txBox="1"/>
          <p:nvPr/>
        </p:nvSpPr>
        <p:spPr>
          <a:xfrm>
            <a:off x="1514472" y="5698850"/>
            <a:ext cx="7282816" cy="1001060"/>
          </a:xfrm>
          <a:prstGeom prst="rect">
            <a:avLst/>
          </a:prstGeom>
          <a:noFill/>
          <a:ln w="3175">
            <a:noFill/>
          </a:ln>
        </p:spPr>
        <p:txBody>
          <a:bodyPr wrap="square" rtlCol="0" anchor="ctr">
            <a:noAutofit/>
          </a:bodyPr>
          <a:lstStyle/>
          <a:p>
            <a:pPr lvl="2" defTabSz="914400" hangingPunct="1">
              <a:spcBef>
                <a:spcPts val="600"/>
              </a:spcBef>
              <a:buClr>
                <a:srgbClr val="C00000"/>
              </a:buClr>
              <a:defRPr/>
            </a:pPr>
            <a:r>
              <a:rPr lang="en-US" sz="1000" b="1" kern="1200" dirty="0">
                <a:solidFill>
                  <a:schemeClr val="tx1"/>
                </a:solidFill>
                <a:latin typeface="Arial" panose="020B0604020202020204" pitchFamily="34" charset="0"/>
                <a:cs typeface="Arial" panose="020B0604020202020204" pitchFamily="34" charset="0"/>
              </a:rPr>
              <a:t>LEVEL 5 – OPTIMISED</a:t>
            </a:r>
          </a:p>
          <a:p>
            <a:pPr lvl="2" defTabSz="914400" hangingPunct="1">
              <a:spcBef>
                <a:spcPts val="600"/>
              </a:spcBef>
              <a:buClr>
                <a:srgbClr val="C00000"/>
              </a:buClr>
              <a:defRPr/>
            </a:pPr>
            <a:r>
              <a:rPr lang="en-GB" sz="1050" kern="1200" dirty="0">
                <a:solidFill>
                  <a:schemeClr val="tx1"/>
                </a:solidFill>
                <a:latin typeface="Arial" panose="020B0604020202020204" pitchFamily="34" charset="0"/>
                <a:cs typeface="Arial" panose="020B0604020202020204" pitchFamily="34" charset="0"/>
              </a:rPr>
              <a:t>Processes have been refined to a level of good practice, based on the results of continuous improvement and maturity modelling with other enterprises. IT is used in an integrated way to automate the workflow, providing tools to improve quality and effectiveness, making the enterprise quick to adapt.</a:t>
            </a:r>
            <a:endParaRPr lang="en-US" sz="1050" kern="1200" dirty="0">
              <a:solidFill>
                <a:schemeClr val="tx1"/>
              </a:solidFill>
              <a:latin typeface="Arial" panose="020B0604020202020204" pitchFamily="34" charset="0"/>
              <a:cs typeface="Arial" panose="020B0604020202020204" pitchFamily="34" charset="0"/>
            </a:endParaRPr>
          </a:p>
        </p:txBody>
      </p:sp>
      <p:cxnSp>
        <p:nvCxnSpPr>
          <p:cNvPr id="125" name="Straight Connector 124">
            <a:extLst>
              <a:ext uri="{FF2B5EF4-FFF2-40B4-BE49-F238E27FC236}">
                <a16:creationId xmlns:a16="http://schemas.microsoft.com/office/drawing/2014/main" id="{DE491182-1131-4899-9E85-D2B4110B8960}"/>
              </a:ext>
            </a:extLst>
          </p:cNvPr>
          <p:cNvCxnSpPr/>
          <p:nvPr/>
        </p:nvCxnSpPr>
        <p:spPr bwMode="auto">
          <a:xfrm>
            <a:off x="1067517" y="6778488"/>
            <a:ext cx="6307930" cy="0"/>
          </a:xfrm>
          <a:prstGeom prst="line">
            <a:avLst/>
          </a:prstGeom>
          <a:solidFill>
            <a:srgbClr val="808080"/>
          </a:solidFill>
          <a:ln w="12700" cap="flat" cmpd="sng" algn="ctr">
            <a:solidFill>
              <a:srgbClr val="27A9AF"/>
            </a:solidFill>
            <a:prstDash val="solid"/>
            <a:round/>
            <a:headEnd type="none" w="sm" len="sm"/>
            <a:tailEnd type="none" w="sm" len="sm"/>
          </a:ln>
          <a:effectLst/>
        </p:spPr>
      </p:cxnSp>
    </p:spTree>
    <p:extLst>
      <p:ext uri="{BB962C8B-B14F-4D97-AF65-F5344CB8AC3E}">
        <p14:creationId xmlns:p14="http://schemas.microsoft.com/office/powerpoint/2010/main" val="4261722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What is Our Overall Maturity?</a:t>
            </a:r>
            <a:endParaRPr dirty="0"/>
          </a:p>
        </p:txBody>
      </p:sp>
      <p:pic>
        <p:nvPicPr>
          <p:cNvPr id="5" name="New picture">
            <a:extLst>
              <a:ext uri="{FF2B5EF4-FFF2-40B4-BE49-F238E27FC236}">
                <a16:creationId xmlns:a16="http://schemas.microsoft.com/office/drawing/2014/main" id="{0862A721-38C8-437A-BA2F-1E92279CA022}"/>
              </a:ext>
            </a:extLst>
          </p:cNvPr>
          <p:cNvPicPr/>
          <p:nvPr/>
        </p:nvPicPr>
        <p:blipFill>
          <a:blip r:embed="rId2"/>
          <a:stretch>
            <a:fillRect/>
          </a:stretch>
        </p:blipFill>
        <p:spPr>
          <a:xfrm>
            <a:off x="0" y="1087122"/>
            <a:ext cx="9144000" cy="5191759"/>
          </a:xfrm>
          <a:prstGeom prst="rect">
            <a:avLst/>
          </a:prstGeom>
        </p:spPr>
      </p:pic>
    </p:spTree>
    <p:extLst>
      <p:ext uri="{BB962C8B-B14F-4D97-AF65-F5344CB8AC3E}">
        <p14:creationId xmlns:p14="http://schemas.microsoft.com/office/powerpoint/2010/main" val="117576171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6012"/>
            <a:ext cx="7049313"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How Do Maturity and Importance Compare?</a:t>
            </a:r>
            <a:endParaRPr dirty="0"/>
          </a:p>
        </p:txBody>
      </p:sp>
      <p:pic>
        <p:nvPicPr>
          <p:cNvPr id="4" name="New picture">
            <a:extLst>
              <a:ext uri="{FF2B5EF4-FFF2-40B4-BE49-F238E27FC236}">
                <a16:creationId xmlns:a16="http://schemas.microsoft.com/office/drawing/2014/main" id="{20AF4133-B3B4-4CD3-8DD5-0D3B29E120E4}"/>
              </a:ext>
            </a:extLst>
          </p:cNvPr>
          <p:cNvPicPr/>
          <p:nvPr/>
        </p:nvPicPr>
        <p:blipFill>
          <a:blip r:embed="rId2"/>
          <a:stretch>
            <a:fillRect/>
          </a:stretch>
        </p:blipFill>
        <p:spPr>
          <a:xfrm>
            <a:off x="0" y="1097282"/>
            <a:ext cx="9144000" cy="5303519"/>
          </a:xfrm>
          <a:prstGeom prst="rect">
            <a:avLst/>
          </a:prstGeom>
        </p:spPr>
      </p:pic>
    </p:spTree>
    <p:extLst>
      <p:ext uri="{BB962C8B-B14F-4D97-AF65-F5344CB8AC3E}">
        <p14:creationId xmlns:p14="http://schemas.microsoft.com/office/powerpoint/2010/main" val="7507051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6012"/>
            <a:ext cx="7049313"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What are the High Priority Areas for Our Function?</a:t>
            </a:r>
            <a:endParaRPr dirty="0"/>
          </a:p>
        </p:txBody>
      </p:sp>
      <p:pic>
        <p:nvPicPr>
          <p:cNvPr id="5" name="New picture">
            <a:extLst>
              <a:ext uri="{FF2B5EF4-FFF2-40B4-BE49-F238E27FC236}">
                <a16:creationId xmlns:a16="http://schemas.microsoft.com/office/drawing/2014/main" id="{AFF60FCC-F35A-429E-B833-D38CE0E4F640}"/>
              </a:ext>
            </a:extLst>
          </p:cNvPr>
          <p:cNvPicPr/>
          <p:nvPr/>
        </p:nvPicPr>
        <p:blipFill>
          <a:blip r:embed="rId2"/>
          <a:stretch>
            <a:fillRect/>
          </a:stretch>
        </p:blipFill>
        <p:spPr>
          <a:xfrm>
            <a:off x="0" y="1107442"/>
            <a:ext cx="9144000" cy="5181599"/>
          </a:xfrm>
          <a:prstGeom prst="rect">
            <a:avLst/>
          </a:prstGeom>
        </p:spPr>
      </p:pic>
    </p:spTree>
    <p:extLst>
      <p:ext uri="{BB962C8B-B14F-4D97-AF65-F5344CB8AC3E}">
        <p14:creationId xmlns:p14="http://schemas.microsoft.com/office/powerpoint/2010/main" val="206542073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6012"/>
            <a:ext cx="7049313"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Do We Have Team Consensus on Maturity and Importance?</a:t>
            </a:r>
            <a:endParaRPr dirty="0"/>
          </a:p>
        </p:txBody>
      </p:sp>
      <p:pic>
        <p:nvPicPr>
          <p:cNvPr id="4" name="New picture">
            <a:extLst>
              <a:ext uri="{FF2B5EF4-FFF2-40B4-BE49-F238E27FC236}">
                <a16:creationId xmlns:a16="http://schemas.microsoft.com/office/drawing/2014/main" id="{770CD0E5-1E09-445B-8F2D-D35D9CDEA51A}"/>
              </a:ext>
            </a:extLst>
          </p:cNvPr>
          <p:cNvPicPr/>
          <p:nvPr/>
        </p:nvPicPr>
        <p:blipFill>
          <a:blip r:embed="rId2"/>
          <a:stretch>
            <a:fillRect/>
          </a:stretch>
        </p:blipFill>
        <p:spPr>
          <a:xfrm>
            <a:off x="0" y="1148080"/>
            <a:ext cx="9144000" cy="5161280"/>
          </a:xfrm>
          <a:prstGeom prst="rect">
            <a:avLst/>
          </a:prstGeom>
        </p:spPr>
      </p:pic>
    </p:spTree>
    <p:extLst>
      <p:ext uri="{BB962C8B-B14F-4D97-AF65-F5344CB8AC3E}">
        <p14:creationId xmlns:p14="http://schemas.microsoft.com/office/powerpoint/2010/main" val="98066992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Report to Roadmap</a:t>
            </a:r>
            <a:endParaRPr dirty="0"/>
          </a:p>
        </p:txBody>
      </p:sp>
      <p:pic>
        <p:nvPicPr>
          <p:cNvPr id="4" name="New picture">
            <a:extLst>
              <a:ext uri="{FF2B5EF4-FFF2-40B4-BE49-F238E27FC236}">
                <a16:creationId xmlns:a16="http://schemas.microsoft.com/office/drawing/2014/main" id="{DAA71027-5BD5-48DD-B936-E82781664993}"/>
              </a:ext>
            </a:extLst>
          </p:cNvPr>
          <p:cNvPicPr/>
          <p:nvPr/>
        </p:nvPicPr>
        <p:blipFill>
          <a:blip r:embed="rId2"/>
          <a:stretch>
            <a:fillRect/>
          </a:stretch>
        </p:blipFill>
        <p:spPr>
          <a:xfrm>
            <a:off x="0" y="1637072"/>
            <a:ext cx="9144000" cy="3082413"/>
          </a:xfrm>
          <a:prstGeom prst="rect">
            <a:avLst/>
          </a:prstGeom>
        </p:spPr>
      </p:pic>
    </p:spTree>
    <p:extLst>
      <p:ext uri="{BB962C8B-B14F-4D97-AF65-F5344CB8AC3E}">
        <p14:creationId xmlns:p14="http://schemas.microsoft.com/office/powerpoint/2010/main" val="157094163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Develop the Technology Roadmap</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develops the technology plan and roadmap.</a:t>
            </a:r>
          </a:p>
        </p:txBody>
      </p:sp>
      <p:pic>
        <p:nvPicPr>
          <p:cNvPr id="6" name="New picture">
            <a:extLst>
              <a:ext uri="{FF2B5EF4-FFF2-40B4-BE49-F238E27FC236}">
                <a16:creationId xmlns:a16="http://schemas.microsoft.com/office/drawing/2014/main" id="{2E509353-B232-4915-9171-AA73B48A1625}"/>
              </a:ext>
            </a:extLst>
          </p:cNvPr>
          <p:cNvPicPr/>
          <p:nvPr/>
        </p:nvPicPr>
        <p:blipFill rotWithShape="1">
          <a:blip r:embed="rId2"/>
          <a:srcRect t="11670"/>
          <a:stretch/>
        </p:blipFill>
        <p:spPr>
          <a:xfrm>
            <a:off x="0" y="1618644"/>
            <a:ext cx="9144000" cy="4629757"/>
          </a:xfrm>
          <a:prstGeom prst="rect">
            <a:avLst/>
          </a:prstGeom>
        </p:spPr>
      </p:pic>
    </p:spTree>
    <p:extLst>
      <p:ext uri="{BB962C8B-B14F-4D97-AF65-F5344CB8AC3E}">
        <p14:creationId xmlns:p14="http://schemas.microsoft.com/office/powerpoint/2010/main" val="1874577070"/>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Develop IT Workforce Strategy</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identifies the roles, knowledge, skills and competencies needed in the IT workforce to minimise talent gaps and prioritises talent investments to fulfil future business needs.</a:t>
            </a:r>
          </a:p>
        </p:txBody>
      </p:sp>
      <p:pic>
        <p:nvPicPr>
          <p:cNvPr id="6" name="New picture">
            <a:extLst>
              <a:ext uri="{FF2B5EF4-FFF2-40B4-BE49-F238E27FC236}">
                <a16:creationId xmlns:a16="http://schemas.microsoft.com/office/drawing/2014/main" id="{1772F042-735A-401B-97EC-DCB27AD70DB8}"/>
              </a:ext>
            </a:extLst>
          </p:cNvPr>
          <p:cNvPicPr/>
          <p:nvPr/>
        </p:nvPicPr>
        <p:blipFill rotWithShape="1">
          <a:blip r:embed="rId2"/>
          <a:srcRect t="11862"/>
          <a:stretch/>
        </p:blipFill>
        <p:spPr>
          <a:xfrm>
            <a:off x="-1400" y="1882588"/>
            <a:ext cx="9145400" cy="4551314"/>
          </a:xfrm>
          <a:prstGeom prst="rect">
            <a:avLst/>
          </a:prstGeom>
        </p:spPr>
      </p:pic>
    </p:spTree>
    <p:extLst>
      <p:ext uri="{BB962C8B-B14F-4D97-AF65-F5344CB8AC3E}">
        <p14:creationId xmlns:p14="http://schemas.microsoft.com/office/powerpoint/2010/main" val="17805454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Contribute to </a:t>
            </a:r>
            <a:r>
              <a:rPr lang="en-GB" dirty="0"/>
              <a:t>Organisational</a:t>
            </a:r>
            <a:r>
              <a:rPr lang="en-US" dirty="0"/>
              <a:t> Change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contributes to enterprise organisational change, especially technology-driven initiatives</a:t>
            </a:r>
          </a:p>
        </p:txBody>
      </p:sp>
      <p:pic>
        <p:nvPicPr>
          <p:cNvPr id="7" name="New picture">
            <a:extLst>
              <a:ext uri="{FF2B5EF4-FFF2-40B4-BE49-F238E27FC236}">
                <a16:creationId xmlns:a16="http://schemas.microsoft.com/office/drawing/2014/main" id="{C06D7BC7-DF8A-44F3-B812-C19EC1736C54}"/>
              </a:ext>
            </a:extLst>
          </p:cNvPr>
          <p:cNvPicPr/>
          <p:nvPr/>
        </p:nvPicPr>
        <p:blipFill rotWithShape="1">
          <a:blip r:embed="rId2"/>
          <a:srcRect t="11609"/>
          <a:stretch/>
        </p:blipFill>
        <p:spPr>
          <a:xfrm>
            <a:off x="0" y="1618644"/>
            <a:ext cx="9144000" cy="4731357"/>
          </a:xfrm>
          <a:prstGeom prst="rect">
            <a:avLst/>
          </a:prstGeom>
        </p:spPr>
      </p:pic>
    </p:spTree>
    <p:extLst>
      <p:ext uri="{BB962C8B-B14F-4D97-AF65-F5344CB8AC3E}">
        <p14:creationId xmlns:p14="http://schemas.microsoft.com/office/powerpoint/2010/main" val="160139382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Report Roadmap</a:t>
            </a:r>
            <a:endParaRPr dirty="0"/>
          </a:p>
        </p:txBody>
      </p:sp>
      <p:pic>
        <p:nvPicPr>
          <p:cNvPr id="5" name="New picture">
            <a:extLst>
              <a:ext uri="{FF2B5EF4-FFF2-40B4-BE49-F238E27FC236}">
                <a16:creationId xmlns:a16="http://schemas.microsoft.com/office/drawing/2014/main" id="{845749D9-D6F5-466B-B262-FD960215D4D0}"/>
              </a:ext>
            </a:extLst>
          </p:cNvPr>
          <p:cNvPicPr/>
          <p:nvPr/>
        </p:nvPicPr>
        <p:blipFill>
          <a:blip r:embed="rId2"/>
          <a:stretch>
            <a:fillRect/>
          </a:stretch>
        </p:blipFill>
        <p:spPr>
          <a:xfrm>
            <a:off x="0" y="1533832"/>
            <a:ext cx="9144000" cy="3200400"/>
          </a:xfrm>
          <a:prstGeom prst="rect">
            <a:avLst/>
          </a:prstGeom>
        </p:spPr>
      </p:pic>
    </p:spTree>
    <p:extLst>
      <p:ext uri="{BB962C8B-B14F-4D97-AF65-F5344CB8AC3E}">
        <p14:creationId xmlns:p14="http://schemas.microsoft.com/office/powerpoint/2010/main" val="183372342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How can Gartner help us?</a:t>
            </a:r>
            <a:endParaRPr dirty="0"/>
          </a:p>
        </p:txBody>
      </p:sp>
      <p:pic>
        <p:nvPicPr>
          <p:cNvPr id="4" name="New picture">
            <a:extLst>
              <a:ext uri="{FF2B5EF4-FFF2-40B4-BE49-F238E27FC236}">
                <a16:creationId xmlns:a16="http://schemas.microsoft.com/office/drawing/2014/main" id="{6810233F-D65E-4C6D-9021-808172B3BC79}"/>
              </a:ext>
            </a:extLst>
          </p:cNvPr>
          <p:cNvPicPr/>
          <p:nvPr/>
        </p:nvPicPr>
        <p:blipFill>
          <a:blip r:embed="rId2"/>
          <a:stretch>
            <a:fillRect/>
          </a:stretch>
        </p:blipFill>
        <p:spPr>
          <a:xfrm>
            <a:off x="0" y="1120878"/>
            <a:ext cx="9144000" cy="4822723"/>
          </a:xfrm>
          <a:prstGeom prst="rect">
            <a:avLst/>
          </a:prstGeom>
        </p:spPr>
      </p:pic>
    </p:spTree>
    <p:extLst>
      <p:ext uri="{BB962C8B-B14F-4D97-AF65-F5344CB8AC3E}">
        <p14:creationId xmlns:p14="http://schemas.microsoft.com/office/powerpoint/2010/main" val="40818736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Current State Assessment</a:t>
            </a:r>
          </a:p>
        </p:txBody>
      </p:sp>
      <p:sp>
        <p:nvSpPr>
          <p:cNvPr id="206" name="Title 1">
            <a:extLst>
              <a:ext uri="{FF2B5EF4-FFF2-40B4-BE49-F238E27FC236}">
                <a16:creationId xmlns:a16="http://schemas.microsoft.com/office/drawing/2014/main" id="{DB71908C-F5B4-4172-A4A4-3E851CC30AE4}"/>
              </a:ext>
            </a:extLst>
          </p:cNvPr>
          <p:cNvSpPr txBox="1">
            <a:spLocks/>
          </p:cNvSpPr>
          <p:nvPr/>
        </p:nvSpPr>
        <p:spPr>
          <a:xfrm>
            <a:off x="150896" y="918546"/>
            <a:ext cx="8920477" cy="532727"/>
          </a:xfrm>
          <a:prstGeom prst="rect">
            <a:avLst/>
          </a:prstGeom>
        </p:spPr>
        <p:txBody>
          <a:bodyPr vert="horz" lIns="68564" tIns="34289" rIns="68564" bIns="34289"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ZA" sz="15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sym typeface="Helvetica"/>
              </a:rPr>
              <a:t>…AND TO ALSO HIGHLIGHT THE MATURITY STATE OF THE KEY COMPONENTS OF EACH OF OUR FOCUS AREAS</a:t>
            </a:r>
          </a:p>
        </p:txBody>
      </p:sp>
      <p:sp>
        <p:nvSpPr>
          <p:cNvPr id="24" name="Rounded Rectangle 3">
            <a:extLst>
              <a:ext uri="{FF2B5EF4-FFF2-40B4-BE49-F238E27FC236}">
                <a16:creationId xmlns:a16="http://schemas.microsoft.com/office/drawing/2014/main" id="{215F0737-571D-47FA-8B94-A425579FEB11}"/>
              </a:ext>
            </a:extLst>
          </p:cNvPr>
          <p:cNvSpPr/>
          <p:nvPr/>
        </p:nvSpPr>
        <p:spPr>
          <a:xfrm>
            <a:off x="84690" y="1412449"/>
            <a:ext cx="2953883" cy="1499723"/>
          </a:xfrm>
          <a:prstGeom prst="roundRect">
            <a:avLst>
              <a:gd name="adj" fmla="val 5654"/>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IT GOVERNANCE</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25" name="Rounded Rectangle 15">
            <a:extLst>
              <a:ext uri="{FF2B5EF4-FFF2-40B4-BE49-F238E27FC236}">
                <a16:creationId xmlns:a16="http://schemas.microsoft.com/office/drawing/2014/main" id="{7AE0EF1C-68B1-4A19-BFBC-286BD147D26F}"/>
              </a:ext>
            </a:extLst>
          </p:cNvPr>
          <p:cNvSpPr/>
          <p:nvPr/>
        </p:nvSpPr>
        <p:spPr>
          <a:xfrm>
            <a:off x="84689" y="2988272"/>
            <a:ext cx="4455000" cy="870980"/>
          </a:xfrm>
          <a:prstGeom prst="roundRect">
            <a:avLst>
              <a:gd name="adj" fmla="val 868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ENTERPRISE ARCHITECTURE</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26" name="Rounded Rectangle 26">
            <a:extLst>
              <a:ext uri="{FF2B5EF4-FFF2-40B4-BE49-F238E27FC236}">
                <a16:creationId xmlns:a16="http://schemas.microsoft.com/office/drawing/2014/main" id="{C5DD83E3-9CCF-4D09-94A3-C0FD68065750}"/>
              </a:ext>
            </a:extLst>
          </p:cNvPr>
          <p:cNvSpPr/>
          <p:nvPr/>
        </p:nvSpPr>
        <p:spPr>
          <a:xfrm>
            <a:off x="3104009" y="1412449"/>
            <a:ext cx="2953883" cy="1499723"/>
          </a:xfrm>
          <a:prstGeom prst="roundRect">
            <a:avLst>
              <a:gd name="adj" fmla="val 5277"/>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IT SECURITY</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27" name="Rounded Rectangle 37">
            <a:extLst>
              <a:ext uri="{FF2B5EF4-FFF2-40B4-BE49-F238E27FC236}">
                <a16:creationId xmlns:a16="http://schemas.microsoft.com/office/drawing/2014/main" id="{A3890C0D-65A4-4287-A0F7-63F9E0E267EC}"/>
              </a:ext>
            </a:extLst>
          </p:cNvPr>
          <p:cNvSpPr/>
          <p:nvPr/>
        </p:nvSpPr>
        <p:spPr>
          <a:xfrm>
            <a:off x="4622210" y="2987795"/>
            <a:ext cx="4455000" cy="870980"/>
          </a:xfrm>
          <a:prstGeom prst="roundRect">
            <a:avLst>
              <a:gd name="adj" fmla="val 881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BUSINESS INTELLIGENCE</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28" name="Rounded Rectangle 39">
            <a:extLst>
              <a:ext uri="{FF2B5EF4-FFF2-40B4-BE49-F238E27FC236}">
                <a16:creationId xmlns:a16="http://schemas.microsoft.com/office/drawing/2014/main" id="{4A66CDF3-A710-43AC-94B3-81F59884B820}"/>
              </a:ext>
            </a:extLst>
          </p:cNvPr>
          <p:cNvSpPr/>
          <p:nvPr/>
        </p:nvSpPr>
        <p:spPr>
          <a:xfrm>
            <a:off x="7980389" y="3397083"/>
            <a:ext cx="1026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ROBOTICS &amp; ARTIFICIAL INTELLIGENCE</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29" name="Rounded Rectangle 40">
            <a:extLst>
              <a:ext uri="{FF2B5EF4-FFF2-40B4-BE49-F238E27FC236}">
                <a16:creationId xmlns:a16="http://schemas.microsoft.com/office/drawing/2014/main" id="{410C8666-13A2-4EED-AB10-05BE96EE3DF3}"/>
              </a:ext>
            </a:extLst>
          </p:cNvPr>
          <p:cNvSpPr/>
          <p:nvPr/>
        </p:nvSpPr>
        <p:spPr>
          <a:xfrm>
            <a:off x="6893259" y="3397083"/>
            <a:ext cx="1026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DATA ANALYTICS</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0" name="Rounded Rectangle 41">
            <a:extLst>
              <a:ext uri="{FF2B5EF4-FFF2-40B4-BE49-F238E27FC236}">
                <a16:creationId xmlns:a16="http://schemas.microsoft.com/office/drawing/2014/main" id="{269BD179-7DE7-47E3-9E7E-1D636C9D6366}"/>
              </a:ext>
            </a:extLst>
          </p:cNvPr>
          <p:cNvSpPr/>
          <p:nvPr/>
        </p:nvSpPr>
        <p:spPr>
          <a:xfrm>
            <a:off x="5806130" y="3397083"/>
            <a:ext cx="1026000" cy="32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DATA STRUCTURE</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1" name="Rounded Rectangle 42">
            <a:extLst>
              <a:ext uri="{FF2B5EF4-FFF2-40B4-BE49-F238E27FC236}">
                <a16:creationId xmlns:a16="http://schemas.microsoft.com/office/drawing/2014/main" id="{BA3C3F31-0275-4CE5-B450-B3A1024B9D4F}"/>
              </a:ext>
            </a:extLst>
          </p:cNvPr>
          <p:cNvSpPr/>
          <p:nvPr/>
        </p:nvSpPr>
        <p:spPr>
          <a:xfrm>
            <a:off x="4719000" y="3397083"/>
            <a:ext cx="1026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DATA WAREHOUSE</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2" name="Rounded Rectangle 51">
            <a:extLst>
              <a:ext uri="{FF2B5EF4-FFF2-40B4-BE49-F238E27FC236}">
                <a16:creationId xmlns:a16="http://schemas.microsoft.com/office/drawing/2014/main" id="{92644E40-79E9-4AAA-83C0-3B154343ED0F}"/>
              </a:ext>
            </a:extLst>
          </p:cNvPr>
          <p:cNvSpPr/>
          <p:nvPr/>
        </p:nvSpPr>
        <p:spPr>
          <a:xfrm>
            <a:off x="84691" y="3934398"/>
            <a:ext cx="4329203" cy="1567477"/>
          </a:xfrm>
          <a:prstGeom prst="roundRect">
            <a:avLst>
              <a:gd name="adj" fmla="val 9684"/>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TECHNOLOGY</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33" name="Rounded Rectangle 52">
            <a:extLst>
              <a:ext uri="{FF2B5EF4-FFF2-40B4-BE49-F238E27FC236}">
                <a16:creationId xmlns:a16="http://schemas.microsoft.com/office/drawing/2014/main" id="{027A79DE-9056-45E0-B791-F7DAE67542F1}"/>
              </a:ext>
            </a:extLst>
          </p:cNvPr>
          <p:cNvSpPr/>
          <p:nvPr/>
        </p:nvSpPr>
        <p:spPr>
          <a:xfrm>
            <a:off x="1559498" y="4340322"/>
            <a:ext cx="1377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SOFTWARE DEVELOPMENT STACK</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4" name="Rounded Rectangle 53">
            <a:extLst>
              <a:ext uri="{FF2B5EF4-FFF2-40B4-BE49-F238E27FC236}">
                <a16:creationId xmlns:a16="http://schemas.microsoft.com/office/drawing/2014/main" id="{A33D68A5-285E-4E0D-A063-DF034A0940A6}"/>
              </a:ext>
            </a:extLst>
          </p:cNvPr>
          <p:cNvSpPr/>
          <p:nvPr/>
        </p:nvSpPr>
        <p:spPr>
          <a:xfrm>
            <a:off x="2994589" y="4710679"/>
            <a:ext cx="1377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TESTING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5" name="Rounded Rectangle 54">
            <a:extLst>
              <a:ext uri="{FF2B5EF4-FFF2-40B4-BE49-F238E27FC236}">
                <a16:creationId xmlns:a16="http://schemas.microsoft.com/office/drawing/2014/main" id="{BEB8D906-4A8D-4FE1-BDF1-6872895DD68D}"/>
              </a:ext>
            </a:extLst>
          </p:cNvPr>
          <p:cNvSpPr/>
          <p:nvPr/>
        </p:nvSpPr>
        <p:spPr>
          <a:xfrm>
            <a:off x="124406" y="4710679"/>
            <a:ext cx="1377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SOFTWARE DEVELOPMENT LIFECYCLE MATURITY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6" name="Rounded Rectangle 55">
            <a:extLst>
              <a:ext uri="{FF2B5EF4-FFF2-40B4-BE49-F238E27FC236}">
                <a16:creationId xmlns:a16="http://schemas.microsoft.com/office/drawing/2014/main" id="{8CE49119-3CEA-4527-A830-1273219F0333}"/>
              </a:ext>
            </a:extLst>
          </p:cNvPr>
          <p:cNvSpPr/>
          <p:nvPr/>
        </p:nvSpPr>
        <p:spPr>
          <a:xfrm>
            <a:off x="1559498" y="4710679"/>
            <a:ext cx="1377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CONTROLS &amp; SECURITY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7" name="Rounded Rectangle 56">
            <a:extLst>
              <a:ext uri="{FF2B5EF4-FFF2-40B4-BE49-F238E27FC236}">
                <a16:creationId xmlns:a16="http://schemas.microsoft.com/office/drawing/2014/main" id="{6A71FEDB-E037-4AB1-A90F-92349CC80B95}"/>
              </a:ext>
            </a:extLst>
          </p:cNvPr>
          <p:cNvSpPr/>
          <p:nvPr/>
        </p:nvSpPr>
        <p:spPr>
          <a:xfrm>
            <a:off x="124406" y="4340322"/>
            <a:ext cx="1377000" cy="32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AUTOMATION LEVEL</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39" name="Rounded Rectangle 72">
            <a:extLst>
              <a:ext uri="{FF2B5EF4-FFF2-40B4-BE49-F238E27FC236}">
                <a16:creationId xmlns:a16="http://schemas.microsoft.com/office/drawing/2014/main" id="{8E1786C9-82E8-4A12-A7A2-90C9B56129B3}"/>
              </a:ext>
            </a:extLst>
          </p:cNvPr>
          <p:cNvSpPr/>
          <p:nvPr/>
        </p:nvSpPr>
        <p:spPr>
          <a:xfrm>
            <a:off x="4484317" y="3934398"/>
            <a:ext cx="1573574" cy="1567477"/>
          </a:xfrm>
          <a:prstGeom prst="roundRect">
            <a:avLst>
              <a:gd name="adj" fmla="val 6865"/>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IT STRATEGY</a:t>
            </a:r>
          </a:p>
        </p:txBody>
      </p:sp>
      <p:sp>
        <p:nvSpPr>
          <p:cNvPr id="40" name="Rounded Rectangle 73">
            <a:extLst>
              <a:ext uri="{FF2B5EF4-FFF2-40B4-BE49-F238E27FC236}">
                <a16:creationId xmlns:a16="http://schemas.microsoft.com/office/drawing/2014/main" id="{B3B74349-F797-4792-813C-722055C669A8}"/>
              </a:ext>
            </a:extLst>
          </p:cNvPr>
          <p:cNvSpPr/>
          <p:nvPr/>
        </p:nvSpPr>
        <p:spPr>
          <a:xfrm>
            <a:off x="4569104" y="4335796"/>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STRATEGY EXECUTION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1" name="Rounded Rectangle 74">
            <a:extLst>
              <a:ext uri="{FF2B5EF4-FFF2-40B4-BE49-F238E27FC236}">
                <a16:creationId xmlns:a16="http://schemas.microsoft.com/office/drawing/2014/main" id="{61AB5597-C9D9-46AC-9421-2E457FCB217A}"/>
              </a:ext>
            </a:extLst>
          </p:cNvPr>
          <p:cNvSpPr/>
          <p:nvPr/>
        </p:nvSpPr>
        <p:spPr>
          <a:xfrm>
            <a:off x="4569104" y="4711247"/>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ALIGNMENT TO BUSNESS STRATEGY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2" name="Rounded Rectangle 78">
            <a:extLst>
              <a:ext uri="{FF2B5EF4-FFF2-40B4-BE49-F238E27FC236}">
                <a16:creationId xmlns:a16="http://schemas.microsoft.com/office/drawing/2014/main" id="{CF2F47C7-2885-44DF-95EA-F438CFA48B87}"/>
              </a:ext>
            </a:extLst>
          </p:cNvPr>
          <p:cNvSpPr/>
          <p:nvPr/>
        </p:nvSpPr>
        <p:spPr>
          <a:xfrm>
            <a:off x="6123329" y="1412449"/>
            <a:ext cx="2953883" cy="1499723"/>
          </a:xfrm>
          <a:prstGeom prst="roundRect">
            <a:avLst>
              <a:gd name="adj" fmla="val 5731"/>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IT INFRASTRUCTURE</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43" name="Rounded Rectangle 93">
            <a:extLst>
              <a:ext uri="{FF2B5EF4-FFF2-40B4-BE49-F238E27FC236}">
                <a16:creationId xmlns:a16="http://schemas.microsoft.com/office/drawing/2014/main" id="{8E05F554-0AED-45B9-A3B0-E3D6481A0D46}"/>
              </a:ext>
            </a:extLst>
          </p:cNvPr>
          <p:cNvSpPr/>
          <p:nvPr/>
        </p:nvSpPr>
        <p:spPr>
          <a:xfrm>
            <a:off x="6123328" y="3934398"/>
            <a:ext cx="2953883" cy="1567477"/>
          </a:xfrm>
          <a:prstGeom prst="roundRect">
            <a:avLst>
              <a:gd name="adj" fmla="val 7873"/>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DIGITAL READINESS</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44" name="Rounded Rectangle 95">
            <a:extLst>
              <a:ext uri="{FF2B5EF4-FFF2-40B4-BE49-F238E27FC236}">
                <a16:creationId xmlns:a16="http://schemas.microsoft.com/office/drawing/2014/main" id="{B48B531D-5661-4000-9311-4AFE28411C57}"/>
              </a:ext>
            </a:extLst>
          </p:cNvPr>
          <p:cNvSpPr/>
          <p:nvPr/>
        </p:nvSpPr>
        <p:spPr>
          <a:xfrm>
            <a:off x="7630049" y="4353229"/>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FUNDING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5" name="Rounded Rectangle 96">
            <a:extLst>
              <a:ext uri="{FF2B5EF4-FFF2-40B4-BE49-F238E27FC236}">
                <a16:creationId xmlns:a16="http://schemas.microsoft.com/office/drawing/2014/main" id="{E873F3DB-3FFB-4E9A-9FBA-3768674EB08B}"/>
              </a:ext>
            </a:extLst>
          </p:cNvPr>
          <p:cNvSpPr/>
          <p:nvPr/>
        </p:nvSpPr>
        <p:spPr>
          <a:xfrm>
            <a:off x="6180189" y="4733023"/>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DESIGN THINKING MODEL</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6" name="Rounded Rectangle 97">
            <a:extLst>
              <a:ext uri="{FF2B5EF4-FFF2-40B4-BE49-F238E27FC236}">
                <a16:creationId xmlns:a16="http://schemas.microsoft.com/office/drawing/2014/main" id="{D289A47B-BD4C-4A88-B1E3-59A0567F33DC}"/>
              </a:ext>
            </a:extLst>
          </p:cNvPr>
          <p:cNvSpPr/>
          <p:nvPr/>
        </p:nvSpPr>
        <p:spPr>
          <a:xfrm>
            <a:off x="6180189" y="4353229"/>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CULTURE </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7" name="Rounded Rectangle 85">
            <a:extLst>
              <a:ext uri="{FF2B5EF4-FFF2-40B4-BE49-F238E27FC236}">
                <a16:creationId xmlns:a16="http://schemas.microsoft.com/office/drawing/2014/main" id="{47DCC599-2CFB-483D-A6D6-49B94D6428B2}"/>
              </a:ext>
            </a:extLst>
          </p:cNvPr>
          <p:cNvSpPr/>
          <p:nvPr/>
        </p:nvSpPr>
        <p:spPr>
          <a:xfrm>
            <a:off x="6180189" y="2514036"/>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NETWORK DIAGRAM OF ALL IT SERVERS &amp; SERVICES</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8" name="Rounded Rectangle 86">
            <a:extLst>
              <a:ext uri="{FF2B5EF4-FFF2-40B4-BE49-F238E27FC236}">
                <a16:creationId xmlns:a16="http://schemas.microsoft.com/office/drawing/2014/main" id="{D52420CD-EA8D-4F45-8C35-20555E57C9F0}"/>
              </a:ext>
            </a:extLst>
          </p:cNvPr>
          <p:cNvSpPr/>
          <p:nvPr/>
        </p:nvSpPr>
        <p:spPr>
          <a:xfrm>
            <a:off x="7630049" y="1791752"/>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CAPACITY PLANNING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49" name="Rounded Rectangle 87">
            <a:extLst>
              <a:ext uri="{FF2B5EF4-FFF2-40B4-BE49-F238E27FC236}">
                <a16:creationId xmlns:a16="http://schemas.microsoft.com/office/drawing/2014/main" id="{AEA7D928-D6BE-4A1B-90A0-4B1F2063227F}"/>
              </a:ext>
            </a:extLst>
          </p:cNvPr>
          <p:cNvSpPr/>
          <p:nvPr/>
        </p:nvSpPr>
        <p:spPr>
          <a:xfrm>
            <a:off x="6180189" y="1791752"/>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 IT REGISTER</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0" name="Rounded Rectangle 88">
            <a:extLst>
              <a:ext uri="{FF2B5EF4-FFF2-40B4-BE49-F238E27FC236}">
                <a16:creationId xmlns:a16="http://schemas.microsoft.com/office/drawing/2014/main" id="{C957AB6C-200F-42A7-95F0-926050294BE9}"/>
              </a:ext>
            </a:extLst>
          </p:cNvPr>
          <p:cNvSpPr/>
          <p:nvPr/>
        </p:nvSpPr>
        <p:spPr>
          <a:xfrm>
            <a:off x="7630049" y="2152894"/>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REDUNDANCY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1" name="Rounded Rectangle 89">
            <a:extLst>
              <a:ext uri="{FF2B5EF4-FFF2-40B4-BE49-F238E27FC236}">
                <a16:creationId xmlns:a16="http://schemas.microsoft.com/office/drawing/2014/main" id="{BEEF3483-29EE-4F18-91B1-A288D5F403F6}"/>
              </a:ext>
            </a:extLst>
          </p:cNvPr>
          <p:cNvSpPr/>
          <p:nvPr/>
        </p:nvSpPr>
        <p:spPr>
          <a:xfrm>
            <a:off x="6180189" y="2152894"/>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AVAILABILITY PLANNING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2" name="Rounded Rectangle 129">
            <a:extLst>
              <a:ext uri="{FF2B5EF4-FFF2-40B4-BE49-F238E27FC236}">
                <a16:creationId xmlns:a16="http://schemas.microsoft.com/office/drawing/2014/main" id="{B21CF916-C0BE-4683-B2C0-E83AFEDFEEE3}"/>
              </a:ext>
            </a:extLst>
          </p:cNvPr>
          <p:cNvSpPr/>
          <p:nvPr/>
        </p:nvSpPr>
        <p:spPr>
          <a:xfrm>
            <a:off x="133662" y="1791752"/>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IT STANDARDS AND CERTIFICATION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3" name="Rounded Rectangle 139">
            <a:extLst>
              <a:ext uri="{FF2B5EF4-FFF2-40B4-BE49-F238E27FC236}">
                <a16:creationId xmlns:a16="http://schemas.microsoft.com/office/drawing/2014/main" id="{172760B5-BB43-4530-A88C-C96E4D54B4ED}"/>
              </a:ext>
            </a:extLst>
          </p:cNvPr>
          <p:cNvSpPr/>
          <p:nvPr/>
        </p:nvSpPr>
        <p:spPr>
          <a:xfrm>
            <a:off x="133662" y="2514036"/>
            <a:ext cx="1404000" cy="32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VENDOR MANAGEMENT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4" name="Rounded Rectangle 140">
            <a:extLst>
              <a:ext uri="{FF2B5EF4-FFF2-40B4-BE49-F238E27FC236}">
                <a16:creationId xmlns:a16="http://schemas.microsoft.com/office/drawing/2014/main" id="{EB4D157C-2D88-43AD-B51E-103D272C4CB7}"/>
              </a:ext>
            </a:extLst>
          </p:cNvPr>
          <p:cNvSpPr/>
          <p:nvPr/>
        </p:nvSpPr>
        <p:spPr>
          <a:xfrm>
            <a:off x="1600088" y="1791752"/>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PROJECT MANAGEMENT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5" name="Rounded Rectangle 141">
            <a:extLst>
              <a:ext uri="{FF2B5EF4-FFF2-40B4-BE49-F238E27FC236}">
                <a16:creationId xmlns:a16="http://schemas.microsoft.com/office/drawing/2014/main" id="{B7704A04-7125-49A8-A314-94366C4D75E9}"/>
              </a:ext>
            </a:extLst>
          </p:cNvPr>
          <p:cNvSpPr/>
          <p:nvPr/>
        </p:nvSpPr>
        <p:spPr>
          <a:xfrm>
            <a:off x="133662" y="2152894"/>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SERVICE MNAGEMENT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6" name="Rounded Rectangle 149">
            <a:extLst>
              <a:ext uri="{FF2B5EF4-FFF2-40B4-BE49-F238E27FC236}">
                <a16:creationId xmlns:a16="http://schemas.microsoft.com/office/drawing/2014/main" id="{79AAFCAB-1A91-4598-82A8-F6BD3BE39F4A}"/>
              </a:ext>
            </a:extLst>
          </p:cNvPr>
          <p:cNvSpPr/>
          <p:nvPr/>
        </p:nvSpPr>
        <p:spPr>
          <a:xfrm>
            <a:off x="1178021" y="3397083"/>
            <a:ext cx="1026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APPLICATION ARCHITECTURE</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7" name="Rounded Rectangle 150">
            <a:extLst>
              <a:ext uri="{FF2B5EF4-FFF2-40B4-BE49-F238E27FC236}">
                <a16:creationId xmlns:a16="http://schemas.microsoft.com/office/drawing/2014/main" id="{B0277F12-5B68-40E8-8015-80C5A961FE4D}"/>
              </a:ext>
            </a:extLst>
          </p:cNvPr>
          <p:cNvSpPr/>
          <p:nvPr/>
        </p:nvSpPr>
        <p:spPr>
          <a:xfrm>
            <a:off x="2231636" y="3397083"/>
            <a:ext cx="1026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BUSINESS ANALYSIS</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58" name="Rounded Rectangle 151">
            <a:extLst>
              <a:ext uri="{FF2B5EF4-FFF2-40B4-BE49-F238E27FC236}">
                <a16:creationId xmlns:a16="http://schemas.microsoft.com/office/drawing/2014/main" id="{BBFA78CF-F762-40C7-B935-DF24EAE99B2B}"/>
              </a:ext>
            </a:extLst>
          </p:cNvPr>
          <p:cNvSpPr/>
          <p:nvPr/>
        </p:nvSpPr>
        <p:spPr>
          <a:xfrm>
            <a:off x="3285250" y="3397083"/>
            <a:ext cx="1196732" cy="32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53" normalizeH="0" baseline="0" noProof="0" dirty="0">
                <a:ln>
                  <a:noFill/>
                </a:ln>
                <a:solidFill>
                  <a:prstClr val="white"/>
                </a:solidFill>
                <a:effectLst/>
                <a:uLnTx/>
                <a:uFillTx/>
                <a:latin typeface="Calibri"/>
                <a:ea typeface="+mn-ea"/>
                <a:cs typeface="+mn-cs"/>
                <a:sym typeface="Helvetica"/>
              </a:rPr>
              <a:t>BUSINESS CONTINUTY MANAGEMENT </a:t>
            </a:r>
            <a:endParaRPr kumimoji="0" lang="en-ZA" sz="750" b="0" i="0" u="none" strike="noStrike" kern="0" cap="none" spc="-53" normalizeH="0" baseline="0" noProof="0" dirty="0">
              <a:ln>
                <a:noFill/>
              </a:ln>
              <a:solidFill>
                <a:prstClr val="white"/>
              </a:solidFill>
              <a:effectLst/>
              <a:uLnTx/>
              <a:uFillTx/>
              <a:latin typeface="Calibri"/>
              <a:ea typeface="+mn-ea"/>
              <a:cs typeface="+mn-cs"/>
              <a:sym typeface="Helvetica"/>
            </a:endParaRPr>
          </a:p>
        </p:txBody>
      </p:sp>
      <p:sp>
        <p:nvSpPr>
          <p:cNvPr id="59" name="Rounded Rectangle 152">
            <a:extLst>
              <a:ext uri="{FF2B5EF4-FFF2-40B4-BE49-F238E27FC236}">
                <a16:creationId xmlns:a16="http://schemas.microsoft.com/office/drawing/2014/main" id="{6BD21711-DBB5-463A-AEB7-43424B4FC332}"/>
              </a:ext>
            </a:extLst>
          </p:cNvPr>
          <p:cNvSpPr/>
          <p:nvPr/>
        </p:nvSpPr>
        <p:spPr>
          <a:xfrm>
            <a:off x="124406" y="3397083"/>
            <a:ext cx="1026000" cy="32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53" normalizeH="0" baseline="0" noProof="0" dirty="0">
                <a:ln>
                  <a:noFill/>
                </a:ln>
                <a:solidFill>
                  <a:prstClr val="white"/>
                </a:solidFill>
                <a:effectLst/>
                <a:uLnTx/>
                <a:uFillTx/>
                <a:latin typeface="Calibri"/>
                <a:ea typeface="+mn-ea"/>
                <a:cs typeface="+mn-cs"/>
                <a:sym typeface="Helvetica"/>
              </a:rPr>
              <a:t>NETWORK ARCHITECTURE</a:t>
            </a:r>
            <a:endParaRPr kumimoji="0" lang="en-ZA" sz="750" b="0" i="0" u="none" strike="noStrike" kern="0" cap="none" spc="-53" normalizeH="0" baseline="0" noProof="0" dirty="0">
              <a:ln>
                <a:noFill/>
              </a:ln>
              <a:solidFill>
                <a:prstClr val="white"/>
              </a:solidFill>
              <a:effectLst/>
              <a:uLnTx/>
              <a:uFillTx/>
              <a:latin typeface="Calibri"/>
              <a:ea typeface="+mn-ea"/>
              <a:cs typeface="+mn-cs"/>
              <a:sym typeface="Helvetica"/>
            </a:endParaRPr>
          </a:p>
        </p:txBody>
      </p:sp>
      <p:sp>
        <p:nvSpPr>
          <p:cNvPr id="60" name="Rounded Rectangle 159">
            <a:extLst>
              <a:ext uri="{FF2B5EF4-FFF2-40B4-BE49-F238E27FC236}">
                <a16:creationId xmlns:a16="http://schemas.microsoft.com/office/drawing/2014/main" id="{761FA483-E4C5-4CE9-A859-980EE3823CCC}"/>
              </a:ext>
            </a:extLst>
          </p:cNvPr>
          <p:cNvSpPr/>
          <p:nvPr/>
        </p:nvSpPr>
        <p:spPr>
          <a:xfrm>
            <a:off x="4603317" y="2152894"/>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CONFIDENTIALITY &amp; PRIVACY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61" name="Rounded Rectangle 160">
            <a:extLst>
              <a:ext uri="{FF2B5EF4-FFF2-40B4-BE49-F238E27FC236}">
                <a16:creationId xmlns:a16="http://schemas.microsoft.com/office/drawing/2014/main" id="{9704994C-56BA-4396-A43D-6292CAC477BD}"/>
              </a:ext>
            </a:extLst>
          </p:cNvPr>
          <p:cNvSpPr/>
          <p:nvPr/>
        </p:nvSpPr>
        <p:spPr>
          <a:xfrm>
            <a:off x="4603317" y="1791752"/>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CONFIGURATION MANAGEMENT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62" name="Rounded Rectangle 161">
            <a:extLst>
              <a:ext uri="{FF2B5EF4-FFF2-40B4-BE49-F238E27FC236}">
                <a16:creationId xmlns:a16="http://schemas.microsoft.com/office/drawing/2014/main" id="{1386548A-BC39-452B-B727-63B557CE0BB7}"/>
              </a:ext>
            </a:extLst>
          </p:cNvPr>
          <p:cNvSpPr/>
          <p:nvPr/>
        </p:nvSpPr>
        <p:spPr>
          <a:xfrm>
            <a:off x="3153457" y="2152894"/>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NETWORK SECURITY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63" name="Rounded Rectangle 162">
            <a:extLst>
              <a:ext uri="{FF2B5EF4-FFF2-40B4-BE49-F238E27FC236}">
                <a16:creationId xmlns:a16="http://schemas.microsoft.com/office/drawing/2014/main" id="{DFDDB94E-C947-44B8-8DC5-D4C7CF10AE27}"/>
              </a:ext>
            </a:extLst>
          </p:cNvPr>
          <p:cNvSpPr/>
          <p:nvPr/>
        </p:nvSpPr>
        <p:spPr>
          <a:xfrm>
            <a:off x="3153457" y="2514036"/>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AUTHENTICATION &amp; AUTHORISATION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64" name="Rounded Rectangle 163">
            <a:extLst>
              <a:ext uri="{FF2B5EF4-FFF2-40B4-BE49-F238E27FC236}">
                <a16:creationId xmlns:a16="http://schemas.microsoft.com/office/drawing/2014/main" id="{89820EA5-223A-4242-9A54-47A2A869890C}"/>
              </a:ext>
            </a:extLst>
          </p:cNvPr>
          <p:cNvSpPr/>
          <p:nvPr/>
        </p:nvSpPr>
        <p:spPr>
          <a:xfrm>
            <a:off x="3153457" y="1791752"/>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AVAILABILITY</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65" name="Rounded Rectangle 125">
            <a:extLst>
              <a:ext uri="{FF2B5EF4-FFF2-40B4-BE49-F238E27FC236}">
                <a16:creationId xmlns:a16="http://schemas.microsoft.com/office/drawing/2014/main" id="{4D4D6F67-2752-40BA-B762-9D3C31929E44}"/>
              </a:ext>
            </a:extLst>
          </p:cNvPr>
          <p:cNvSpPr/>
          <p:nvPr/>
        </p:nvSpPr>
        <p:spPr>
          <a:xfrm>
            <a:off x="4603317" y="2514036"/>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ACCOUNTABILITY &amp; INTEGRITY OF INFORMATION</a:t>
            </a:r>
          </a:p>
        </p:txBody>
      </p:sp>
      <p:sp>
        <p:nvSpPr>
          <p:cNvPr id="75" name="Rounded Rectangle 140">
            <a:extLst>
              <a:ext uri="{FF2B5EF4-FFF2-40B4-BE49-F238E27FC236}">
                <a16:creationId xmlns:a16="http://schemas.microsoft.com/office/drawing/2014/main" id="{9C67C9CC-10A7-4F49-807E-6C49F2E0A291}"/>
              </a:ext>
            </a:extLst>
          </p:cNvPr>
          <p:cNvSpPr/>
          <p:nvPr/>
        </p:nvSpPr>
        <p:spPr>
          <a:xfrm>
            <a:off x="1600088" y="2169436"/>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BUSINESS CONTINUITY MANAGEMENT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76" name="Rounded Rectangle 95">
            <a:extLst>
              <a:ext uri="{FF2B5EF4-FFF2-40B4-BE49-F238E27FC236}">
                <a16:creationId xmlns:a16="http://schemas.microsoft.com/office/drawing/2014/main" id="{3E059B46-0788-4005-B423-159405D38B38}"/>
              </a:ext>
            </a:extLst>
          </p:cNvPr>
          <p:cNvSpPr/>
          <p:nvPr/>
        </p:nvSpPr>
        <p:spPr>
          <a:xfrm>
            <a:off x="7626034" y="4734233"/>
            <a:ext cx="1404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CONTINUOUS INNOVATION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77" name="Rounded Rectangle 74">
            <a:extLst>
              <a:ext uri="{FF2B5EF4-FFF2-40B4-BE49-F238E27FC236}">
                <a16:creationId xmlns:a16="http://schemas.microsoft.com/office/drawing/2014/main" id="{82174AFD-0458-4038-8C70-11FBE05B7432}"/>
              </a:ext>
            </a:extLst>
          </p:cNvPr>
          <p:cNvSpPr/>
          <p:nvPr/>
        </p:nvSpPr>
        <p:spPr>
          <a:xfrm>
            <a:off x="4577120" y="5116319"/>
            <a:ext cx="1404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IT STRATEGY DOCUMENTATION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78" name="Rounded Rectangle 54">
            <a:extLst>
              <a:ext uri="{FF2B5EF4-FFF2-40B4-BE49-F238E27FC236}">
                <a16:creationId xmlns:a16="http://schemas.microsoft.com/office/drawing/2014/main" id="{AB64C8AE-3C1D-44F3-9CA0-B88B6608F344}"/>
              </a:ext>
            </a:extLst>
          </p:cNvPr>
          <p:cNvSpPr/>
          <p:nvPr/>
        </p:nvSpPr>
        <p:spPr>
          <a:xfrm>
            <a:off x="3001935" y="4335364"/>
            <a:ext cx="1377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CODING STANDARDS</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79" name="Rounded Rectangle 96">
            <a:extLst>
              <a:ext uri="{FF2B5EF4-FFF2-40B4-BE49-F238E27FC236}">
                <a16:creationId xmlns:a16="http://schemas.microsoft.com/office/drawing/2014/main" id="{38900A89-92DF-4FF3-B83E-9F5E41491C4F}"/>
              </a:ext>
            </a:extLst>
          </p:cNvPr>
          <p:cNvSpPr/>
          <p:nvPr/>
        </p:nvSpPr>
        <p:spPr>
          <a:xfrm>
            <a:off x="6200237" y="5114028"/>
            <a:ext cx="1404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PLATFORM FOR DIGITAL INNOVATION</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0" name="Rounded Rectangle 37">
            <a:extLst>
              <a:ext uri="{FF2B5EF4-FFF2-40B4-BE49-F238E27FC236}">
                <a16:creationId xmlns:a16="http://schemas.microsoft.com/office/drawing/2014/main" id="{1A74D58C-A824-49B4-9EE7-212DCB27AB92}"/>
              </a:ext>
            </a:extLst>
          </p:cNvPr>
          <p:cNvSpPr/>
          <p:nvPr/>
        </p:nvSpPr>
        <p:spPr>
          <a:xfrm>
            <a:off x="107050" y="5555820"/>
            <a:ext cx="5950841" cy="870980"/>
          </a:xfrm>
          <a:prstGeom prst="roundRect">
            <a:avLst>
              <a:gd name="adj" fmla="val 881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rPr>
              <a:t>PEOPLE AND SKILLS</a:t>
            </a:r>
            <a:endParaRPr kumimoji="0" lang="en-ZA" sz="900" b="0" i="0" u="none" strike="noStrike" kern="0" cap="none" spc="0" normalizeH="0" baseline="0" noProof="0" dirty="0">
              <a:ln>
                <a:noFill/>
              </a:ln>
              <a:solidFill>
                <a:prstClr val="white"/>
              </a:solidFill>
              <a:effectLst/>
              <a:uLnTx/>
              <a:uFillTx/>
              <a:latin typeface="Arial Black" panose="020B0A04020102020204" pitchFamily="34" charset="0"/>
              <a:ea typeface="+mn-ea"/>
              <a:cs typeface="+mn-cs"/>
              <a:sym typeface="Helvetica"/>
            </a:endParaRPr>
          </a:p>
        </p:txBody>
      </p:sp>
      <p:sp>
        <p:nvSpPr>
          <p:cNvPr id="81" name="Rounded Rectangle 39">
            <a:extLst>
              <a:ext uri="{FF2B5EF4-FFF2-40B4-BE49-F238E27FC236}">
                <a16:creationId xmlns:a16="http://schemas.microsoft.com/office/drawing/2014/main" id="{16D533DB-AC41-4851-A02A-282F7558AAF8}"/>
              </a:ext>
            </a:extLst>
          </p:cNvPr>
          <p:cNvSpPr/>
          <p:nvPr/>
        </p:nvSpPr>
        <p:spPr>
          <a:xfrm>
            <a:off x="3465229" y="5965108"/>
            <a:ext cx="1026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INSOURCING  vs OUTSOURCING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2" name="Rounded Rectangle 40">
            <a:extLst>
              <a:ext uri="{FF2B5EF4-FFF2-40B4-BE49-F238E27FC236}">
                <a16:creationId xmlns:a16="http://schemas.microsoft.com/office/drawing/2014/main" id="{F3FA16BF-3B2D-48CB-BA5B-0E7CC6AC4977}"/>
              </a:ext>
            </a:extLst>
          </p:cNvPr>
          <p:cNvSpPr/>
          <p:nvPr/>
        </p:nvSpPr>
        <p:spPr>
          <a:xfrm>
            <a:off x="2378099" y="5965108"/>
            <a:ext cx="1026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OPTIMUM STRUCTURE</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3" name="Rounded Rectangle 41">
            <a:extLst>
              <a:ext uri="{FF2B5EF4-FFF2-40B4-BE49-F238E27FC236}">
                <a16:creationId xmlns:a16="http://schemas.microsoft.com/office/drawing/2014/main" id="{F6436AD8-56D0-404F-93F3-7EC510AE10FF}"/>
              </a:ext>
            </a:extLst>
          </p:cNvPr>
          <p:cNvSpPr/>
          <p:nvPr/>
        </p:nvSpPr>
        <p:spPr>
          <a:xfrm>
            <a:off x="1290970" y="5965108"/>
            <a:ext cx="1026000" cy="3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SKILL GAP ASSESSMENT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4" name="Rounded Rectangle 42">
            <a:extLst>
              <a:ext uri="{FF2B5EF4-FFF2-40B4-BE49-F238E27FC236}">
                <a16:creationId xmlns:a16="http://schemas.microsoft.com/office/drawing/2014/main" id="{59BA9730-7DBF-4B84-989D-22F563553071}"/>
              </a:ext>
            </a:extLst>
          </p:cNvPr>
          <p:cNvSpPr/>
          <p:nvPr/>
        </p:nvSpPr>
        <p:spPr>
          <a:xfrm>
            <a:off x="203840" y="5965108"/>
            <a:ext cx="1026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HEAD COUNT</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6" name="Rounded Rectangle 54">
            <a:extLst>
              <a:ext uri="{FF2B5EF4-FFF2-40B4-BE49-F238E27FC236}">
                <a16:creationId xmlns:a16="http://schemas.microsoft.com/office/drawing/2014/main" id="{67440291-B3C9-44AD-A4B6-9C42942197F2}"/>
              </a:ext>
            </a:extLst>
          </p:cNvPr>
          <p:cNvSpPr/>
          <p:nvPr/>
        </p:nvSpPr>
        <p:spPr>
          <a:xfrm>
            <a:off x="120390" y="5103716"/>
            <a:ext cx="1377000"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HIGH VELOCITY TRADING</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sp>
        <p:nvSpPr>
          <p:cNvPr id="87" name="Rounded Rectangle 54">
            <a:extLst>
              <a:ext uri="{FF2B5EF4-FFF2-40B4-BE49-F238E27FC236}">
                <a16:creationId xmlns:a16="http://schemas.microsoft.com/office/drawing/2014/main" id="{DA5FDC6F-004B-4E99-9342-00D0BB4638B6}"/>
              </a:ext>
            </a:extLst>
          </p:cNvPr>
          <p:cNvSpPr/>
          <p:nvPr/>
        </p:nvSpPr>
        <p:spPr>
          <a:xfrm>
            <a:off x="4550647" y="5965108"/>
            <a:ext cx="1377000"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Calibri"/>
                <a:ea typeface="+mn-ea"/>
                <a:cs typeface="+mn-cs"/>
                <a:sym typeface="Helvetica"/>
              </a:rPr>
              <a:t>CURRENT FUCNTIONAL ORGANOGRAM REVIEW</a:t>
            </a:r>
            <a:endParaRPr kumimoji="0" lang="en-ZA" sz="750" b="0" i="0" u="none" strike="noStrike" kern="0" cap="none" spc="0" normalizeH="0" baseline="0" noProof="0" dirty="0">
              <a:ln>
                <a:noFill/>
              </a:ln>
              <a:solidFill>
                <a:prstClr val="white"/>
              </a:solidFill>
              <a:effectLst/>
              <a:uLnTx/>
              <a:uFillTx/>
              <a:latin typeface="Calibri"/>
              <a:ea typeface="+mn-ea"/>
              <a:cs typeface="+mn-cs"/>
              <a:sym typeface="Helvetica"/>
            </a:endParaRPr>
          </a:p>
        </p:txBody>
      </p:sp>
      <p:grpSp>
        <p:nvGrpSpPr>
          <p:cNvPr id="88" name="Group 15">
            <a:extLst>
              <a:ext uri="{FF2B5EF4-FFF2-40B4-BE49-F238E27FC236}">
                <a16:creationId xmlns:a16="http://schemas.microsoft.com/office/drawing/2014/main" id="{029CDF7E-EDAA-46D3-B1BF-D15AF560CE14}"/>
              </a:ext>
            </a:extLst>
          </p:cNvPr>
          <p:cNvGrpSpPr>
            <a:grpSpLocks noChangeAspect="1"/>
          </p:cNvGrpSpPr>
          <p:nvPr/>
        </p:nvGrpSpPr>
        <p:grpSpPr bwMode="auto">
          <a:xfrm>
            <a:off x="2675464" y="1434220"/>
            <a:ext cx="247526" cy="312705"/>
            <a:chOff x="3814" y="2106"/>
            <a:chExt cx="338" cy="427"/>
          </a:xfrm>
          <a:solidFill>
            <a:schemeClr val="bg1"/>
          </a:solidFill>
        </p:grpSpPr>
        <p:sp>
          <p:nvSpPr>
            <p:cNvPr id="89" name="Freeform 16">
              <a:extLst>
                <a:ext uri="{FF2B5EF4-FFF2-40B4-BE49-F238E27FC236}">
                  <a16:creationId xmlns:a16="http://schemas.microsoft.com/office/drawing/2014/main" id="{8E3621D2-001D-4E9A-B408-7428050FDE7A}"/>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ea typeface="+mn-ea"/>
                <a:cs typeface="+mn-cs"/>
                <a:sym typeface="Helvetica"/>
              </a:endParaRPr>
            </a:p>
          </p:txBody>
        </p:sp>
        <p:sp>
          <p:nvSpPr>
            <p:cNvPr id="90" name="Freeform 17">
              <a:extLst>
                <a:ext uri="{FF2B5EF4-FFF2-40B4-BE49-F238E27FC236}">
                  <a16:creationId xmlns:a16="http://schemas.microsoft.com/office/drawing/2014/main" id="{DCE4FDD4-3FA1-4E17-9F37-E812E65B7413}"/>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ea typeface="+mn-ea"/>
                <a:cs typeface="+mn-cs"/>
                <a:sym typeface="Helvetica"/>
              </a:endParaRPr>
            </a:p>
          </p:txBody>
        </p:sp>
      </p:grpSp>
      <p:sp>
        <p:nvSpPr>
          <p:cNvPr id="91" name="Shape 10499">
            <a:extLst>
              <a:ext uri="{FF2B5EF4-FFF2-40B4-BE49-F238E27FC236}">
                <a16:creationId xmlns:a16="http://schemas.microsoft.com/office/drawing/2014/main" id="{282F16A6-06A8-41A6-B09B-DEC816CB2B84}"/>
              </a:ext>
            </a:extLst>
          </p:cNvPr>
          <p:cNvSpPr/>
          <p:nvPr/>
        </p:nvSpPr>
        <p:spPr>
          <a:xfrm>
            <a:off x="5607569" y="5587786"/>
            <a:ext cx="345735" cy="297679"/>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chemeClr val="bg1"/>
          </a:solidFill>
          <a:ln w="12700">
            <a:miter lim="400000"/>
          </a:ln>
        </p:spPr>
        <p:txBody>
          <a:bodyPr lIns="14288" tIns="14288" rIns="14288" bIns="14288" anchor="ctr"/>
          <a:lstStyle/>
          <a:p>
            <a:pPr marL="0" marR="0" lvl="0" indent="0" algn="l" defTabSz="171446"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300" b="0" i="0" u="none" strike="noStrike" kern="1200" cap="none" spc="0" normalizeH="0" baseline="0" noProof="0" dirty="0">
              <a:ln>
                <a:noFill/>
              </a:ln>
              <a:solidFill>
                <a:srgbClr val="EEECE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92" name="Group 52">
            <a:extLst>
              <a:ext uri="{FF2B5EF4-FFF2-40B4-BE49-F238E27FC236}">
                <a16:creationId xmlns:a16="http://schemas.microsoft.com/office/drawing/2014/main" id="{670AB50D-3319-45B5-A448-83C803A72A44}"/>
              </a:ext>
            </a:extLst>
          </p:cNvPr>
          <p:cNvGrpSpPr/>
          <p:nvPr/>
        </p:nvGrpSpPr>
        <p:grpSpPr>
          <a:xfrm>
            <a:off x="5670872" y="3958598"/>
            <a:ext cx="336929" cy="343139"/>
            <a:chOff x="0" y="0"/>
            <a:chExt cx="500820" cy="515307"/>
          </a:xfrm>
          <a:solidFill>
            <a:schemeClr val="bg1"/>
          </a:solidFill>
        </p:grpSpPr>
        <p:sp>
          <p:nvSpPr>
            <p:cNvPr id="93" name="Freeform 16">
              <a:extLst>
                <a:ext uri="{FF2B5EF4-FFF2-40B4-BE49-F238E27FC236}">
                  <a16:creationId xmlns:a16="http://schemas.microsoft.com/office/drawing/2014/main" id="{1C3958B2-6E3D-49C0-8BF3-F058774C6FA9}"/>
                </a:ext>
              </a:extLst>
            </p:cNvPr>
            <p:cNvSpPr/>
            <p:nvPr/>
          </p:nvSpPr>
          <p:spPr>
            <a:xfrm>
              <a:off x="116737" y="116482"/>
              <a:ext cx="267283" cy="3218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4" name="Freeform 17">
              <a:extLst>
                <a:ext uri="{FF2B5EF4-FFF2-40B4-BE49-F238E27FC236}">
                  <a16:creationId xmlns:a16="http://schemas.microsoft.com/office/drawing/2014/main" id="{08940882-AD90-4CFB-B95B-57729AC91794}"/>
                </a:ext>
              </a:extLst>
            </p:cNvPr>
            <p:cNvSpPr/>
            <p:nvPr/>
          </p:nvSpPr>
          <p:spPr>
            <a:xfrm>
              <a:off x="188863" y="443117"/>
              <a:ext cx="122394" cy="33745"/>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5" name="Freeform 18">
              <a:extLst>
                <a:ext uri="{FF2B5EF4-FFF2-40B4-BE49-F238E27FC236}">
                  <a16:creationId xmlns:a16="http://schemas.microsoft.com/office/drawing/2014/main" id="{6280ECFA-CA48-4E9E-822E-60BC5ED42DB7}"/>
                </a:ext>
              </a:extLst>
            </p:cNvPr>
            <p:cNvSpPr/>
            <p:nvPr/>
          </p:nvSpPr>
          <p:spPr>
            <a:xfrm>
              <a:off x="210978" y="481564"/>
              <a:ext cx="78101" cy="33744"/>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6" name="Freeform 19">
              <a:extLst>
                <a:ext uri="{FF2B5EF4-FFF2-40B4-BE49-F238E27FC236}">
                  <a16:creationId xmlns:a16="http://schemas.microsoft.com/office/drawing/2014/main" id="{D7D5F620-4EDC-4DF4-96FE-19D5B89DF365}"/>
                </a:ext>
              </a:extLst>
            </p:cNvPr>
            <p:cNvSpPr/>
            <p:nvPr/>
          </p:nvSpPr>
          <p:spPr>
            <a:xfrm>
              <a:off x="408612" y="232838"/>
              <a:ext cx="92209" cy="33745"/>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7" name="Freeform 20">
              <a:extLst>
                <a:ext uri="{FF2B5EF4-FFF2-40B4-BE49-F238E27FC236}">
                  <a16:creationId xmlns:a16="http://schemas.microsoft.com/office/drawing/2014/main" id="{F034E271-109B-44C5-BBC3-1A86FD09AD05}"/>
                </a:ext>
              </a:extLst>
            </p:cNvPr>
            <p:cNvSpPr/>
            <p:nvPr/>
          </p:nvSpPr>
          <p:spPr>
            <a:xfrm>
              <a:off x="0" y="232838"/>
              <a:ext cx="92208" cy="33745"/>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8" name="Freeform 21">
              <a:extLst>
                <a:ext uri="{FF2B5EF4-FFF2-40B4-BE49-F238E27FC236}">
                  <a16:creationId xmlns:a16="http://schemas.microsoft.com/office/drawing/2014/main" id="{DC0C578E-A71A-4FED-8594-C35DBF2320CF}"/>
                </a:ext>
              </a:extLst>
            </p:cNvPr>
            <p:cNvSpPr/>
            <p:nvPr/>
          </p:nvSpPr>
          <p:spPr>
            <a:xfrm>
              <a:off x="233538" y="0"/>
              <a:ext cx="33808" cy="92018"/>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99" name="Freeform 22">
              <a:extLst>
                <a:ext uri="{FF2B5EF4-FFF2-40B4-BE49-F238E27FC236}">
                  <a16:creationId xmlns:a16="http://schemas.microsoft.com/office/drawing/2014/main" id="{8562BEE2-3FE7-4348-A6E7-FEA66CE9E4C1}"/>
                </a:ext>
              </a:extLst>
            </p:cNvPr>
            <p:cNvSpPr/>
            <p:nvPr/>
          </p:nvSpPr>
          <p:spPr>
            <a:xfrm>
              <a:off x="357271"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00" name="Freeform 23">
              <a:extLst>
                <a:ext uri="{FF2B5EF4-FFF2-40B4-BE49-F238E27FC236}">
                  <a16:creationId xmlns:a16="http://schemas.microsoft.com/office/drawing/2014/main" id="{B883CD9F-1F60-441D-98E3-529B6007DCDF}"/>
                </a:ext>
              </a:extLst>
            </p:cNvPr>
            <p:cNvSpPr/>
            <p:nvPr/>
          </p:nvSpPr>
          <p:spPr>
            <a:xfrm>
              <a:off x="68383"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01" name="Freeform 24">
              <a:extLst>
                <a:ext uri="{FF2B5EF4-FFF2-40B4-BE49-F238E27FC236}">
                  <a16:creationId xmlns:a16="http://schemas.microsoft.com/office/drawing/2014/main" id="{15F50354-9028-42D2-9E23-5E0079903BE9}"/>
                </a:ext>
              </a:extLst>
            </p:cNvPr>
            <p:cNvSpPr/>
            <p:nvPr/>
          </p:nvSpPr>
          <p:spPr>
            <a:xfrm>
              <a:off x="68383"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02" name="Freeform 25">
              <a:extLst>
                <a:ext uri="{FF2B5EF4-FFF2-40B4-BE49-F238E27FC236}">
                  <a16:creationId xmlns:a16="http://schemas.microsoft.com/office/drawing/2014/main" id="{CC5523E2-ADD2-487D-8E80-BEBC38F81CAA}"/>
                </a:ext>
              </a:extLst>
            </p:cNvPr>
            <p:cNvSpPr/>
            <p:nvPr/>
          </p:nvSpPr>
          <p:spPr>
            <a:xfrm>
              <a:off x="357271"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grpSp>
      <p:grpSp>
        <p:nvGrpSpPr>
          <p:cNvPr id="103" name="Group 13">
            <a:extLst>
              <a:ext uri="{FF2B5EF4-FFF2-40B4-BE49-F238E27FC236}">
                <a16:creationId xmlns:a16="http://schemas.microsoft.com/office/drawing/2014/main" id="{09C86D22-B9EA-4839-96D6-FA3A14AC2043}"/>
              </a:ext>
            </a:extLst>
          </p:cNvPr>
          <p:cNvGrpSpPr>
            <a:grpSpLocks noChangeAspect="1"/>
          </p:cNvGrpSpPr>
          <p:nvPr/>
        </p:nvGrpSpPr>
        <p:grpSpPr bwMode="auto">
          <a:xfrm>
            <a:off x="8710057" y="2989302"/>
            <a:ext cx="242697" cy="369005"/>
            <a:chOff x="1472" y="1309"/>
            <a:chExt cx="1297" cy="1972"/>
          </a:xfrm>
          <a:solidFill>
            <a:schemeClr val="bg1"/>
          </a:solidFill>
        </p:grpSpPr>
        <p:sp>
          <p:nvSpPr>
            <p:cNvPr id="104" name="Freeform 14">
              <a:extLst>
                <a:ext uri="{FF2B5EF4-FFF2-40B4-BE49-F238E27FC236}">
                  <a16:creationId xmlns:a16="http://schemas.microsoft.com/office/drawing/2014/main" id="{F8BF3DAD-48AE-4C73-A12A-B20DBB957276}"/>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ea typeface="+mn-ea"/>
                <a:cs typeface="+mn-cs"/>
                <a:sym typeface="Helvetica"/>
              </a:endParaRPr>
            </a:p>
          </p:txBody>
        </p:sp>
        <p:sp>
          <p:nvSpPr>
            <p:cNvPr id="105" name="Freeform 15">
              <a:extLst>
                <a:ext uri="{FF2B5EF4-FFF2-40B4-BE49-F238E27FC236}">
                  <a16:creationId xmlns:a16="http://schemas.microsoft.com/office/drawing/2014/main" id="{539D80DD-DC3B-41AE-AA06-6CBA02956256}"/>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ea typeface="+mn-ea"/>
                <a:cs typeface="+mn-cs"/>
                <a:sym typeface="Helvetica"/>
              </a:endParaRPr>
            </a:p>
          </p:txBody>
        </p:sp>
        <p:sp>
          <p:nvSpPr>
            <p:cNvPr id="106" name="Freeform 16">
              <a:extLst>
                <a:ext uri="{FF2B5EF4-FFF2-40B4-BE49-F238E27FC236}">
                  <a16:creationId xmlns:a16="http://schemas.microsoft.com/office/drawing/2014/main" id="{3ACA65A6-5A44-4E29-BF86-ED625999FE17}"/>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EYInterstate"/>
                <a:ea typeface="+mn-ea"/>
                <a:cs typeface="+mn-cs"/>
                <a:sym typeface="Helvetica"/>
              </a:endParaRPr>
            </a:p>
          </p:txBody>
        </p:sp>
        <p:sp>
          <p:nvSpPr>
            <p:cNvPr id="107" name="Freeform 17">
              <a:extLst>
                <a:ext uri="{FF2B5EF4-FFF2-40B4-BE49-F238E27FC236}">
                  <a16:creationId xmlns:a16="http://schemas.microsoft.com/office/drawing/2014/main" id="{663FF571-1585-42F6-AAB7-ED166132F952}"/>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ea typeface="+mn-ea"/>
                <a:cs typeface="+mn-cs"/>
                <a:sym typeface="Helvetica"/>
              </a:endParaRPr>
            </a:p>
          </p:txBody>
        </p:sp>
        <p:sp>
          <p:nvSpPr>
            <p:cNvPr id="108" name="Freeform 18">
              <a:extLst>
                <a:ext uri="{FF2B5EF4-FFF2-40B4-BE49-F238E27FC236}">
                  <a16:creationId xmlns:a16="http://schemas.microsoft.com/office/drawing/2014/main" id="{58F87FD9-87B9-4C4E-A4E5-5ED7677B6B4B}"/>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ea typeface="+mn-ea"/>
                <a:cs typeface="+mn-cs"/>
                <a:sym typeface="Helvetica"/>
              </a:endParaRPr>
            </a:p>
          </p:txBody>
        </p:sp>
        <p:sp>
          <p:nvSpPr>
            <p:cNvPr id="109" name="Rectangle 19">
              <a:extLst>
                <a:ext uri="{FF2B5EF4-FFF2-40B4-BE49-F238E27FC236}">
                  <a16:creationId xmlns:a16="http://schemas.microsoft.com/office/drawing/2014/main" id="{693A122C-E6D8-4AC6-B463-420BDF500611}"/>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ea typeface="+mn-ea"/>
                <a:cs typeface="+mn-cs"/>
                <a:sym typeface="Helvetica"/>
              </a:endParaRPr>
            </a:p>
          </p:txBody>
        </p:sp>
      </p:grpSp>
      <p:grpSp>
        <p:nvGrpSpPr>
          <p:cNvPr id="110" name="Group 82">
            <a:extLst>
              <a:ext uri="{FF2B5EF4-FFF2-40B4-BE49-F238E27FC236}">
                <a16:creationId xmlns:a16="http://schemas.microsoft.com/office/drawing/2014/main" id="{DC224036-62C4-4B1F-80D2-D437E6CD46EC}"/>
              </a:ext>
            </a:extLst>
          </p:cNvPr>
          <p:cNvGrpSpPr/>
          <p:nvPr/>
        </p:nvGrpSpPr>
        <p:grpSpPr>
          <a:xfrm>
            <a:off x="8661502" y="3977410"/>
            <a:ext cx="272513" cy="303765"/>
            <a:chOff x="0" y="0"/>
            <a:chExt cx="369839" cy="368907"/>
          </a:xfrm>
          <a:solidFill>
            <a:schemeClr val="bg1"/>
          </a:solidFill>
        </p:grpSpPr>
        <p:sp>
          <p:nvSpPr>
            <p:cNvPr id="111" name="Freeform 56">
              <a:extLst>
                <a:ext uri="{FF2B5EF4-FFF2-40B4-BE49-F238E27FC236}">
                  <a16:creationId xmlns:a16="http://schemas.microsoft.com/office/drawing/2014/main" id="{CAE6A38A-D6BA-4458-81AF-AB063EEBB769}"/>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2" name="Rectangle 57">
              <a:extLst>
                <a:ext uri="{FF2B5EF4-FFF2-40B4-BE49-F238E27FC236}">
                  <a16:creationId xmlns:a16="http://schemas.microsoft.com/office/drawing/2014/main" id="{8F117534-C5A3-4366-94CA-188C6B3C507A}"/>
                </a:ext>
              </a:extLst>
            </p:cNvPr>
            <p:cNvSpPr/>
            <p:nvPr/>
          </p:nvSpPr>
          <p:spPr>
            <a:xfrm>
              <a:off x="21700" y="325640"/>
              <a:ext cx="326440" cy="43268"/>
            </a:xfrm>
            <a:prstGeom prst="rect">
              <a:avLst/>
            </a:pr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3" name="Freeform 58">
              <a:extLst>
                <a:ext uri="{FF2B5EF4-FFF2-40B4-BE49-F238E27FC236}">
                  <a16:creationId xmlns:a16="http://schemas.microsoft.com/office/drawing/2014/main" id="{6DA9C91C-0BEA-465A-8BF3-7077786A0E7F}"/>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grpSp>
      <p:grpSp>
        <p:nvGrpSpPr>
          <p:cNvPr id="114" name="Group 113">
            <a:extLst>
              <a:ext uri="{FF2B5EF4-FFF2-40B4-BE49-F238E27FC236}">
                <a16:creationId xmlns:a16="http://schemas.microsoft.com/office/drawing/2014/main" id="{88000EF2-2E2C-421A-8409-0A6229C6D386}"/>
              </a:ext>
            </a:extLst>
          </p:cNvPr>
          <p:cNvGrpSpPr/>
          <p:nvPr/>
        </p:nvGrpSpPr>
        <p:grpSpPr>
          <a:xfrm>
            <a:off x="3941500" y="3953322"/>
            <a:ext cx="362715" cy="361526"/>
            <a:chOff x="6884888" y="2967609"/>
            <a:chExt cx="391922" cy="311390"/>
          </a:xfrm>
          <a:solidFill>
            <a:schemeClr val="bg1"/>
          </a:solidFill>
        </p:grpSpPr>
        <p:sp>
          <p:nvSpPr>
            <p:cNvPr id="115" name="Freeform 36">
              <a:extLst>
                <a:ext uri="{FF2B5EF4-FFF2-40B4-BE49-F238E27FC236}">
                  <a16:creationId xmlns:a16="http://schemas.microsoft.com/office/drawing/2014/main" id="{E77833DF-82E8-4439-90B0-5DB51CCF536A}"/>
                </a:ext>
              </a:extLst>
            </p:cNvPr>
            <p:cNvSpPr/>
            <p:nvPr/>
          </p:nvSpPr>
          <p:spPr>
            <a:xfrm>
              <a:off x="6951699" y="3243505"/>
              <a:ext cx="258299" cy="35494"/>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6" name="Freeform 37">
              <a:extLst>
                <a:ext uri="{FF2B5EF4-FFF2-40B4-BE49-F238E27FC236}">
                  <a16:creationId xmlns:a16="http://schemas.microsoft.com/office/drawing/2014/main" id="{CAB32C41-16E6-46D9-8E67-57AF03FF2C8B}"/>
                </a:ext>
              </a:extLst>
            </p:cNvPr>
            <p:cNvSpPr/>
            <p:nvPr/>
          </p:nvSpPr>
          <p:spPr>
            <a:xfrm>
              <a:off x="6947225" y="3096758"/>
              <a:ext cx="26547" cy="70988"/>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7" name="Freeform 38">
              <a:extLst>
                <a:ext uri="{FF2B5EF4-FFF2-40B4-BE49-F238E27FC236}">
                  <a16:creationId xmlns:a16="http://schemas.microsoft.com/office/drawing/2014/main" id="{574A3F6C-BC77-4B65-9509-3A79782ADFF6}"/>
                </a:ext>
              </a:extLst>
            </p:cNvPr>
            <p:cNvSpPr/>
            <p:nvPr/>
          </p:nvSpPr>
          <p:spPr>
            <a:xfrm>
              <a:off x="6991666" y="3078862"/>
              <a:ext cx="26845" cy="8888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8" name="Freeform 39">
              <a:extLst>
                <a:ext uri="{FF2B5EF4-FFF2-40B4-BE49-F238E27FC236}">
                  <a16:creationId xmlns:a16="http://schemas.microsoft.com/office/drawing/2014/main" id="{27DF09C4-BE27-4684-AFE3-4EFD496AB3F5}"/>
                </a:ext>
              </a:extLst>
            </p:cNvPr>
            <p:cNvSpPr/>
            <p:nvPr/>
          </p:nvSpPr>
          <p:spPr>
            <a:xfrm>
              <a:off x="7036406" y="3060966"/>
              <a:ext cx="26547" cy="10678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19" name="Freeform 40">
              <a:extLst>
                <a:ext uri="{FF2B5EF4-FFF2-40B4-BE49-F238E27FC236}">
                  <a16:creationId xmlns:a16="http://schemas.microsoft.com/office/drawing/2014/main" id="{E437F0FF-9F32-4C7C-99EC-A1D0962A83D6}"/>
                </a:ext>
              </a:extLst>
            </p:cNvPr>
            <p:cNvSpPr/>
            <p:nvPr/>
          </p:nvSpPr>
          <p:spPr>
            <a:xfrm>
              <a:off x="6884888" y="2967609"/>
              <a:ext cx="391922" cy="25800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sp>
          <p:nvSpPr>
            <p:cNvPr id="120" name="Freeform 41">
              <a:extLst>
                <a:ext uri="{FF2B5EF4-FFF2-40B4-BE49-F238E27FC236}">
                  <a16:creationId xmlns:a16="http://schemas.microsoft.com/office/drawing/2014/main" id="{3DF48BB2-68B8-4F24-A22A-1C6877A4BE83}"/>
                </a:ext>
              </a:extLst>
            </p:cNvPr>
            <p:cNvSpPr/>
            <p:nvPr/>
          </p:nvSpPr>
          <p:spPr>
            <a:xfrm>
              <a:off x="7091884" y="3038894"/>
              <a:ext cx="175764" cy="17508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Calibri"/>
                <a:ea typeface="+mn-ea"/>
                <a:cs typeface="+mn-cs"/>
                <a:sym typeface="Helvetica"/>
              </a:endParaRPr>
            </a:p>
          </p:txBody>
        </p:sp>
      </p:grpSp>
      <p:grpSp>
        <p:nvGrpSpPr>
          <p:cNvPr id="121" name="Group 120">
            <a:extLst>
              <a:ext uri="{FF2B5EF4-FFF2-40B4-BE49-F238E27FC236}">
                <a16:creationId xmlns:a16="http://schemas.microsoft.com/office/drawing/2014/main" id="{3042FD7D-DAA2-4E56-807E-ECD9ED437A34}"/>
              </a:ext>
            </a:extLst>
          </p:cNvPr>
          <p:cNvGrpSpPr/>
          <p:nvPr/>
        </p:nvGrpSpPr>
        <p:grpSpPr>
          <a:xfrm>
            <a:off x="8655569" y="1430473"/>
            <a:ext cx="294219" cy="310115"/>
            <a:chOff x="-1233329" y="3074651"/>
            <a:chExt cx="535239" cy="474795"/>
          </a:xfrm>
          <a:solidFill>
            <a:schemeClr val="bg1"/>
          </a:solidFill>
        </p:grpSpPr>
        <p:sp>
          <p:nvSpPr>
            <p:cNvPr id="122" name="Freeform 63">
              <a:extLst>
                <a:ext uri="{FF2B5EF4-FFF2-40B4-BE49-F238E27FC236}">
                  <a16:creationId xmlns:a16="http://schemas.microsoft.com/office/drawing/2014/main" id="{D2088ECD-AB96-4F11-9471-6A12B382AE8A}"/>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3" name="Freeform 64">
              <a:extLst>
                <a:ext uri="{FF2B5EF4-FFF2-40B4-BE49-F238E27FC236}">
                  <a16:creationId xmlns:a16="http://schemas.microsoft.com/office/drawing/2014/main" id="{A905D218-B407-4FAF-9FCD-D0E938252383}"/>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4" name="Freeform 66">
              <a:extLst>
                <a:ext uri="{FF2B5EF4-FFF2-40B4-BE49-F238E27FC236}">
                  <a16:creationId xmlns:a16="http://schemas.microsoft.com/office/drawing/2014/main" id="{89200F38-7C29-46E8-9F4D-9A4B2BF3FAC6}"/>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5" name="Freeform 68">
              <a:extLst>
                <a:ext uri="{FF2B5EF4-FFF2-40B4-BE49-F238E27FC236}">
                  <a16:creationId xmlns:a16="http://schemas.microsoft.com/office/drawing/2014/main" id="{C82302EB-E6A0-4053-91EC-F4CA6456D61B}"/>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6" name="Freeform 70">
              <a:extLst>
                <a:ext uri="{FF2B5EF4-FFF2-40B4-BE49-F238E27FC236}">
                  <a16:creationId xmlns:a16="http://schemas.microsoft.com/office/drawing/2014/main" id="{7FE285BF-F0DB-4E20-BA36-BFAD8C9E4CC5}"/>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7" name="Freeform 72">
              <a:extLst>
                <a:ext uri="{FF2B5EF4-FFF2-40B4-BE49-F238E27FC236}">
                  <a16:creationId xmlns:a16="http://schemas.microsoft.com/office/drawing/2014/main" id="{4A1A56AA-6CEA-4305-AED9-9551550BAD6D}"/>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8" name="Freeform 69">
              <a:extLst>
                <a:ext uri="{FF2B5EF4-FFF2-40B4-BE49-F238E27FC236}">
                  <a16:creationId xmlns:a16="http://schemas.microsoft.com/office/drawing/2014/main" id="{A7B07EE8-3960-4ACA-991A-CF98E576E116}"/>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sp>
          <p:nvSpPr>
            <p:cNvPr id="129" name="Freeform 67">
              <a:extLst>
                <a:ext uri="{FF2B5EF4-FFF2-40B4-BE49-F238E27FC236}">
                  <a16:creationId xmlns:a16="http://schemas.microsoft.com/office/drawing/2014/main" id="{30A6E452-E384-472C-8C83-1813AA010B82}"/>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sym typeface="Helvetica"/>
              </a:endParaRPr>
            </a:p>
          </p:txBody>
        </p:sp>
      </p:grpSp>
      <p:grpSp>
        <p:nvGrpSpPr>
          <p:cNvPr id="130" name="Group 129">
            <a:extLst>
              <a:ext uri="{FF2B5EF4-FFF2-40B4-BE49-F238E27FC236}">
                <a16:creationId xmlns:a16="http://schemas.microsoft.com/office/drawing/2014/main" id="{4691DFCC-5124-4EF0-AA1E-DBBC5FD93FD6}"/>
              </a:ext>
            </a:extLst>
          </p:cNvPr>
          <p:cNvGrpSpPr/>
          <p:nvPr/>
        </p:nvGrpSpPr>
        <p:grpSpPr>
          <a:xfrm>
            <a:off x="5678743" y="1468636"/>
            <a:ext cx="254774" cy="289869"/>
            <a:chOff x="9336318" y="3860961"/>
            <a:chExt cx="339104" cy="385816"/>
          </a:xfrm>
          <a:solidFill>
            <a:schemeClr val="bg1"/>
          </a:solidFill>
        </p:grpSpPr>
        <p:sp>
          <p:nvSpPr>
            <p:cNvPr id="131" name="Freeform 29">
              <a:extLst>
                <a:ext uri="{FF2B5EF4-FFF2-40B4-BE49-F238E27FC236}">
                  <a16:creationId xmlns:a16="http://schemas.microsoft.com/office/drawing/2014/main" id="{49326F7E-4FFC-4375-A923-3FA1438A1084}"/>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ea typeface="+mn-ea"/>
                <a:cs typeface="+mn-cs"/>
                <a:sym typeface="Helvetica"/>
              </a:endParaRPr>
            </a:p>
          </p:txBody>
        </p:sp>
        <p:sp>
          <p:nvSpPr>
            <p:cNvPr id="132" name="Freeform 30">
              <a:extLst>
                <a:ext uri="{FF2B5EF4-FFF2-40B4-BE49-F238E27FC236}">
                  <a16:creationId xmlns:a16="http://schemas.microsoft.com/office/drawing/2014/main" id="{F40B272B-85AE-413A-B5C5-07F00CC2A3E0}"/>
                </a:ext>
              </a:extLst>
            </p:cNvPr>
            <p:cNvSpPr>
              <a:spLocks/>
            </p:cNvSpPr>
            <p:nvPr/>
          </p:nvSpPr>
          <p:spPr bwMode="auto">
            <a:xfrm>
              <a:off x="9385044" y="3860961"/>
              <a:ext cx="290378" cy="336456"/>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ea typeface="+mn-ea"/>
                <a:cs typeface="+mn-cs"/>
                <a:sym typeface="Helvetica"/>
              </a:endParaRPr>
            </a:p>
          </p:txBody>
        </p:sp>
      </p:grpSp>
      <p:grpSp>
        <p:nvGrpSpPr>
          <p:cNvPr id="133" name="Group 210">
            <a:extLst>
              <a:ext uri="{FF2B5EF4-FFF2-40B4-BE49-F238E27FC236}">
                <a16:creationId xmlns:a16="http://schemas.microsoft.com/office/drawing/2014/main" id="{E4C60132-F3D4-485D-A9E6-8DBEDA7CCB09}"/>
              </a:ext>
            </a:extLst>
          </p:cNvPr>
          <p:cNvGrpSpPr/>
          <p:nvPr/>
        </p:nvGrpSpPr>
        <p:grpSpPr>
          <a:xfrm>
            <a:off x="4129053" y="3032774"/>
            <a:ext cx="340930" cy="292404"/>
            <a:chOff x="0" y="0"/>
            <a:chExt cx="801074" cy="792769"/>
          </a:xfrm>
          <a:solidFill>
            <a:schemeClr val="bg1"/>
          </a:solidFill>
        </p:grpSpPr>
        <p:sp>
          <p:nvSpPr>
            <p:cNvPr id="134" name="Freeform 22">
              <a:extLst>
                <a:ext uri="{FF2B5EF4-FFF2-40B4-BE49-F238E27FC236}">
                  <a16:creationId xmlns:a16="http://schemas.microsoft.com/office/drawing/2014/main" id="{3DF535AC-7146-438C-8FDF-68590C035ADD}"/>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Light"/>
                <a:ea typeface="+mn-ea"/>
                <a:cs typeface="+mn-cs"/>
                <a:sym typeface="Calibri"/>
              </a:endParaRPr>
            </a:p>
          </p:txBody>
        </p:sp>
        <p:sp>
          <p:nvSpPr>
            <p:cNvPr id="135" name="Freeform 23">
              <a:extLst>
                <a:ext uri="{FF2B5EF4-FFF2-40B4-BE49-F238E27FC236}">
                  <a16:creationId xmlns:a16="http://schemas.microsoft.com/office/drawing/2014/main" id="{58F2D5BA-5AEE-4DB3-B188-B6AD13A1C018}"/>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Light"/>
                <a:ea typeface="+mn-ea"/>
                <a:cs typeface="+mn-cs"/>
                <a:sym typeface="Calibri"/>
              </a:endParaRPr>
            </a:p>
          </p:txBody>
        </p:sp>
        <p:sp>
          <p:nvSpPr>
            <p:cNvPr id="136" name="Freeform 24">
              <a:extLst>
                <a:ext uri="{FF2B5EF4-FFF2-40B4-BE49-F238E27FC236}">
                  <a16:creationId xmlns:a16="http://schemas.microsoft.com/office/drawing/2014/main" id="{27BEF177-42B6-468D-90B4-0DE9F6E860D2}"/>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Light"/>
                <a:ea typeface="+mn-ea"/>
                <a:cs typeface="+mn-cs"/>
                <a:sym typeface="Calibri"/>
              </a:endParaRPr>
            </a:p>
          </p:txBody>
        </p:sp>
      </p:grpSp>
    </p:spTree>
    <p:extLst>
      <p:ext uri="{BB962C8B-B14F-4D97-AF65-F5344CB8AC3E}">
        <p14:creationId xmlns:p14="http://schemas.microsoft.com/office/powerpoint/2010/main" val="1304928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Report Roadmap</a:t>
            </a:r>
            <a:endParaRPr dirty="0"/>
          </a:p>
        </p:txBody>
      </p:sp>
      <p:pic>
        <p:nvPicPr>
          <p:cNvPr id="4" name="New picture">
            <a:extLst>
              <a:ext uri="{FF2B5EF4-FFF2-40B4-BE49-F238E27FC236}">
                <a16:creationId xmlns:a16="http://schemas.microsoft.com/office/drawing/2014/main" id="{094DA47D-B430-4F5E-B532-D853BE76E903}"/>
              </a:ext>
            </a:extLst>
          </p:cNvPr>
          <p:cNvPicPr/>
          <p:nvPr/>
        </p:nvPicPr>
        <p:blipFill>
          <a:blip r:embed="rId2"/>
          <a:stretch>
            <a:fillRect/>
          </a:stretch>
        </p:blipFill>
        <p:spPr>
          <a:xfrm>
            <a:off x="0" y="1460092"/>
            <a:ext cx="9144000" cy="3244645"/>
          </a:xfrm>
          <a:prstGeom prst="rect">
            <a:avLst/>
          </a:prstGeom>
        </p:spPr>
      </p:pic>
    </p:spTree>
    <p:extLst>
      <p:ext uri="{BB962C8B-B14F-4D97-AF65-F5344CB8AC3E}">
        <p14:creationId xmlns:p14="http://schemas.microsoft.com/office/powerpoint/2010/main" val="22171027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25702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Operate IT Governance Framework</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configures and operates its IT governance capabilities</a:t>
            </a:r>
          </a:p>
        </p:txBody>
      </p:sp>
      <p:pic>
        <p:nvPicPr>
          <p:cNvPr id="6" name="New picture">
            <a:extLst>
              <a:ext uri="{FF2B5EF4-FFF2-40B4-BE49-F238E27FC236}">
                <a16:creationId xmlns:a16="http://schemas.microsoft.com/office/drawing/2014/main" id="{AFF5739E-A4D6-4A7C-88D7-003DCD3746B3}"/>
              </a:ext>
            </a:extLst>
          </p:cNvPr>
          <p:cNvPicPr/>
          <p:nvPr/>
        </p:nvPicPr>
        <p:blipFill rotWithShape="1">
          <a:blip r:embed="rId2"/>
          <a:srcRect t="11226"/>
          <a:stretch/>
        </p:blipFill>
        <p:spPr>
          <a:xfrm>
            <a:off x="0" y="1829165"/>
            <a:ext cx="9144000" cy="4552584"/>
          </a:xfrm>
          <a:prstGeom prst="rect">
            <a:avLst/>
          </a:prstGeom>
        </p:spPr>
      </p:pic>
    </p:spTree>
    <p:extLst>
      <p:ext uri="{BB962C8B-B14F-4D97-AF65-F5344CB8AC3E}">
        <p14:creationId xmlns:p14="http://schemas.microsoft.com/office/powerpoint/2010/main" val="170222233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Guide Employee Career Paths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develops and manages career paths and succession planning.</a:t>
            </a:r>
          </a:p>
        </p:txBody>
      </p:sp>
      <p:pic>
        <p:nvPicPr>
          <p:cNvPr id="7" name="New picture">
            <a:extLst>
              <a:ext uri="{FF2B5EF4-FFF2-40B4-BE49-F238E27FC236}">
                <a16:creationId xmlns:a16="http://schemas.microsoft.com/office/drawing/2014/main" id="{ED9FB52E-72F4-4BF5-A71A-A46F1B7245B2}"/>
              </a:ext>
            </a:extLst>
          </p:cNvPr>
          <p:cNvPicPr/>
          <p:nvPr/>
        </p:nvPicPr>
        <p:blipFill rotWithShape="1">
          <a:blip r:embed="rId2"/>
          <a:srcRect t="11416"/>
          <a:stretch/>
        </p:blipFill>
        <p:spPr>
          <a:xfrm>
            <a:off x="-1400" y="1618644"/>
            <a:ext cx="9145400" cy="4771996"/>
          </a:xfrm>
          <a:prstGeom prst="rect">
            <a:avLst/>
          </a:prstGeom>
        </p:spPr>
      </p:pic>
    </p:spTree>
    <p:extLst>
      <p:ext uri="{BB962C8B-B14F-4D97-AF65-F5344CB8AC3E}">
        <p14:creationId xmlns:p14="http://schemas.microsoft.com/office/powerpoint/2010/main" val="106822340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Sustain and Evolve IT Culture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establishes and evolves behavioural norms and values that shape the organisational environment and how individuals interact and get work done.</a:t>
            </a:r>
          </a:p>
        </p:txBody>
      </p:sp>
      <p:pic>
        <p:nvPicPr>
          <p:cNvPr id="6" name="New picture">
            <a:extLst>
              <a:ext uri="{FF2B5EF4-FFF2-40B4-BE49-F238E27FC236}">
                <a16:creationId xmlns:a16="http://schemas.microsoft.com/office/drawing/2014/main" id="{49F6273B-A8E1-499F-9841-023EA4F4A5B0}"/>
              </a:ext>
            </a:extLst>
          </p:cNvPr>
          <p:cNvPicPr/>
          <p:nvPr/>
        </p:nvPicPr>
        <p:blipFill rotWithShape="1">
          <a:blip r:embed="rId2"/>
          <a:srcRect t="11609"/>
          <a:stretch/>
        </p:blipFill>
        <p:spPr>
          <a:xfrm>
            <a:off x="0" y="1775410"/>
            <a:ext cx="9144000" cy="4574590"/>
          </a:xfrm>
          <a:prstGeom prst="rect">
            <a:avLst/>
          </a:prstGeom>
        </p:spPr>
      </p:pic>
    </p:spTree>
    <p:extLst>
      <p:ext uri="{BB962C8B-B14F-4D97-AF65-F5344CB8AC3E}">
        <p14:creationId xmlns:p14="http://schemas.microsoft.com/office/powerpoint/2010/main" val="234777030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Perform IT Financial Analysis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to analyse, provide visibility into and optimise the total cost of IT in order to improve business outcomes.</a:t>
            </a:r>
          </a:p>
        </p:txBody>
      </p:sp>
      <p:pic>
        <p:nvPicPr>
          <p:cNvPr id="7" name="New picture">
            <a:extLst>
              <a:ext uri="{FF2B5EF4-FFF2-40B4-BE49-F238E27FC236}">
                <a16:creationId xmlns:a16="http://schemas.microsoft.com/office/drawing/2014/main" id="{0DECE2E2-633F-4076-82E6-EB4A5CC53290}"/>
              </a:ext>
            </a:extLst>
          </p:cNvPr>
          <p:cNvPicPr/>
          <p:nvPr/>
        </p:nvPicPr>
        <p:blipFill rotWithShape="1">
          <a:blip r:embed="rId2"/>
          <a:srcRect t="11416"/>
          <a:stretch/>
        </p:blipFill>
        <p:spPr>
          <a:xfrm>
            <a:off x="0" y="1672366"/>
            <a:ext cx="9144000" cy="4586194"/>
          </a:xfrm>
          <a:prstGeom prst="rect">
            <a:avLst/>
          </a:prstGeom>
        </p:spPr>
      </p:pic>
    </p:spTree>
    <p:extLst>
      <p:ext uri="{BB962C8B-B14F-4D97-AF65-F5344CB8AC3E}">
        <p14:creationId xmlns:p14="http://schemas.microsoft.com/office/powerpoint/2010/main" val="344800569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Market IT Capabilities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communicates and markets its capabilities to the group and external partners.</a:t>
            </a:r>
          </a:p>
        </p:txBody>
      </p:sp>
      <p:pic>
        <p:nvPicPr>
          <p:cNvPr id="6" name="New picture">
            <a:extLst>
              <a:ext uri="{FF2B5EF4-FFF2-40B4-BE49-F238E27FC236}">
                <a16:creationId xmlns:a16="http://schemas.microsoft.com/office/drawing/2014/main" id="{DC0903F0-AAE9-4145-A202-9733F993682C}"/>
              </a:ext>
            </a:extLst>
          </p:cNvPr>
          <p:cNvPicPr/>
          <p:nvPr/>
        </p:nvPicPr>
        <p:blipFill rotWithShape="1">
          <a:blip r:embed="rId2"/>
          <a:srcRect t="9640"/>
          <a:stretch/>
        </p:blipFill>
        <p:spPr>
          <a:xfrm>
            <a:off x="0" y="1618644"/>
            <a:ext cx="9144000" cy="4619597"/>
          </a:xfrm>
          <a:prstGeom prst="rect">
            <a:avLst/>
          </a:prstGeom>
        </p:spPr>
      </p:pic>
    </p:spTree>
    <p:extLst>
      <p:ext uri="{BB962C8B-B14F-4D97-AF65-F5344CB8AC3E}">
        <p14:creationId xmlns:p14="http://schemas.microsoft.com/office/powerpoint/2010/main" val="289184099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25702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Manage IT Risk</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makes IT risk-adjusted decisions that balance control and the freedom needed to achieve business outcomes.</a:t>
            </a:r>
          </a:p>
        </p:txBody>
      </p:sp>
      <p:pic>
        <p:nvPicPr>
          <p:cNvPr id="7" name="New picture">
            <a:extLst>
              <a:ext uri="{FF2B5EF4-FFF2-40B4-BE49-F238E27FC236}">
                <a16:creationId xmlns:a16="http://schemas.microsoft.com/office/drawing/2014/main" id="{6834E522-FB2F-4DCC-AF61-6C785228F80C}"/>
              </a:ext>
            </a:extLst>
          </p:cNvPr>
          <p:cNvPicPr/>
          <p:nvPr/>
        </p:nvPicPr>
        <p:blipFill rotWithShape="1">
          <a:blip r:embed="rId2"/>
          <a:srcRect t="11609"/>
          <a:stretch/>
        </p:blipFill>
        <p:spPr>
          <a:xfrm>
            <a:off x="0" y="1704975"/>
            <a:ext cx="9144000" cy="4705350"/>
          </a:xfrm>
          <a:prstGeom prst="rect">
            <a:avLst/>
          </a:prstGeom>
        </p:spPr>
      </p:pic>
    </p:spTree>
    <p:extLst>
      <p:ext uri="{BB962C8B-B14F-4D97-AF65-F5344CB8AC3E}">
        <p14:creationId xmlns:p14="http://schemas.microsoft.com/office/powerpoint/2010/main" val="275023506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Source Internal and External Talent</a:t>
            </a:r>
            <a:endParaRPr dirty="0"/>
          </a:p>
        </p:txBody>
      </p:sp>
      <p:sp>
        <p:nvSpPr>
          <p:cNvPr id="3" name="Rectangle: Rounded Corners 2">
            <a:extLst>
              <a:ext uri="{FF2B5EF4-FFF2-40B4-BE49-F238E27FC236}">
                <a16:creationId xmlns:a16="http://schemas.microsoft.com/office/drawing/2014/main" id="{7F4570E2-AE3F-4461-95FD-2F8E3A6CF716}"/>
              </a:ext>
            </a:extLst>
          </p:cNvPr>
          <p:cNvSpPr/>
          <p:nvPr/>
        </p:nvSpPr>
        <p:spPr>
          <a:xfrm>
            <a:off x="7047916" y="691402"/>
            <a:ext cx="1667495" cy="408618"/>
          </a:xfrm>
          <a:prstGeom prst="round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GB" b="1" dirty="0"/>
              <a:t>MANAGED</a:t>
            </a:r>
            <a:endParaRPr lang="en-NG" b="1"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develops recruitment strategy, defines and markets employer brand, and recruits and onboards talent externally and internally</a:t>
            </a:r>
          </a:p>
        </p:txBody>
      </p:sp>
      <p:pic>
        <p:nvPicPr>
          <p:cNvPr id="7" name="New picture">
            <a:extLst>
              <a:ext uri="{FF2B5EF4-FFF2-40B4-BE49-F238E27FC236}">
                <a16:creationId xmlns:a16="http://schemas.microsoft.com/office/drawing/2014/main" id="{43C19263-10AE-48E7-9319-406233AD000C}"/>
              </a:ext>
            </a:extLst>
          </p:cNvPr>
          <p:cNvPicPr/>
          <p:nvPr/>
        </p:nvPicPr>
        <p:blipFill rotWithShape="1">
          <a:blip r:embed="rId2"/>
          <a:srcRect t="11862"/>
          <a:stretch/>
        </p:blipFill>
        <p:spPr>
          <a:xfrm>
            <a:off x="-1400" y="1775410"/>
            <a:ext cx="9145400" cy="4645710"/>
          </a:xfrm>
          <a:prstGeom prst="rect">
            <a:avLst/>
          </a:prstGeom>
        </p:spPr>
      </p:pic>
    </p:spTree>
    <p:extLst>
      <p:ext uri="{BB962C8B-B14F-4D97-AF65-F5344CB8AC3E}">
        <p14:creationId xmlns:p14="http://schemas.microsoft.com/office/powerpoint/2010/main" val="248685697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Develop Skills and Competencies</a:t>
            </a:r>
            <a:endParaRPr dirty="0"/>
          </a:p>
        </p:txBody>
      </p:sp>
      <p:sp>
        <p:nvSpPr>
          <p:cNvPr id="3" name="Rectangle: Rounded Corners 2">
            <a:extLst>
              <a:ext uri="{FF2B5EF4-FFF2-40B4-BE49-F238E27FC236}">
                <a16:creationId xmlns:a16="http://schemas.microsoft.com/office/drawing/2014/main" id="{7F4570E2-AE3F-4461-95FD-2F8E3A6CF716}"/>
              </a:ext>
            </a:extLst>
          </p:cNvPr>
          <p:cNvSpPr/>
          <p:nvPr/>
        </p:nvSpPr>
        <p:spPr>
          <a:xfrm>
            <a:off x="7047916" y="691402"/>
            <a:ext cx="1667495" cy="408618"/>
          </a:xfrm>
          <a:prstGeom prst="round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GB" b="1" dirty="0"/>
              <a:t>MANAGED</a:t>
            </a:r>
            <a:endParaRPr lang="en-NG" b="1"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establishes the learning process that will enable the information and technology workforce across the enterprise to develop the knowledge, skills and competencies to achieve strategic goals</a:t>
            </a:r>
          </a:p>
        </p:txBody>
      </p:sp>
      <p:pic>
        <p:nvPicPr>
          <p:cNvPr id="6" name="New picture">
            <a:extLst>
              <a:ext uri="{FF2B5EF4-FFF2-40B4-BE49-F238E27FC236}">
                <a16:creationId xmlns:a16="http://schemas.microsoft.com/office/drawing/2014/main" id="{BEAC0FE8-FA16-4C16-A0EC-CE2355519D2D}"/>
              </a:ext>
            </a:extLst>
          </p:cNvPr>
          <p:cNvPicPr/>
          <p:nvPr/>
        </p:nvPicPr>
        <p:blipFill rotWithShape="1">
          <a:blip r:embed="rId2"/>
          <a:srcRect t="11862"/>
          <a:stretch/>
        </p:blipFill>
        <p:spPr>
          <a:xfrm>
            <a:off x="0" y="1775410"/>
            <a:ext cx="9144000" cy="4513630"/>
          </a:xfrm>
          <a:prstGeom prst="rect">
            <a:avLst/>
          </a:prstGeom>
        </p:spPr>
      </p:pic>
    </p:spTree>
    <p:extLst>
      <p:ext uri="{BB962C8B-B14F-4D97-AF65-F5344CB8AC3E}">
        <p14:creationId xmlns:p14="http://schemas.microsoft.com/office/powerpoint/2010/main" val="65867852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Leverage Technology</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leverages technology and scopes architecture to achieve strategic objectives.</a:t>
            </a:r>
          </a:p>
        </p:txBody>
      </p:sp>
      <p:pic>
        <p:nvPicPr>
          <p:cNvPr id="6" name="New picture">
            <a:extLst>
              <a:ext uri="{FF2B5EF4-FFF2-40B4-BE49-F238E27FC236}">
                <a16:creationId xmlns:a16="http://schemas.microsoft.com/office/drawing/2014/main" id="{89B81F6F-5762-421C-9F11-B503C172DF14}"/>
              </a:ext>
            </a:extLst>
          </p:cNvPr>
          <p:cNvPicPr/>
          <p:nvPr/>
        </p:nvPicPr>
        <p:blipFill rotWithShape="1">
          <a:blip r:embed="rId2"/>
          <a:srcRect t="11670"/>
          <a:stretch/>
        </p:blipFill>
        <p:spPr>
          <a:xfrm>
            <a:off x="0" y="1672366"/>
            <a:ext cx="9144000" cy="4576035"/>
          </a:xfrm>
          <a:prstGeom prst="rect">
            <a:avLst/>
          </a:prstGeom>
        </p:spPr>
      </p:pic>
    </p:spTree>
    <p:extLst>
      <p:ext uri="{BB962C8B-B14F-4D97-AF65-F5344CB8AC3E}">
        <p14:creationId xmlns:p14="http://schemas.microsoft.com/office/powerpoint/2010/main" val="32631765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Summary of Components Maturity Rating</a:t>
            </a:r>
          </a:p>
        </p:txBody>
      </p:sp>
      <p:graphicFrame>
        <p:nvGraphicFramePr>
          <p:cNvPr id="3" name="Table 3">
            <a:extLst>
              <a:ext uri="{FF2B5EF4-FFF2-40B4-BE49-F238E27FC236}">
                <a16:creationId xmlns:a16="http://schemas.microsoft.com/office/drawing/2014/main" id="{CC6CCB93-F43D-47FE-92B6-69790121F889}"/>
              </a:ext>
            </a:extLst>
          </p:cNvPr>
          <p:cNvGraphicFramePr>
            <a:graphicFrameLocks noGrp="1"/>
          </p:cNvGraphicFramePr>
          <p:nvPr>
            <p:extLst>
              <p:ext uri="{D42A27DB-BD31-4B8C-83A1-F6EECF244321}">
                <p14:modId xmlns:p14="http://schemas.microsoft.com/office/powerpoint/2010/main" val="640392387"/>
              </p:ext>
            </p:extLst>
          </p:nvPr>
        </p:nvGraphicFramePr>
        <p:xfrm>
          <a:off x="2635046" y="4461235"/>
          <a:ext cx="3873909" cy="2225040"/>
        </p:xfrm>
        <a:graphic>
          <a:graphicData uri="http://schemas.openxmlformats.org/drawingml/2006/table">
            <a:tbl>
              <a:tblPr firstRow="1" bandRow="1">
                <a:tableStyleId>{5940675A-B579-460E-94D1-54222C63F5DA}</a:tableStyleId>
              </a:tblPr>
              <a:tblGrid>
                <a:gridCol w="1912374">
                  <a:extLst>
                    <a:ext uri="{9D8B030D-6E8A-4147-A177-3AD203B41FA5}">
                      <a16:colId xmlns:a16="http://schemas.microsoft.com/office/drawing/2014/main" val="3238052156"/>
                    </a:ext>
                  </a:extLst>
                </a:gridCol>
                <a:gridCol w="1961535">
                  <a:extLst>
                    <a:ext uri="{9D8B030D-6E8A-4147-A177-3AD203B41FA5}">
                      <a16:colId xmlns:a16="http://schemas.microsoft.com/office/drawing/2014/main" val="1112448726"/>
                    </a:ext>
                  </a:extLst>
                </a:gridCol>
              </a:tblGrid>
              <a:tr h="370840">
                <a:tc>
                  <a:txBody>
                    <a:bodyPr/>
                    <a:lstStyle/>
                    <a:p>
                      <a:r>
                        <a:rPr lang="en-GB" sz="1200" dirty="0">
                          <a:solidFill>
                            <a:schemeClr val="bg1"/>
                          </a:solidFill>
                          <a:latin typeface="Arial" panose="020B0604020202020204" pitchFamily="34" charset="0"/>
                          <a:cs typeface="Arial" panose="020B0604020202020204" pitchFamily="34" charset="0"/>
                        </a:rPr>
                        <a:t>Maturity Rating</a:t>
                      </a:r>
                    </a:p>
                  </a:txBody>
                  <a:tcPr anchor="ctr">
                    <a:solidFill>
                      <a:srgbClr val="1C3E62"/>
                    </a:solidFill>
                  </a:tcPr>
                </a:tc>
                <a:tc>
                  <a:txBody>
                    <a:bodyPr/>
                    <a:lstStyle/>
                    <a:p>
                      <a:r>
                        <a:rPr lang="en-GB" sz="1200" dirty="0">
                          <a:solidFill>
                            <a:schemeClr val="bg1"/>
                          </a:solidFill>
                          <a:latin typeface="Arial" panose="020B0604020202020204" pitchFamily="34" charset="0"/>
                          <a:cs typeface="Arial" panose="020B0604020202020204" pitchFamily="34" charset="0"/>
                        </a:rPr>
                        <a:t>No. of Components</a:t>
                      </a:r>
                    </a:p>
                  </a:txBody>
                  <a:tcPr anchor="ctr">
                    <a:solidFill>
                      <a:srgbClr val="1C3E62"/>
                    </a:solidFill>
                  </a:tcPr>
                </a:tc>
                <a:extLst>
                  <a:ext uri="{0D108BD9-81ED-4DB2-BD59-A6C34878D82A}">
                    <a16:rowId xmlns:a16="http://schemas.microsoft.com/office/drawing/2014/main" val="2901495878"/>
                  </a:ext>
                </a:extLst>
              </a:tr>
              <a:tr h="370840">
                <a:tc>
                  <a:txBody>
                    <a:bodyPr/>
                    <a:lstStyle/>
                    <a:p>
                      <a:pPr algn="ctr" fontAlgn="b"/>
                      <a:r>
                        <a:rPr lang="en-GB" sz="1100" b="0" i="0" u="none" strike="noStrike" dirty="0">
                          <a:solidFill>
                            <a:srgbClr val="000000"/>
                          </a:solidFill>
                          <a:effectLst/>
                          <a:latin typeface="Arial" panose="020B0604020202020204" pitchFamily="34" charset="0"/>
                          <a:cs typeface="Arial" panose="020B0604020202020204" pitchFamily="34" charset="0"/>
                        </a:rPr>
                        <a:t>Ad-hoc</a:t>
                      </a:r>
                    </a:p>
                  </a:txBody>
                  <a:tcPr marL="9525" marR="9525" marT="9525" marB="0" anchor="b"/>
                </a:tc>
                <a:tc>
                  <a:txBody>
                    <a:bodyPr/>
                    <a:lstStyle/>
                    <a:p>
                      <a:pPr algn="ctr"/>
                      <a:r>
                        <a:rPr lang="en-GB" sz="1100" b="0" dirty="0">
                          <a:latin typeface="Arial" panose="020B0604020202020204" pitchFamily="34" charset="0"/>
                          <a:cs typeface="Arial" panose="020B0604020202020204" pitchFamily="34" charset="0"/>
                        </a:rPr>
                        <a:t>6</a:t>
                      </a:r>
                    </a:p>
                  </a:txBody>
                  <a:tcPr anchor="b"/>
                </a:tc>
                <a:extLst>
                  <a:ext uri="{0D108BD9-81ED-4DB2-BD59-A6C34878D82A}">
                    <a16:rowId xmlns:a16="http://schemas.microsoft.com/office/drawing/2014/main" val="4069754266"/>
                  </a:ext>
                </a:extLst>
              </a:tr>
              <a:tr h="370840">
                <a:tc>
                  <a:txBody>
                    <a:bodyPr/>
                    <a:lstStyle/>
                    <a:p>
                      <a:pPr algn="ctr" fontAlgn="b"/>
                      <a:r>
                        <a:rPr lang="en-GB" sz="1100" b="0" i="0" u="none" strike="noStrike" dirty="0">
                          <a:solidFill>
                            <a:srgbClr val="000000"/>
                          </a:solidFill>
                          <a:effectLst/>
                          <a:latin typeface="Arial" panose="020B0604020202020204" pitchFamily="34" charset="0"/>
                          <a:cs typeface="Arial" panose="020B0604020202020204" pitchFamily="34" charset="0"/>
                        </a:rPr>
                        <a:t>Repeatable</a:t>
                      </a:r>
                    </a:p>
                  </a:txBody>
                  <a:tcPr marL="9525" marR="9525" marT="9525" marB="0" anchor="b"/>
                </a:tc>
                <a:tc>
                  <a:txBody>
                    <a:bodyPr/>
                    <a:lstStyle/>
                    <a:p>
                      <a:pPr algn="ctr"/>
                      <a:r>
                        <a:rPr lang="en-GB" sz="1100" b="0" dirty="0">
                          <a:latin typeface="Arial" panose="020B0604020202020204" pitchFamily="34" charset="0"/>
                          <a:cs typeface="Arial" panose="020B0604020202020204" pitchFamily="34" charset="0"/>
                        </a:rPr>
                        <a:t>20</a:t>
                      </a:r>
                    </a:p>
                  </a:txBody>
                  <a:tcPr anchor="b"/>
                </a:tc>
                <a:extLst>
                  <a:ext uri="{0D108BD9-81ED-4DB2-BD59-A6C34878D82A}">
                    <a16:rowId xmlns:a16="http://schemas.microsoft.com/office/drawing/2014/main" val="150287814"/>
                  </a:ext>
                </a:extLst>
              </a:tr>
              <a:tr h="370840">
                <a:tc>
                  <a:txBody>
                    <a:bodyPr/>
                    <a:lstStyle/>
                    <a:p>
                      <a:pPr algn="ctr" fontAlgn="b"/>
                      <a:r>
                        <a:rPr lang="en-GB" sz="1100" b="0" i="0" u="none" strike="noStrike" dirty="0">
                          <a:solidFill>
                            <a:srgbClr val="000000"/>
                          </a:solidFill>
                          <a:effectLst/>
                          <a:latin typeface="Arial" panose="020B0604020202020204" pitchFamily="34" charset="0"/>
                          <a:cs typeface="Arial" panose="020B0604020202020204" pitchFamily="34" charset="0"/>
                        </a:rPr>
                        <a:t>Defined</a:t>
                      </a:r>
                    </a:p>
                  </a:txBody>
                  <a:tcPr marL="9525" marR="9525" marT="9525" marB="0" anchor="b"/>
                </a:tc>
                <a:tc>
                  <a:txBody>
                    <a:bodyPr/>
                    <a:lstStyle/>
                    <a:p>
                      <a:pPr algn="ctr"/>
                      <a:r>
                        <a:rPr lang="en-GB" sz="1100" b="0" dirty="0">
                          <a:latin typeface="Arial" panose="020B0604020202020204" pitchFamily="34" charset="0"/>
                          <a:cs typeface="Arial" panose="020B0604020202020204" pitchFamily="34" charset="0"/>
                        </a:rPr>
                        <a:t>13</a:t>
                      </a:r>
                    </a:p>
                  </a:txBody>
                  <a:tcPr anchor="b"/>
                </a:tc>
                <a:extLst>
                  <a:ext uri="{0D108BD9-81ED-4DB2-BD59-A6C34878D82A}">
                    <a16:rowId xmlns:a16="http://schemas.microsoft.com/office/drawing/2014/main" val="1077774263"/>
                  </a:ext>
                </a:extLst>
              </a:tr>
              <a:tr h="370840">
                <a:tc>
                  <a:txBody>
                    <a:bodyPr/>
                    <a:lstStyle/>
                    <a:p>
                      <a:pPr algn="ctr" fontAlgn="b"/>
                      <a:r>
                        <a:rPr lang="en-GB" sz="1100" b="0" i="0" u="none" strike="noStrike" dirty="0">
                          <a:solidFill>
                            <a:srgbClr val="000000"/>
                          </a:solidFill>
                          <a:effectLst/>
                          <a:latin typeface="Arial" panose="020B0604020202020204" pitchFamily="34" charset="0"/>
                          <a:cs typeface="Arial" panose="020B0604020202020204" pitchFamily="34" charset="0"/>
                        </a:rPr>
                        <a:t>Managed</a:t>
                      </a:r>
                    </a:p>
                  </a:txBody>
                  <a:tcPr marL="9525" marR="9525" marT="9525" marB="0" anchor="b"/>
                </a:tc>
                <a:tc>
                  <a:txBody>
                    <a:bodyPr/>
                    <a:lstStyle/>
                    <a:p>
                      <a:pPr algn="ctr"/>
                      <a:r>
                        <a:rPr lang="en-GB" sz="1100" b="0" dirty="0">
                          <a:latin typeface="Arial" panose="020B0604020202020204" pitchFamily="34" charset="0"/>
                          <a:cs typeface="Arial" panose="020B0604020202020204" pitchFamily="34" charset="0"/>
                        </a:rPr>
                        <a:t>4</a:t>
                      </a:r>
                    </a:p>
                  </a:txBody>
                  <a:tcPr anchor="b"/>
                </a:tc>
                <a:extLst>
                  <a:ext uri="{0D108BD9-81ED-4DB2-BD59-A6C34878D82A}">
                    <a16:rowId xmlns:a16="http://schemas.microsoft.com/office/drawing/2014/main" val="685840180"/>
                  </a:ext>
                </a:extLst>
              </a:tr>
              <a:tr h="370840">
                <a:tc>
                  <a:txBody>
                    <a:bodyPr/>
                    <a:lstStyle/>
                    <a:p>
                      <a:pPr algn="ctr" fontAlgn="b"/>
                      <a:r>
                        <a:rPr lang="en-GB" sz="1100" b="0" i="0" u="none" strike="noStrike" dirty="0">
                          <a:solidFill>
                            <a:srgbClr val="000000"/>
                          </a:solidFill>
                          <a:effectLst/>
                          <a:latin typeface="Arial" panose="020B0604020202020204" pitchFamily="34" charset="0"/>
                          <a:cs typeface="Arial" panose="020B0604020202020204" pitchFamily="34" charset="0"/>
                        </a:rPr>
                        <a:t>Optimised</a:t>
                      </a:r>
                    </a:p>
                  </a:txBody>
                  <a:tcPr marL="9525" marR="9525" marT="9525" marB="0" anchor="b"/>
                </a:tc>
                <a:tc>
                  <a:txBody>
                    <a:bodyPr/>
                    <a:lstStyle/>
                    <a:p>
                      <a:pPr algn="ctr"/>
                      <a:r>
                        <a:rPr lang="en-GB" sz="1100" b="0" dirty="0">
                          <a:latin typeface="Arial" panose="020B0604020202020204" pitchFamily="34" charset="0"/>
                          <a:cs typeface="Arial" panose="020B0604020202020204" pitchFamily="34" charset="0"/>
                        </a:rPr>
                        <a:t>0</a:t>
                      </a:r>
                    </a:p>
                  </a:txBody>
                  <a:tcPr anchor="b"/>
                </a:tc>
                <a:extLst>
                  <a:ext uri="{0D108BD9-81ED-4DB2-BD59-A6C34878D82A}">
                    <a16:rowId xmlns:a16="http://schemas.microsoft.com/office/drawing/2014/main" val="998342874"/>
                  </a:ext>
                </a:extLst>
              </a:tr>
            </a:tbl>
          </a:graphicData>
        </a:graphic>
      </p:graphicFrame>
      <p:graphicFrame>
        <p:nvGraphicFramePr>
          <p:cNvPr id="137" name="Chart 136">
            <a:extLst>
              <a:ext uri="{FF2B5EF4-FFF2-40B4-BE49-F238E27FC236}">
                <a16:creationId xmlns:a16="http://schemas.microsoft.com/office/drawing/2014/main" id="{5A525575-6E5B-4737-9BE5-02FB01FFD0D6}"/>
              </a:ext>
            </a:extLst>
          </p:cNvPr>
          <p:cNvGraphicFramePr>
            <a:graphicFrameLocks/>
          </p:cNvGraphicFramePr>
          <p:nvPr>
            <p:extLst>
              <p:ext uri="{D42A27DB-BD31-4B8C-83A1-F6EECF244321}">
                <p14:modId xmlns:p14="http://schemas.microsoft.com/office/powerpoint/2010/main" val="3801971328"/>
              </p:ext>
            </p:extLst>
          </p:nvPr>
        </p:nvGraphicFramePr>
        <p:xfrm>
          <a:off x="1488696" y="1090871"/>
          <a:ext cx="6166609" cy="3222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87603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Hone IT Delivery Capability</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develops and evolves IT tools, work processes and team structures.</a:t>
            </a:r>
          </a:p>
        </p:txBody>
      </p:sp>
      <p:pic>
        <p:nvPicPr>
          <p:cNvPr id="7" name="New picture">
            <a:extLst>
              <a:ext uri="{FF2B5EF4-FFF2-40B4-BE49-F238E27FC236}">
                <a16:creationId xmlns:a16="http://schemas.microsoft.com/office/drawing/2014/main" id="{B6988F60-338C-4B7F-AC9B-0BCCA389A86D}"/>
              </a:ext>
            </a:extLst>
          </p:cNvPr>
          <p:cNvPicPr/>
          <p:nvPr/>
        </p:nvPicPr>
        <p:blipFill rotWithShape="1">
          <a:blip r:embed="rId2"/>
          <a:srcRect t="11670"/>
          <a:stretch/>
        </p:blipFill>
        <p:spPr>
          <a:xfrm>
            <a:off x="0" y="1618644"/>
            <a:ext cx="9144000" cy="4660237"/>
          </a:xfrm>
          <a:prstGeom prst="rect">
            <a:avLst/>
          </a:prstGeom>
        </p:spPr>
      </p:pic>
    </p:spTree>
    <p:extLst>
      <p:ext uri="{BB962C8B-B14F-4D97-AF65-F5344CB8AC3E}">
        <p14:creationId xmlns:p14="http://schemas.microsoft.com/office/powerpoint/2010/main" val="62878633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Prioritise</a:t>
            </a:r>
            <a:r>
              <a:rPr lang="en-US" dirty="0"/>
              <a:t> IT Investments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justifies and prioritises investments in IT to achieve strategic outcomes.</a:t>
            </a:r>
          </a:p>
        </p:txBody>
      </p:sp>
      <p:pic>
        <p:nvPicPr>
          <p:cNvPr id="5" name="New picture">
            <a:extLst>
              <a:ext uri="{FF2B5EF4-FFF2-40B4-BE49-F238E27FC236}">
                <a16:creationId xmlns:a16="http://schemas.microsoft.com/office/drawing/2014/main" id="{F4079622-41AD-4CA7-A5F5-6DCEFD736433}"/>
              </a:ext>
            </a:extLst>
          </p:cNvPr>
          <p:cNvPicPr/>
          <p:nvPr/>
        </p:nvPicPr>
        <p:blipFill rotWithShape="1">
          <a:blip r:embed="rId2"/>
          <a:srcRect t="11416"/>
          <a:stretch/>
        </p:blipFill>
        <p:spPr>
          <a:xfrm>
            <a:off x="0" y="1686560"/>
            <a:ext cx="9144000" cy="4450080"/>
          </a:xfrm>
          <a:prstGeom prst="rect">
            <a:avLst/>
          </a:prstGeom>
        </p:spPr>
      </p:pic>
    </p:spTree>
    <p:extLst>
      <p:ext uri="{BB962C8B-B14F-4D97-AF65-F5344CB8AC3E}">
        <p14:creationId xmlns:p14="http://schemas.microsoft.com/office/powerpoint/2010/main" val="240247616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Develop Compensation and Benefits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works with HR to create and IT compensation strategy that reinforces performance management and supports the achievement of IT enterprise goals.</a:t>
            </a:r>
          </a:p>
        </p:txBody>
      </p:sp>
      <p:pic>
        <p:nvPicPr>
          <p:cNvPr id="6" name="New picture">
            <a:extLst>
              <a:ext uri="{FF2B5EF4-FFF2-40B4-BE49-F238E27FC236}">
                <a16:creationId xmlns:a16="http://schemas.microsoft.com/office/drawing/2014/main" id="{87DAD423-86D1-4FA8-AA49-A01A100E7A9B}"/>
              </a:ext>
            </a:extLst>
          </p:cNvPr>
          <p:cNvPicPr/>
          <p:nvPr/>
        </p:nvPicPr>
        <p:blipFill rotWithShape="1">
          <a:blip r:embed="rId2"/>
          <a:srcRect t="11862"/>
          <a:stretch/>
        </p:blipFill>
        <p:spPr>
          <a:xfrm>
            <a:off x="-1400" y="1775410"/>
            <a:ext cx="9145400" cy="4615230"/>
          </a:xfrm>
          <a:prstGeom prst="rect">
            <a:avLst/>
          </a:prstGeom>
        </p:spPr>
      </p:pic>
    </p:spTree>
    <p:extLst>
      <p:ext uri="{BB962C8B-B14F-4D97-AF65-F5344CB8AC3E}">
        <p14:creationId xmlns:p14="http://schemas.microsoft.com/office/powerpoint/2010/main" val="401016580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Enable Business IT Capabilities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provides guidance, information and connections to enable the rest of the business to benefit from and lead technology initiatives</a:t>
            </a:r>
          </a:p>
        </p:txBody>
      </p:sp>
      <p:pic>
        <p:nvPicPr>
          <p:cNvPr id="6" name="New picture">
            <a:extLst>
              <a:ext uri="{FF2B5EF4-FFF2-40B4-BE49-F238E27FC236}">
                <a16:creationId xmlns:a16="http://schemas.microsoft.com/office/drawing/2014/main" id="{EB241827-3520-4BA2-B7E7-2893CFEE9BC1}"/>
              </a:ext>
            </a:extLst>
          </p:cNvPr>
          <p:cNvPicPr/>
          <p:nvPr/>
        </p:nvPicPr>
        <p:blipFill rotWithShape="1">
          <a:blip r:embed="rId2"/>
          <a:srcRect t="11609"/>
          <a:stretch/>
        </p:blipFill>
        <p:spPr>
          <a:xfrm>
            <a:off x="0" y="1775410"/>
            <a:ext cx="9144000" cy="4615230"/>
          </a:xfrm>
          <a:prstGeom prst="rect">
            <a:avLst/>
          </a:prstGeom>
        </p:spPr>
      </p:pic>
    </p:spTree>
    <p:extLst>
      <p:ext uri="{BB962C8B-B14F-4D97-AF65-F5344CB8AC3E}">
        <p14:creationId xmlns:p14="http://schemas.microsoft.com/office/powerpoint/2010/main" val="24485797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Act on Metrics for Improvement</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identifies and prioritises performance improvement initiatives that generate the highest business value.</a:t>
            </a:r>
          </a:p>
        </p:txBody>
      </p:sp>
      <p:pic>
        <p:nvPicPr>
          <p:cNvPr id="6" name="New picture">
            <a:extLst>
              <a:ext uri="{FF2B5EF4-FFF2-40B4-BE49-F238E27FC236}">
                <a16:creationId xmlns:a16="http://schemas.microsoft.com/office/drawing/2014/main" id="{16DE90CD-675F-4828-9428-09F77DCCE6D4}"/>
              </a:ext>
            </a:extLst>
          </p:cNvPr>
          <p:cNvPicPr/>
          <p:nvPr/>
        </p:nvPicPr>
        <p:blipFill rotWithShape="1">
          <a:blip r:embed="rId2"/>
          <a:srcRect t="12619"/>
          <a:stretch/>
        </p:blipFill>
        <p:spPr>
          <a:xfrm>
            <a:off x="0" y="1615440"/>
            <a:ext cx="9144000" cy="4673600"/>
          </a:xfrm>
          <a:prstGeom prst="rect">
            <a:avLst/>
          </a:prstGeom>
        </p:spPr>
      </p:pic>
    </p:spTree>
    <p:extLst>
      <p:ext uri="{BB962C8B-B14F-4D97-AF65-F5344CB8AC3E}">
        <p14:creationId xmlns:p14="http://schemas.microsoft.com/office/powerpoint/2010/main" val="2851386489"/>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25702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Allocate IT Decision Rights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allocates decision rights to empower its leadership and employees to make decisions on the use of Information and Technology</a:t>
            </a:r>
          </a:p>
        </p:txBody>
      </p:sp>
      <p:pic>
        <p:nvPicPr>
          <p:cNvPr id="11" name="New picture">
            <a:extLst>
              <a:ext uri="{FF2B5EF4-FFF2-40B4-BE49-F238E27FC236}">
                <a16:creationId xmlns:a16="http://schemas.microsoft.com/office/drawing/2014/main" id="{36C85F74-C60D-47FA-B063-3F71949DDD20}"/>
              </a:ext>
            </a:extLst>
          </p:cNvPr>
          <p:cNvPicPr/>
          <p:nvPr/>
        </p:nvPicPr>
        <p:blipFill rotWithShape="1">
          <a:blip r:embed="rId2"/>
          <a:srcRect t="10600"/>
          <a:stretch/>
        </p:blipFill>
        <p:spPr>
          <a:xfrm>
            <a:off x="2" y="1704975"/>
            <a:ext cx="9143999" cy="4629150"/>
          </a:xfrm>
          <a:prstGeom prst="rect">
            <a:avLst/>
          </a:prstGeom>
        </p:spPr>
      </p:pic>
    </p:spTree>
    <p:extLst>
      <p:ext uri="{BB962C8B-B14F-4D97-AF65-F5344CB8AC3E}">
        <p14:creationId xmlns:p14="http://schemas.microsoft.com/office/powerpoint/2010/main" val="210042998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Prepare and Manage IT Budgets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identifies and prioritises performance improvement initiatives that generate the highest business value.</a:t>
            </a:r>
          </a:p>
        </p:txBody>
      </p:sp>
      <p:pic>
        <p:nvPicPr>
          <p:cNvPr id="6" name="New picture">
            <a:extLst>
              <a:ext uri="{FF2B5EF4-FFF2-40B4-BE49-F238E27FC236}">
                <a16:creationId xmlns:a16="http://schemas.microsoft.com/office/drawing/2014/main" id="{16DE90CD-675F-4828-9428-09F77DCCE6D4}"/>
              </a:ext>
            </a:extLst>
          </p:cNvPr>
          <p:cNvPicPr/>
          <p:nvPr/>
        </p:nvPicPr>
        <p:blipFill rotWithShape="1">
          <a:blip r:embed="rId2"/>
          <a:srcRect t="12619"/>
          <a:stretch/>
        </p:blipFill>
        <p:spPr>
          <a:xfrm>
            <a:off x="0" y="1615440"/>
            <a:ext cx="9144000" cy="4673600"/>
          </a:xfrm>
          <a:prstGeom prst="rect">
            <a:avLst/>
          </a:prstGeom>
        </p:spPr>
      </p:pic>
    </p:spTree>
    <p:extLst>
      <p:ext uri="{BB962C8B-B14F-4D97-AF65-F5344CB8AC3E}">
        <p14:creationId xmlns:p14="http://schemas.microsoft.com/office/powerpoint/2010/main" val="393016189"/>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Scope, Strategy and Vision</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MD and senior executives determine the nature and depth of IT’s contribution to enterprise strategy and goal attainment</a:t>
            </a:r>
          </a:p>
        </p:txBody>
      </p:sp>
      <p:pic>
        <p:nvPicPr>
          <p:cNvPr id="7" name="New picture">
            <a:extLst>
              <a:ext uri="{FF2B5EF4-FFF2-40B4-BE49-F238E27FC236}">
                <a16:creationId xmlns:a16="http://schemas.microsoft.com/office/drawing/2014/main" id="{FBB218CE-A4E9-474F-9872-45A441266907}"/>
              </a:ext>
            </a:extLst>
          </p:cNvPr>
          <p:cNvPicPr/>
          <p:nvPr/>
        </p:nvPicPr>
        <p:blipFill rotWithShape="1">
          <a:blip r:embed="rId2"/>
          <a:srcRect t="11357"/>
          <a:stretch/>
        </p:blipFill>
        <p:spPr>
          <a:xfrm>
            <a:off x="-1400" y="1798320"/>
            <a:ext cx="9145400" cy="4511040"/>
          </a:xfrm>
          <a:prstGeom prst="rect">
            <a:avLst/>
          </a:prstGeom>
        </p:spPr>
      </p:pic>
    </p:spTree>
    <p:extLst>
      <p:ext uri="{BB962C8B-B14F-4D97-AF65-F5344CB8AC3E}">
        <p14:creationId xmlns:p14="http://schemas.microsoft.com/office/powerpoint/2010/main" val="6177826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Incent Achievement of Objectives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aligns performance metrics with individuals and teams to incent achievement of business objectives.</a:t>
            </a:r>
          </a:p>
        </p:txBody>
      </p:sp>
      <p:pic>
        <p:nvPicPr>
          <p:cNvPr id="7" name="New picture">
            <a:extLst>
              <a:ext uri="{FF2B5EF4-FFF2-40B4-BE49-F238E27FC236}">
                <a16:creationId xmlns:a16="http://schemas.microsoft.com/office/drawing/2014/main" id="{5BE66E19-25D5-4EC6-859A-4265276895AD}"/>
              </a:ext>
            </a:extLst>
          </p:cNvPr>
          <p:cNvPicPr/>
          <p:nvPr/>
        </p:nvPicPr>
        <p:blipFill rotWithShape="1">
          <a:blip r:embed="rId2"/>
          <a:srcRect t="11609"/>
          <a:stretch/>
        </p:blipFill>
        <p:spPr>
          <a:xfrm>
            <a:off x="0" y="1696720"/>
            <a:ext cx="9144000" cy="4490720"/>
          </a:xfrm>
          <a:prstGeom prst="rect">
            <a:avLst/>
          </a:prstGeom>
        </p:spPr>
      </p:pic>
    </p:spTree>
    <p:extLst>
      <p:ext uri="{BB962C8B-B14F-4D97-AF65-F5344CB8AC3E}">
        <p14:creationId xmlns:p14="http://schemas.microsoft.com/office/powerpoint/2010/main" val="412275697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Measure IT Performance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establishes metrics to track performance, reliability, value creation and contribution to business strategy.</a:t>
            </a:r>
          </a:p>
        </p:txBody>
      </p:sp>
      <p:pic>
        <p:nvPicPr>
          <p:cNvPr id="5" name="New picture">
            <a:extLst>
              <a:ext uri="{FF2B5EF4-FFF2-40B4-BE49-F238E27FC236}">
                <a16:creationId xmlns:a16="http://schemas.microsoft.com/office/drawing/2014/main" id="{807CD550-A725-4368-BA32-C4BD6FB60327}"/>
              </a:ext>
            </a:extLst>
          </p:cNvPr>
          <p:cNvPicPr/>
          <p:nvPr/>
        </p:nvPicPr>
        <p:blipFill rotWithShape="1">
          <a:blip r:embed="rId2"/>
          <a:srcRect t="11609"/>
          <a:stretch/>
        </p:blipFill>
        <p:spPr>
          <a:xfrm>
            <a:off x="0" y="1645920"/>
            <a:ext cx="9144000" cy="4612640"/>
          </a:xfrm>
          <a:prstGeom prst="rect">
            <a:avLst/>
          </a:prstGeom>
        </p:spPr>
      </p:pic>
    </p:spTree>
    <p:extLst>
      <p:ext uri="{BB962C8B-B14F-4D97-AF65-F5344CB8AC3E}">
        <p14:creationId xmlns:p14="http://schemas.microsoft.com/office/powerpoint/2010/main" val="177718646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grpSp>
        <p:nvGrpSpPr>
          <p:cNvPr id="47" name="Group 46">
            <a:extLst>
              <a:ext uri="{FF2B5EF4-FFF2-40B4-BE49-F238E27FC236}">
                <a16:creationId xmlns:a16="http://schemas.microsoft.com/office/drawing/2014/main" id="{23E17114-33FF-4247-86FC-DBCD13D4AD24}"/>
              </a:ext>
            </a:extLst>
          </p:cNvPr>
          <p:cNvGrpSpPr/>
          <p:nvPr/>
        </p:nvGrpSpPr>
        <p:grpSpPr>
          <a:xfrm>
            <a:off x="415589" y="2101747"/>
            <a:ext cx="4710605" cy="2095748"/>
            <a:chOff x="406062" y="2064599"/>
            <a:chExt cx="4710605" cy="2095748"/>
          </a:xfrm>
          <a:solidFill>
            <a:schemeClr val="bg1">
              <a:lumMod val="50000"/>
            </a:schemeClr>
          </a:solidFill>
        </p:grpSpPr>
        <p:sp>
          <p:nvSpPr>
            <p:cNvPr id="26" name="Rounded Rectangle 44">
              <a:extLst>
                <a:ext uri="{FF2B5EF4-FFF2-40B4-BE49-F238E27FC236}">
                  <a16:creationId xmlns:a16="http://schemas.microsoft.com/office/drawing/2014/main" id="{9DFF0D48-BBDA-4D32-BA61-1514DD24FB20}"/>
                </a:ext>
              </a:extLst>
            </p:cNvPr>
            <p:cNvSpPr/>
            <p:nvPr/>
          </p:nvSpPr>
          <p:spPr>
            <a:xfrm>
              <a:off x="406062" y="206459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2004" y="3859703"/>
              <a:ext cx="374904" cy="300644"/>
            </a:xfrm>
            <a:prstGeom prst="rect">
              <a:avLst/>
            </a:prstGeom>
            <a:grpFill/>
          </p:spPr>
        </p:pic>
      </p:grpSp>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10772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51990"/>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6036453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Communicate Strategy</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and to whom the MD communicates the strategy and associated plans to direct actions that accomplish the established objectives</a:t>
            </a:r>
          </a:p>
        </p:txBody>
      </p:sp>
      <p:pic>
        <p:nvPicPr>
          <p:cNvPr id="7" name="New picture">
            <a:extLst>
              <a:ext uri="{FF2B5EF4-FFF2-40B4-BE49-F238E27FC236}">
                <a16:creationId xmlns:a16="http://schemas.microsoft.com/office/drawing/2014/main" id="{982BD901-684B-40C2-9D76-E81E6F12AE4E}"/>
              </a:ext>
            </a:extLst>
          </p:cNvPr>
          <p:cNvPicPr/>
          <p:nvPr/>
        </p:nvPicPr>
        <p:blipFill rotWithShape="1">
          <a:blip r:embed="rId2"/>
          <a:srcRect t="12114"/>
          <a:stretch/>
        </p:blipFill>
        <p:spPr>
          <a:xfrm>
            <a:off x="0" y="1788160"/>
            <a:ext cx="9144000" cy="4460240"/>
          </a:xfrm>
          <a:prstGeom prst="rect">
            <a:avLst/>
          </a:prstGeom>
        </p:spPr>
      </p:pic>
    </p:spTree>
    <p:extLst>
      <p:ext uri="{BB962C8B-B14F-4D97-AF65-F5344CB8AC3E}">
        <p14:creationId xmlns:p14="http://schemas.microsoft.com/office/powerpoint/2010/main" val="176518822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Optimise</a:t>
            </a:r>
            <a:r>
              <a:rPr lang="en-US" dirty="0"/>
              <a:t> the IT Operating Model</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designs and optimises the enterprise-wide information and technology operating model as a system to deliver on the strategic plan.</a:t>
            </a:r>
          </a:p>
        </p:txBody>
      </p:sp>
      <p:pic>
        <p:nvPicPr>
          <p:cNvPr id="7" name="New picture">
            <a:extLst>
              <a:ext uri="{FF2B5EF4-FFF2-40B4-BE49-F238E27FC236}">
                <a16:creationId xmlns:a16="http://schemas.microsoft.com/office/drawing/2014/main" id="{574874E2-11CC-482B-B041-DD00BAC48C20}"/>
              </a:ext>
            </a:extLst>
          </p:cNvPr>
          <p:cNvPicPr/>
          <p:nvPr/>
        </p:nvPicPr>
        <p:blipFill rotWithShape="1">
          <a:blip r:embed="rId2"/>
          <a:srcRect t="11609"/>
          <a:stretch/>
        </p:blipFill>
        <p:spPr>
          <a:xfrm>
            <a:off x="0" y="1775410"/>
            <a:ext cx="9144000" cy="4483150"/>
          </a:xfrm>
          <a:prstGeom prst="rect">
            <a:avLst/>
          </a:prstGeom>
        </p:spPr>
      </p:pic>
    </p:spTree>
    <p:extLst>
      <p:ext uri="{BB962C8B-B14F-4D97-AF65-F5344CB8AC3E}">
        <p14:creationId xmlns:p14="http://schemas.microsoft.com/office/powerpoint/2010/main" val="1801599982"/>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Apply Analysis &amp; Innovate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senses technology and associated business trends to create business opportunities or solve business problems</a:t>
            </a:r>
          </a:p>
        </p:txBody>
      </p:sp>
      <p:pic>
        <p:nvPicPr>
          <p:cNvPr id="6" name="New picture">
            <a:extLst>
              <a:ext uri="{FF2B5EF4-FFF2-40B4-BE49-F238E27FC236}">
                <a16:creationId xmlns:a16="http://schemas.microsoft.com/office/drawing/2014/main" id="{3DAEEBB4-7B70-4BB5-B151-CD4BF3E8D304}"/>
              </a:ext>
            </a:extLst>
          </p:cNvPr>
          <p:cNvPicPr/>
          <p:nvPr/>
        </p:nvPicPr>
        <p:blipFill rotWithShape="1">
          <a:blip r:embed="rId2"/>
          <a:srcRect t="11609"/>
          <a:stretch/>
        </p:blipFill>
        <p:spPr>
          <a:xfrm>
            <a:off x="0" y="1775410"/>
            <a:ext cx="9144000" cy="4472990"/>
          </a:xfrm>
          <a:prstGeom prst="rect">
            <a:avLst/>
          </a:prstGeom>
        </p:spPr>
      </p:pic>
    </p:spTree>
    <p:extLst>
      <p:ext uri="{BB962C8B-B14F-4D97-AF65-F5344CB8AC3E}">
        <p14:creationId xmlns:p14="http://schemas.microsoft.com/office/powerpoint/2010/main" val="419349544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Define and Evolve IT Services</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defines and evolves the IT services and products it provides.</a:t>
            </a:r>
          </a:p>
        </p:txBody>
      </p:sp>
      <p:pic>
        <p:nvPicPr>
          <p:cNvPr id="6" name="New picture">
            <a:extLst>
              <a:ext uri="{FF2B5EF4-FFF2-40B4-BE49-F238E27FC236}">
                <a16:creationId xmlns:a16="http://schemas.microsoft.com/office/drawing/2014/main" id="{F2BBD869-E4B9-42F4-BDE4-9206E9ED198E}"/>
              </a:ext>
            </a:extLst>
          </p:cNvPr>
          <p:cNvPicPr/>
          <p:nvPr/>
        </p:nvPicPr>
        <p:blipFill rotWithShape="1">
          <a:blip r:embed="rId2"/>
          <a:srcRect t="11416"/>
          <a:stretch/>
        </p:blipFill>
        <p:spPr>
          <a:xfrm>
            <a:off x="-1400" y="1595120"/>
            <a:ext cx="9145400" cy="4602480"/>
          </a:xfrm>
          <a:prstGeom prst="rect">
            <a:avLst/>
          </a:prstGeom>
        </p:spPr>
      </p:pic>
    </p:spTree>
    <p:extLst>
      <p:ext uri="{BB962C8B-B14F-4D97-AF65-F5344CB8AC3E}">
        <p14:creationId xmlns:p14="http://schemas.microsoft.com/office/powerpoint/2010/main" val="19796870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Develop Strategy</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IT contributes to and develops strategy and associated strategic plans to achieve long-term objectives</a:t>
            </a:r>
          </a:p>
        </p:txBody>
      </p:sp>
      <p:pic>
        <p:nvPicPr>
          <p:cNvPr id="6" name="New picture">
            <a:extLst>
              <a:ext uri="{FF2B5EF4-FFF2-40B4-BE49-F238E27FC236}">
                <a16:creationId xmlns:a16="http://schemas.microsoft.com/office/drawing/2014/main" id="{612BF05A-D1D1-4D93-9F6B-43D5F9CE052E}"/>
              </a:ext>
            </a:extLst>
          </p:cNvPr>
          <p:cNvPicPr/>
          <p:nvPr/>
        </p:nvPicPr>
        <p:blipFill rotWithShape="1">
          <a:blip r:embed="rId2"/>
          <a:srcRect t="11416"/>
          <a:stretch/>
        </p:blipFill>
        <p:spPr>
          <a:xfrm>
            <a:off x="-1400" y="1672366"/>
            <a:ext cx="9145400" cy="4636994"/>
          </a:xfrm>
          <a:prstGeom prst="rect">
            <a:avLst/>
          </a:prstGeom>
        </p:spPr>
      </p:pic>
    </p:spTree>
    <p:extLst>
      <p:ext uri="{BB962C8B-B14F-4D97-AF65-F5344CB8AC3E}">
        <p14:creationId xmlns:p14="http://schemas.microsoft.com/office/powerpoint/2010/main" val="143896343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Establish IT Engagement Posture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engages with the enterprise and external partners to fulfil its core value proposition</a:t>
            </a:r>
          </a:p>
        </p:txBody>
      </p:sp>
      <p:pic>
        <p:nvPicPr>
          <p:cNvPr id="5" name="New picture">
            <a:extLst>
              <a:ext uri="{FF2B5EF4-FFF2-40B4-BE49-F238E27FC236}">
                <a16:creationId xmlns:a16="http://schemas.microsoft.com/office/drawing/2014/main" id="{E08113E6-BDA0-41F3-A428-E67502A47DC1}"/>
              </a:ext>
            </a:extLst>
          </p:cNvPr>
          <p:cNvPicPr/>
          <p:nvPr/>
        </p:nvPicPr>
        <p:blipFill rotWithShape="1">
          <a:blip r:embed="rId2"/>
          <a:srcRect t="11416"/>
          <a:stretch/>
        </p:blipFill>
        <p:spPr>
          <a:xfrm>
            <a:off x="0" y="1595120"/>
            <a:ext cx="9144000" cy="4683760"/>
          </a:xfrm>
          <a:prstGeom prst="rect">
            <a:avLst/>
          </a:prstGeom>
        </p:spPr>
      </p:pic>
    </p:spTree>
    <p:extLst>
      <p:ext uri="{BB962C8B-B14F-4D97-AF65-F5344CB8AC3E}">
        <p14:creationId xmlns:p14="http://schemas.microsoft.com/office/powerpoint/2010/main" val="226933633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Assess and Manage Business Demand</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22083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business identifies, anticipates or shapes the needs and expectations of the enterprise.</a:t>
            </a:r>
          </a:p>
        </p:txBody>
      </p:sp>
      <p:pic>
        <p:nvPicPr>
          <p:cNvPr id="6" name="New picture">
            <a:extLst>
              <a:ext uri="{FF2B5EF4-FFF2-40B4-BE49-F238E27FC236}">
                <a16:creationId xmlns:a16="http://schemas.microsoft.com/office/drawing/2014/main" id="{088AB4D0-9D16-45F4-A1B6-35950C4982B3}"/>
              </a:ext>
            </a:extLst>
          </p:cNvPr>
          <p:cNvPicPr/>
          <p:nvPr/>
        </p:nvPicPr>
        <p:blipFill rotWithShape="1">
          <a:blip r:embed="rId2"/>
          <a:srcRect t="11415"/>
          <a:stretch/>
        </p:blipFill>
        <p:spPr>
          <a:xfrm>
            <a:off x="-1400" y="1625602"/>
            <a:ext cx="9145400" cy="4541519"/>
          </a:xfrm>
          <a:prstGeom prst="rect">
            <a:avLst/>
          </a:prstGeom>
        </p:spPr>
      </p:pic>
    </p:spTree>
    <p:extLst>
      <p:ext uri="{BB962C8B-B14F-4D97-AF65-F5344CB8AC3E}">
        <p14:creationId xmlns:p14="http://schemas.microsoft.com/office/powerpoint/2010/main" val="374387663"/>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Communicate &amp; Report IT Performance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11285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GB" sz="1200" dirty="0">
                <a:latin typeface="Arial" panose="020B0604020202020204" pitchFamily="34" charset="0"/>
                <a:cs typeface="Arial" panose="020B0604020202020204" pitchFamily="34" charset="0"/>
              </a:rPr>
              <a:t>How the MD and the business structure and execute communications to inform stakeholders of IT contributions to business outcomes.</a:t>
            </a:r>
          </a:p>
        </p:txBody>
      </p:sp>
      <p:pic>
        <p:nvPicPr>
          <p:cNvPr id="5" name="New picture">
            <a:extLst>
              <a:ext uri="{FF2B5EF4-FFF2-40B4-BE49-F238E27FC236}">
                <a16:creationId xmlns:a16="http://schemas.microsoft.com/office/drawing/2014/main" id="{7CBB31E4-42CA-49AE-BE55-E27759F443D2}"/>
              </a:ext>
            </a:extLst>
          </p:cNvPr>
          <p:cNvPicPr/>
          <p:nvPr/>
        </p:nvPicPr>
        <p:blipFill rotWithShape="1">
          <a:blip r:embed="rId2"/>
          <a:srcRect t="11609"/>
          <a:stretch/>
        </p:blipFill>
        <p:spPr>
          <a:xfrm>
            <a:off x="-1400" y="1788160"/>
            <a:ext cx="9145400" cy="4460240"/>
          </a:xfrm>
          <a:prstGeom prst="rect">
            <a:avLst/>
          </a:prstGeom>
        </p:spPr>
      </p:pic>
    </p:spTree>
    <p:extLst>
      <p:ext uri="{BB962C8B-B14F-4D97-AF65-F5344CB8AC3E}">
        <p14:creationId xmlns:p14="http://schemas.microsoft.com/office/powerpoint/2010/main" val="2190666588"/>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a:t>
            </a:r>
            <a:endParaRPr dirty="0"/>
          </a:p>
        </p:txBody>
      </p:sp>
      <p:pic>
        <p:nvPicPr>
          <p:cNvPr id="6" name="New picture">
            <a:extLst>
              <a:ext uri="{FF2B5EF4-FFF2-40B4-BE49-F238E27FC236}">
                <a16:creationId xmlns:a16="http://schemas.microsoft.com/office/drawing/2014/main" id="{76C7E23F-9615-456B-8BB3-C3BE3152E078}"/>
              </a:ext>
            </a:extLst>
          </p:cNvPr>
          <p:cNvPicPr/>
          <p:nvPr/>
        </p:nvPicPr>
        <p:blipFill>
          <a:blip r:embed="rId2"/>
          <a:stretch>
            <a:fillRect/>
          </a:stretch>
        </p:blipFill>
        <p:spPr>
          <a:xfrm>
            <a:off x="0" y="1087122"/>
            <a:ext cx="9144000" cy="5100319"/>
          </a:xfrm>
          <a:prstGeom prst="rect">
            <a:avLst/>
          </a:prstGeom>
        </p:spPr>
      </p:pic>
    </p:spTree>
    <p:extLst>
      <p:ext uri="{BB962C8B-B14F-4D97-AF65-F5344CB8AC3E}">
        <p14:creationId xmlns:p14="http://schemas.microsoft.com/office/powerpoint/2010/main" val="381684458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7F843FDD-A148-4025-877B-9821AC46635A}"/>
              </a:ext>
            </a:extLst>
          </p:cNvPr>
          <p:cNvPicPr/>
          <p:nvPr/>
        </p:nvPicPr>
        <p:blipFill>
          <a:blip r:embed="rId2"/>
          <a:stretch>
            <a:fillRect/>
          </a:stretch>
        </p:blipFill>
        <p:spPr>
          <a:xfrm>
            <a:off x="0" y="1087122"/>
            <a:ext cx="9144000" cy="5120639"/>
          </a:xfrm>
          <a:prstGeom prst="rect">
            <a:avLst/>
          </a:prstGeom>
        </p:spPr>
      </p:pic>
    </p:spTree>
    <p:extLst>
      <p:ext uri="{BB962C8B-B14F-4D97-AF65-F5344CB8AC3E}">
        <p14:creationId xmlns:p14="http://schemas.microsoft.com/office/powerpoint/2010/main" val="25259560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4679" y="293633"/>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IT Governance</a:t>
            </a:r>
            <a:endParaRPr dirty="0"/>
          </a:p>
        </p:txBody>
      </p:sp>
      <p:sp>
        <p:nvSpPr>
          <p:cNvPr id="2" name="TextBox 1">
            <a:extLst>
              <a:ext uri="{FF2B5EF4-FFF2-40B4-BE49-F238E27FC236}">
                <a16:creationId xmlns:a16="http://schemas.microsoft.com/office/drawing/2014/main" id="{02EAD14B-620B-4E68-AFBC-6C98AAE11168}"/>
              </a:ext>
            </a:extLst>
          </p:cNvPr>
          <p:cNvSpPr txBox="1"/>
          <p:nvPr/>
        </p:nvSpPr>
        <p:spPr>
          <a:xfrm>
            <a:off x="0" y="93860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a:latin typeface="Arial" panose="020B0604020202020204" pitchFamily="34" charset="0"/>
              </a:rPr>
              <a:t>The extent to which the enterprise configures and operates its IT governance capabilities and how it allocates decision rights to empower its leadership and employees to make decisions on the use of information and technology.</a:t>
            </a:r>
            <a:endParaRPr lang="en-GB" sz="1200"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5096022"/>
            <a:ext cx="4668044" cy="896194"/>
            <a:chOff x="6117101" y="4837220"/>
            <a:chExt cx="6224059" cy="1194925"/>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2041584" cy="287259"/>
            </a:xfrm>
            <a:prstGeom prst="rect">
              <a:avLst/>
            </a:prstGeom>
            <a:noFill/>
          </p:spPr>
          <p:txBody>
            <a:bodyPr wrap="none" rtlCol="0">
              <a:spAutoFit/>
            </a:bodyPr>
            <a:lstStyle/>
            <a:p>
              <a:r>
                <a:rPr lang="en-ZA" sz="800" b="1" dirty="0">
                  <a:latin typeface="Arial Black" panose="020B0A04020102020204" pitchFamily="34" charset="0"/>
                </a:rPr>
                <a:t>BUSINESS CONTINUITY</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904380"/>
            </a:xfrm>
            <a:prstGeom prst="rect">
              <a:avLst/>
            </a:prstGeom>
            <a:noFill/>
          </p:spPr>
          <p:txBody>
            <a:bodyPr wrap="square" rtlCol="0">
              <a:noAutofit/>
            </a:bodyPr>
            <a:lstStyle/>
            <a:p>
              <a:pPr algn="just"/>
              <a:r>
                <a:rPr lang="en-GB" sz="900" dirty="0">
                  <a:latin typeface="Arial" panose="020B0604020202020204" pitchFamily="34" charset="0"/>
                  <a:cs typeface="Arial" panose="020B0604020202020204" pitchFamily="34" charset="0"/>
                </a:rPr>
                <a:t>Implementation of ISO 22301:2019 - Business continuity management systems. </a:t>
              </a:r>
              <a:r>
                <a:rPr lang="en-ZA" sz="900" dirty="0">
                  <a:latin typeface="Arial" panose="020B0604020202020204" pitchFamily="34" charset="0"/>
                  <a:cs typeface="Arial" panose="020B0604020202020204" pitchFamily="34" charset="0"/>
                </a:rPr>
                <a:t>We require another alternate site in line with BCM ISO standard. Lack of auto failover and backup to disk process is a gap that requires urgent attention to ensure continuity in the event of any unforeseen failure</a:t>
              </a: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3887592"/>
            <a:ext cx="4684347" cy="1146052"/>
            <a:chOff x="6057859" y="3474335"/>
            <a:chExt cx="6245796" cy="1528069"/>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2065096" cy="287259"/>
            </a:xfrm>
            <a:prstGeom prst="rect">
              <a:avLst/>
            </a:prstGeom>
            <a:noFill/>
          </p:spPr>
          <p:txBody>
            <a:bodyPr wrap="none" rtlCol="0">
              <a:spAutoFit/>
            </a:bodyPr>
            <a:lstStyle/>
            <a:p>
              <a:r>
                <a:rPr lang="en-ZA" sz="800" b="1" dirty="0">
                  <a:latin typeface="Arial Black" panose="020B0A04020102020204" pitchFamily="34" charset="0"/>
                </a:rPr>
                <a:t>SERVICE MANAGEMENT</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2"/>
              <a:ext cx="6231921" cy="1241375"/>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1235221"/>
            </a:xfrm>
            <a:prstGeom prst="rect">
              <a:avLst/>
            </a:prstGeom>
            <a:noFill/>
          </p:spPr>
          <p:txBody>
            <a:bodyPr wrap="square" rtlCol="0">
              <a:noAutofit/>
            </a:bodyPr>
            <a:lstStyle/>
            <a:p>
              <a:r>
                <a:rPr lang="en-ZA" sz="900" dirty="0">
                  <a:latin typeface="Arial" panose="020B0604020202020204" pitchFamily="34" charset="0"/>
                  <a:cs typeface="Arial" panose="020B0604020202020204" pitchFamily="34" charset="0"/>
                </a:rPr>
                <a:t>Help desk available to help drive the defined SPPs, SLAs, OLAs with respect to service management. However, this is far from optimised. The service request logging process on help desk needs to be optimised to help navigate service to the appropriate team as well manage issues around request duplication</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932238"/>
            <a:ext cx="4714445" cy="883404"/>
            <a:chOff x="6122668" y="2187420"/>
            <a:chExt cx="6285925" cy="961200"/>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2109978" cy="234417"/>
            </a:xfrm>
            <a:prstGeom prst="rect">
              <a:avLst/>
            </a:prstGeom>
            <a:noFill/>
          </p:spPr>
          <p:txBody>
            <a:bodyPr wrap="none" rtlCol="0">
              <a:spAutoFit/>
            </a:bodyPr>
            <a:lstStyle/>
            <a:p>
              <a:r>
                <a:rPr lang="en-ZA" sz="800" b="1" dirty="0">
                  <a:latin typeface="Arial Black" panose="020B0A04020102020204" pitchFamily="34" charset="0"/>
                </a:rPr>
                <a:t>PROJECT MANAGEMENT</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70737" y="2364146"/>
              <a:ext cx="5337856" cy="696067"/>
            </a:xfrm>
            <a:prstGeom prst="rect">
              <a:avLst/>
            </a:prstGeom>
            <a:noFill/>
          </p:spPr>
          <p:txBody>
            <a:bodyPr wrap="square" rtlCol="0">
              <a:noAutofit/>
            </a:bodyPr>
            <a:lstStyle/>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No staff in the project / program management function to enhance effective project delivery and monitoring</a:t>
              </a:r>
            </a:p>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There is need to clearly manage product ownership  systems has largely affected implementation</a:t>
              </a:r>
            </a:p>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Adherence to Product management  governance approach  </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230758" y="3281156"/>
            <a:ext cx="602303" cy="307338"/>
            <a:chOff x="6173268" y="1911315"/>
            <a:chExt cx="803071"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73268" y="1956716"/>
              <a:ext cx="803071"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230758" y="4243012"/>
            <a:ext cx="602303" cy="307338"/>
            <a:chOff x="6173268" y="1911315"/>
            <a:chExt cx="803071"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9" y="1911315"/>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73268" y="1956716"/>
              <a:ext cx="803071"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98164" y="5425667"/>
            <a:ext cx="729007" cy="307338"/>
            <a:chOff x="6154607" y="5621308"/>
            <a:chExt cx="972009"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54607" y="5680388"/>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7112" y="1440972"/>
            <a:ext cx="4704025" cy="1333317"/>
            <a:chOff x="189000" y="1859135"/>
            <a:chExt cx="4704025" cy="1289055"/>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1289055"/>
              <a:chOff x="6101930" y="876954"/>
              <a:chExt cx="6272034" cy="1718739"/>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1"/>
                <a:ext cx="6238829" cy="1466982"/>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2905070" cy="277722"/>
              </a:xfrm>
              <a:prstGeom prst="rect">
                <a:avLst/>
              </a:prstGeom>
              <a:noFill/>
            </p:spPr>
            <p:txBody>
              <a:bodyPr wrap="none" rtlCol="0">
                <a:spAutoFit/>
              </a:bodyPr>
              <a:lstStyle/>
              <a:p>
                <a:r>
                  <a:rPr lang="en-ZA" sz="800" b="1" dirty="0">
                    <a:latin typeface="Arial Black" panose="020B0A04020102020204" pitchFamily="34" charset="0"/>
                  </a:rPr>
                  <a:t>IT STANDARD AND CERTIFICATION</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092917"/>
                <a:ext cx="5351114" cy="671364"/>
              </a:xfrm>
              <a:prstGeom prst="rect">
                <a:avLst/>
              </a:prstGeom>
              <a:noFill/>
            </p:spPr>
            <p:txBody>
              <a:bodyPr wrap="square" rtlCol="0">
                <a:noAutofit/>
              </a:bodyPr>
              <a:lstStyle/>
              <a:p>
                <a:r>
                  <a:rPr lang="en-US" sz="900" dirty="0">
                    <a:latin typeface="Arial" panose="020B0604020202020204" pitchFamily="34" charset="0"/>
                    <a:cs typeface="Arial" panose="020B0604020202020204" pitchFamily="34" charset="0"/>
                  </a:rPr>
                  <a:t>There are documented standards and processes such as SPPs, SLAs. We however need to implement relevant </a:t>
                </a:r>
                <a:r>
                  <a:rPr lang="en-GB" sz="900" dirty="0">
                    <a:latin typeface="Arial" panose="020B0604020202020204" pitchFamily="34" charset="0"/>
                    <a:cs typeface="Arial" panose="020B0604020202020204" pitchFamily="34" charset="0"/>
                  </a:rPr>
                  <a:t>ISO</a:t>
                </a:r>
                <a:r>
                  <a:rPr lang="en-US" sz="900" dirty="0">
                    <a:latin typeface="Arial" panose="020B0604020202020204" pitchFamily="34" charset="0"/>
                    <a:cs typeface="Arial" panose="020B0604020202020204" pitchFamily="34" charset="0"/>
                  </a:rPr>
                  <a:t> standard and certifications such as:</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ISO 9001:2015(Quality Management System)</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ISO 27001:2013 (Information Security Management System)</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ISO 22301:2019 ( Business Continuity Management)</a:t>
                </a:r>
              </a:p>
              <a:p>
                <a:pPr marL="171450" indent="-171450">
                  <a:buFont typeface="Wingdings" panose="05000000000000000000" pitchFamily="2" charset="2"/>
                  <a:buChar char="§"/>
                </a:pPr>
                <a:r>
                  <a:rPr lang="en-GB" sz="900" dirty="0">
                    <a:latin typeface="Arial" panose="020B0604020202020204" pitchFamily="34" charset="0"/>
                    <a:cs typeface="Arial" panose="020B0604020202020204" pitchFamily="34" charset="0"/>
                  </a:rPr>
                  <a:t>ISO/IEC 27033-1:2015– Information technology Security techniques and Network security </a:t>
                </a:r>
                <a:endParaRPr lang="en-US" sz="9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191008" y="2121310"/>
              <a:ext cx="788513" cy="307338"/>
              <a:chOff x="9851763" y="557138"/>
              <a:chExt cx="1051350"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62734" y="557138"/>
                <a:ext cx="791999" cy="409784"/>
              </a:xfrm>
              <a:prstGeom prst="roundRect">
                <a:avLst/>
              </a:prstGeom>
              <a:solidFill>
                <a:srgbClr val="F67D3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851763" y="602538"/>
                <a:ext cx="105135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574907"/>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Implement the relevant ISO Standard Certifications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Establish an IT Governance road Map and Plan for Long-term strategies</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Re-evaluate IT Governance policies on a regular basis</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Staff up the project governance group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Optimize the Service management capability</a:t>
              </a:r>
            </a:p>
            <a:p>
              <a:pPr marL="171450" lvl="1"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Implement Project Management Tool</a:t>
              </a:r>
              <a:endParaRPr lang="en-US" sz="1000" dirty="0">
                <a:solidFill>
                  <a:schemeClr val="tx1"/>
                </a:solidFill>
                <a:latin typeface="EYInterstate Light"/>
              </a:endParaRP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907644" y="3234966"/>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7" y="5942257"/>
            <a:ext cx="4668044" cy="735080"/>
            <a:chOff x="6117101" y="4837220"/>
            <a:chExt cx="6224059" cy="980107"/>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2041584" cy="287259"/>
            </a:xfrm>
            <a:prstGeom prst="rect">
              <a:avLst/>
            </a:prstGeom>
            <a:noFill/>
          </p:spPr>
          <p:txBody>
            <a:bodyPr wrap="none" rtlCol="0">
              <a:spAutoFit/>
            </a:bodyPr>
            <a:lstStyle/>
            <a:p>
              <a:r>
                <a:rPr lang="en-ZA" sz="800" b="1" dirty="0">
                  <a:latin typeface="Arial Black" panose="020B0A04020102020204" pitchFamily="34" charset="0"/>
                </a:rPr>
                <a:t>VENDOR MANAGEMENT</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145963"/>
              <a:ext cx="5307104" cy="671364"/>
            </a:xfrm>
            <a:prstGeom prst="rect">
              <a:avLst/>
            </a:prstGeom>
            <a:noFill/>
          </p:spPr>
          <p:txBody>
            <a:bodyPr wrap="square" rtlCol="0">
              <a:noAutofit/>
            </a:bodyPr>
            <a:lstStyle/>
            <a:p>
              <a:r>
                <a:rPr lang="en-ZA" sz="900" dirty="0">
                  <a:latin typeface="Arial" panose="020B0604020202020204" pitchFamily="34" charset="0"/>
                  <a:cs typeface="Arial" panose="020B0604020202020204" pitchFamily="34" charset="0"/>
                </a:rPr>
                <a:t>The vendor engagement process is well managed, However, in the area of application development, we need to come up with further benchmarks to ensure the vendors engaged have relevant experience.</a:t>
              </a: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187056" y="6271904"/>
            <a:ext cx="662734" cy="307338"/>
            <a:chOff x="6139796" y="5621308"/>
            <a:chExt cx="883645"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rgbClr val="1C3E6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39796" y="5660725"/>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MANAGED</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267492"/>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RELEVANT ISO CERITIFICATIONS (ISO 2017, 9001, 22301) etc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740785"/>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NEED FOR CLEARLY DEFINED BUSINESS OWNERSHIP</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267492"/>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740785"/>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09630"/>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20737"/>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IMPROVE SERVICE MANAGEMENT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20737"/>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312691438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5A2E9961-AB87-429C-8770-DD1F3E02638D}"/>
              </a:ext>
            </a:extLst>
          </p:cNvPr>
          <p:cNvPicPr/>
          <p:nvPr/>
        </p:nvPicPr>
        <p:blipFill>
          <a:blip r:embed="rId2"/>
          <a:stretch>
            <a:fillRect/>
          </a:stretch>
        </p:blipFill>
        <p:spPr>
          <a:xfrm>
            <a:off x="0" y="1107440"/>
            <a:ext cx="9144000" cy="5130800"/>
          </a:xfrm>
          <a:prstGeom prst="rect">
            <a:avLst/>
          </a:prstGeom>
        </p:spPr>
      </p:pic>
    </p:spTree>
    <p:extLst>
      <p:ext uri="{BB962C8B-B14F-4D97-AF65-F5344CB8AC3E}">
        <p14:creationId xmlns:p14="http://schemas.microsoft.com/office/powerpoint/2010/main" val="4113296734"/>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7A07B475-3DA9-4A6E-8CBD-752260ABDC57}"/>
              </a:ext>
            </a:extLst>
          </p:cNvPr>
          <p:cNvPicPr/>
          <p:nvPr/>
        </p:nvPicPr>
        <p:blipFill>
          <a:blip r:embed="rId2"/>
          <a:stretch>
            <a:fillRect/>
          </a:stretch>
        </p:blipFill>
        <p:spPr>
          <a:xfrm>
            <a:off x="0" y="1107440"/>
            <a:ext cx="9144000" cy="5049520"/>
          </a:xfrm>
          <a:prstGeom prst="rect">
            <a:avLst/>
          </a:prstGeom>
        </p:spPr>
      </p:pic>
    </p:spTree>
    <p:extLst>
      <p:ext uri="{BB962C8B-B14F-4D97-AF65-F5344CB8AC3E}">
        <p14:creationId xmlns:p14="http://schemas.microsoft.com/office/powerpoint/2010/main" val="692619500"/>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CACF8F40-BD59-4819-828C-A9D0DED4FC66}"/>
              </a:ext>
            </a:extLst>
          </p:cNvPr>
          <p:cNvPicPr/>
          <p:nvPr/>
        </p:nvPicPr>
        <p:blipFill>
          <a:blip r:embed="rId2"/>
          <a:stretch>
            <a:fillRect/>
          </a:stretch>
        </p:blipFill>
        <p:spPr>
          <a:xfrm>
            <a:off x="0" y="1158242"/>
            <a:ext cx="9144000" cy="5151119"/>
          </a:xfrm>
          <a:prstGeom prst="rect">
            <a:avLst/>
          </a:prstGeom>
        </p:spPr>
      </p:pic>
    </p:spTree>
    <p:extLst>
      <p:ext uri="{BB962C8B-B14F-4D97-AF65-F5344CB8AC3E}">
        <p14:creationId xmlns:p14="http://schemas.microsoft.com/office/powerpoint/2010/main" val="598668166"/>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8DE5C02E-69B9-41C4-BD57-817969C72A77}"/>
              </a:ext>
            </a:extLst>
          </p:cNvPr>
          <p:cNvPicPr/>
          <p:nvPr/>
        </p:nvPicPr>
        <p:blipFill>
          <a:blip r:embed="rId2"/>
          <a:stretch>
            <a:fillRect/>
          </a:stretch>
        </p:blipFill>
        <p:spPr>
          <a:xfrm>
            <a:off x="0" y="1117600"/>
            <a:ext cx="9144000" cy="5090160"/>
          </a:xfrm>
          <a:prstGeom prst="rect">
            <a:avLst/>
          </a:prstGeom>
        </p:spPr>
      </p:pic>
    </p:spTree>
    <p:extLst>
      <p:ext uri="{BB962C8B-B14F-4D97-AF65-F5344CB8AC3E}">
        <p14:creationId xmlns:p14="http://schemas.microsoft.com/office/powerpoint/2010/main" val="228138670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8B1228C5-355A-4F0A-9F64-6F958B6A412F}"/>
              </a:ext>
            </a:extLst>
          </p:cNvPr>
          <p:cNvPicPr/>
          <p:nvPr/>
        </p:nvPicPr>
        <p:blipFill>
          <a:blip r:embed="rId2"/>
          <a:stretch>
            <a:fillRect/>
          </a:stretch>
        </p:blipFill>
        <p:spPr>
          <a:xfrm>
            <a:off x="-1400" y="1107440"/>
            <a:ext cx="9145400" cy="5161280"/>
          </a:xfrm>
          <a:prstGeom prst="rect">
            <a:avLst/>
          </a:prstGeom>
        </p:spPr>
      </p:pic>
    </p:spTree>
    <p:extLst>
      <p:ext uri="{BB962C8B-B14F-4D97-AF65-F5344CB8AC3E}">
        <p14:creationId xmlns:p14="http://schemas.microsoft.com/office/powerpoint/2010/main" val="1807681556"/>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BACC6160-08F7-477A-AE29-DB24B94FE95B}"/>
              </a:ext>
            </a:extLst>
          </p:cNvPr>
          <p:cNvPicPr/>
          <p:nvPr/>
        </p:nvPicPr>
        <p:blipFill>
          <a:blip r:embed="rId2"/>
          <a:stretch>
            <a:fillRect/>
          </a:stretch>
        </p:blipFill>
        <p:spPr>
          <a:xfrm>
            <a:off x="0" y="1219202"/>
            <a:ext cx="9144000" cy="5008879"/>
          </a:xfrm>
          <a:prstGeom prst="rect">
            <a:avLst/>
          </a:prstGeom>
        </p:spPr>
      </p:pic>
    </p:spTree>
    <p:extLst>
      <p:ext uri="{BB962C8B-B14F-4D97-AF65-F5344CB8AC3E}">
        <p14:creationId xmlns:p14="http://schemas.microsoft.com/office/powerpoint/2010/main" val="214813640"/>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0DBC6FD0-0EB2-4BAB-9D48-4AF01971DC56}"/>
              </a:ext>
            </a:extLst>
          </p:cNvPr>
          <p:cNvPicPr/>
          <p:nvPr/>
        </p:nvPicPr>
        <p:blipFill>
          <a:blip r:embed="rId2"/>
          <a:stretch>
            <a:fillRect/>
          </a:stretch>
        </p:blipFill>
        <p:spPr>
          <a:xfrm>
            <a:off x="-1400" y="1127762"/>
            <a:ext cx="9145400" cy="5110479"/>
          </a:xfrm>
          <a:prstGeom prst="rect">
            <a:avLst/>
          </a:prstGeom>
        </p:spPr>
      </p:pic>
    </p:spTree>
    <p:extLst>
      <p:ext uri="{BB962C8B-B14F-4D97-AF65-F5344CB8AC3E}">
        <p14:creationId xmlns:p14="http://schemas.microsoft.com/office/powerpoint/2010/main" val="3237614816"/>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FEA29304-77AC-438B-9A59-807850A0783A}"/>
              </a:ext>
            </a:extLst>
          </p:cNvPr>
          <p:cNvPicPr/>
          <p:nvPr/>
        </p:nvPicPr>
        <p:blipFill>
          <a:blip r:embed="rId2"/>
          <a:stretch>
            <a:fillRect/>
          </a:stretch>
        </p:blipFill>
        <p:spPr>
          <a:xfrm>
            <a:off x="0" y="1087120"/>
            <a:ext cx="9144000" cy="5252720"/>
          </a:xfrm>
          <a:prstGeom prst="rect">
            <a:avLst/>
          </a:prstGeom>
        </p:spPr>
      </p:pic>
    </p:spTree>
    <p:extLst>
      <p:ext uri="{BB962C8B-B14F-4D97-AF65-F5344CB8AC3E}">
        <p14:creationId xmlns:p14="http://schemas.microsoft.com/office/powerpoint/2010/main" val="839951288"/>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DB1A20EB-AE3C-4B5F-AFEE-A75F87884F7F}"/>
              </a:ext>
            </a:extLst>
          </p:cNvPr>
          <p:cNvPicPr/>
          <p:nvPr/>
        </p:nvPicPr>
        <p:blipFill>
          <a:blip r:embed="rId2"/>
          <a:stretch>
            <a:fillRect/>
          </a:stretch>
        </p:blipFill>
        <p:spPr>
          <a:xfrm>
            <a:off x="-1400" y="1127760"/>
            <a:ext cx="9145400" cy="5039360"/>
          </a:xfrm>
          <a:prstGeom prst="rect">
            <a:avLst/>
          </a:prstGeom>
        </p:spPr>
      </p:pic>
    </p:spTree>
    <p:extLst>
      <p:ext uri="{BB962C8B-B14F-4D97-AF65-F5344CB8AC3E}">
        <p14:creationId xmlns:p14="http://schemas.microsoft.com/office/powerpoint/2010/main" val="2238998795"/>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4" name="New picture">
            <a:extLst>
              <a:ext uri="{FF2B5EF4-FFF2-40B4-BE49-F238E27FC236}">
                <a16:creationId xmlns:a16="http://schemas.microsoft.com/office/drawing/2014/main" id="{BEC21D72-3513-4897-AAD7-014431D0A94A}"/>
              </a:ext>
            </a:extLst>
          </p:cNvPr>
          <p:cNvPicPr/>
          <p:nvPr/>
        </p:nvPicPr>
        <p:blipFill>
          <a:blip r:embed="rId2"/>
          <a:stretch>
            <a:fillRect/>
          </a:stretch>
        </p:blipFill>
        <p:spPr>
          <a:xfrm>
            <a:off x="-1400" y="1076960"/>
            <a:ext cx="9145400" cy="5161280"/>
          </a:xfrm>
          <a:prstGeom prst="rect">
            <a:avLst/>
          </a:prstGeom>
        </p:spPr>
      </p:pic>
    </p:spTree>
    <p:extLst>
      <p:ext uri="{BB962C8B-B14F-4D97-AF65-F5344CB8AC3E}">
        <p14:creationId xmlns:p14="http://schemas.microsoft.com/office/powerpoint/2010/main" val="9467919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solidFill>
              <a:srgbClr val="1C3E62"/>
            </a:solid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grpSp>
        <p:nvGrpSpPr>
          <p:cNvPr id="47" name="Group 46">
            <a:extLst>
              <a:ext uri="{FF2B5EF4-FFF2-40B4-BE49-F238E27FC236}">
                <a16:creationId xmlns:a16="http://schemas.microsoft.com/office/drawing/2014/main" id="{23E17114-33FF-4247-86FC-DBCD13D4AD24}"/>
              </a:ext>
            </a:extLst>
          </p:cNvPr>
          <p:cNvGrpSpPr/>
          <p:nvPr/>
        </p:nvGrpSpPr>
        <p:grpSpPr>
          <a:xfrm>
            <a:off x="415589" y="2101747"/>
            <a:ext cx="4710605" cy="2095748"/>
            <a:chOff x="406062" y="2064599"/>
            <a:chExt cx="4710605" cy="2095748"/>
          </a:xfrm>
          <a:solidFill>
            <a:schemeClr val="bg1">
              <a:lumMod val="50000"/>
            </a:schemeClr>
          </a:solidFill>
        </p:grpSpPr>
        <p:sp>
          <p:nvSpPr>
            <p:cNvPr id="26" name="Rounded Rectangle 44">
              <a:extLst>
                <a:ext uri="{FF2B5EF4-FFF2-40B4-BE49-F238E27FC236}">
                  <a16:creationId xmlns:a16="http://schemas.microsoft.com/office/drawing/2014/main" id="{9DFF0D48-BBDA-4D32-BA61-1514DD24FB20}"/>
                </a:ext>
              </a:extLst>
            </p:cNvPr>
            <p:cNvSpPr/>
            <p:nvPr/>
          </p:nvSpPr>
          <p:spPr>
            <a:xfrm>
              <a:off x="406062" y="206459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2004" y="3859703"/>
              <a:ext cx="374904" cy="300644"/>
            </a:xfrm>
            <a:prstGeom prst="rect">
              <a:avLst/>
            </a:prstGeom>
            <a:grpFill/>
          </p:spPr>
        </p:pic>
      </p:grpSp>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16582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515018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Mature Level Definitions…Cont’d</a:t>
            </a:r>
            <a:endParaRPr dirty="0"/>
          </a:p>
        </p:txBody>
      </p:sp>
      <p:pic>
        <p:nvPicPr>
          <p:cNvPr id="5" name="New picture">
            <a:extLst>
              <a:ext uri="{FF2B5EF4-FFF2-40B4-BE49-F238E27FC236}">
                <a16:creationId xmlns:a16="http://schemas.microsoft.com/office/drawing/2014/main" id="{8B462C5A-338E-48D8-A000-5443A0029ADF}"/>
              </a:ext>
            </a:extLst>
          </p:cNvPr>
          <p:cNvPicPr/>
          <p:nvPr/>
        </p:nvPicPr>
        <p:blipFill>
          <a:blip r:embed="rId2"/>
          <a:stretch>
            <a:fillRect/>
          </a:stretch>
        </p:blipFill>
        <p:spPr>
          <a:xfrm>
            <a:off x="-1400" y="1066802"/>
            <a:ext cx="9145400" cy="5181599"/>
          </a:xfrm>
          <a:prstGeom prst="rect">
            <a:avLst/>
          </a:prstGeom>
        </p:spPr>
      </p:pic>
    </p:spTree>
    <p:extLst>
      <p:ext uri="{BB962C8B-B14F-4D97-AF65-F5344CB8AC3E}">
        <p14:creationId xmlns:p14="http://schemas.microsoft.com/office/powerpoint/2010/main" val="2070809336"/>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a:t>
            </a:r>
            <a:endParaRPr dirty="0"/>
          </a:p>
        </p:txBody>
      </p:sp>
      <p:pic>
        <p:nvPicPr>
          <p:cNvPr id="4" name="New picture">
            <a:extLst>
              <a:ext uri="{FF2B5EF4-FFF2-40B4-BE49-F238E27FC236}">
                <a16:creationId xmlns:a16="http://schemas.microsoft.com/office/drawing/2014/main" id="{0EC40591-51F9-4599-989A-578BB478F58F}"/>
              </a:ext>
            </a:extLst>
          </p:cNvPr>
          <p:cNvPicPr/>
          <p:nvPr/>
        </p:nvPicPr>
        <p:blipFill>
          <a:blip r:embed="rId2"/>
          <a:stretch>
            <a:fillRect/>
          </a:stretch>
        </p:blipFill>
        <p:spPr>
          <a:xfrm>
            <a:off x="0" y="1087120"/>
            <a:ext cx="9144000" cy="5120640"/>
          </a:xfrm>
          <a:prstGeom prst="rect">
            <a:avLst/>
          </a:prstGeom>
        </p:spPr>
      </p:pic>
    </p:spTree>
    <p:extLst>
      <p:ext uri="{BB962C8B-B14F-4D97-AF65-F5344CB8AC3E}">
        <p14:creationId xmlns:p14="http://schemas.microsoft.com/office/powerpoint/2010/main" val="2423806289"/>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Consensus…Cont’d</a:t>
            </a:r>
            <a:endParaRPr dirty="0"/>
          </a:p>
        </p:txBody>
      </p:sp>
      <p:pic>
        <p:nvPicPr>
          <p:cNvPr id="5" name="New picture">
            <a:extLst>
              <a:ext uri="{FF2B5EF4-FFF2-40B4-BE49-F238E27FC236}">
                <a16:creationId xmlns:a16="http://schemas.microsoft.com/office/drawing/2014/main" id="{6C16A0A4-2884-4298-938F-346565845A52}"/>
              </a:ext>
            </a:extLst>
          </p:cNvPr>
          <p:cNvPicPr/>
          <p:nvPr/>
        </p:nvPicPr>
        <p:blipFill>
          <a:blip r:embed="rId2"/>
          <a:stretch>
            <a:fillRect/>
          </a:stretch>
        </p:blipFill>
        <p:spPr>
          <a:xfrm>
            <a:off x="-1400" y="1107440"/>
            <a:ext cx="9145400" cy="5181600"/>
          </a:xfrm>
          <a:prstGeom prst="rect">
            <a:avLst/>
          </a:prstGeom>
        </p:spPr>
      </p:pic>
    </p:spTree>
    <p:extLst>
      <p:ext uri="{BB962C8B-B14F-4D97-AF65-F5344CB8AC3E}">
        <p14:creationId xmlns:p14="http://schemas.microsoft.com/office/powerpoint/2010/main" val="825293971"/>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Consensus…Cont’d</a:t>
            </a:r>
            <a:endParaRPr dirty="0"/>
          </a:p>
        </p:txBody>
      </p:sp>
      <p:pic>
        <p:nvPicPr>
          <p:cNvPr id="4" name="New picture">
            <a:extLst>
              <a:ext uri="{FF2B5EF4-FFF2-40B4-BE49-F238E27FC236}">
                <a16:creationId xmlns:a16="http://schemas.microsoft.com/office/drawing/2014/main" id="{6732FD46-CE1D-4E5F-905D-014AE3757C6B}"/>
              </a:ext>
            </a:extLst>
          </p:cNvPr>
          <p:cNvPicPr/>
          <p:nvPr/>
        </p:nvPicPr>
        <p:blipFill>
          <a:blip r:embed="rId2"/>
          <a:stretch>
            <a:fillRect/>
          </a:stretch>
        </p:blipFill>
        <p:spPr>
          <a:xfrm>
            <a:off x="0" y="1178560"/>
            <a:ext cx="9144000" cy="5069840"/>
          </a:xfrm>
          <a:prstGeom prst="rect">
            <a:avLst/>
          </a:prstGeom>
        </p:spPr>
      </p:pic>
    </p:spTree>
    <p:extLst>
      <p:ext uri="{BB962C8B-B14F-4D97-AF65-F5344CB8AC3E}">
        <p14:creationId xmlns:p14="http://schemas.microsoft.com/office/powerpoint/2010/main" val="240973487"/>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Consensus…Cont’d</a:t>
            </a:r>
            <a:endParaRPr dirty="0"/>
          </a:p>
        </p:txBody>
      </p:sp>
      <p:pic>
        <p:nvPicPr>
          <p:cNvPr id="5" name="New picture">
            <a:extLst>
              <a:ext uri="{FF2B5EF4-FFF2-40B4-BE49-F238E27FC236}">
                <a16:creationId xmlns:a16="http://schemas.microsoft.com/office/drawing/2014/main" id="{E2F17A9E-0E03-47A5-8D00-F850FE4FCCB9}"/>
              </a:ext>
            </a:extLst>
          </p:cNvPr>
          <p:cNvPicPr/>
          <p:nvPr/>
        </p:nvPicPr>
        <p:blipFill>
          <a:blip r:embed="rId2"/>
          <a:stretch>
            <a:fillRect/>
          </a:stretch>
        </p:blipFill>
        <p:spPr>
          <a:xfrm>
            <a:off x="-1400" y="1148080"/>
            <a:ext cx="9145400" cy="5039360"/>
          </a:xfrm>
          <a:prstGeom prst="rect">
            <a:avLst/>
          </a:prstGeom>
        </p:spPr>
      </p:pic>
    </p:spTree>
    <p:extLst>
      <p:ext uri="{BB962C8B-B14F-4D97-AF65-F5344CB8AC3E}">
        <p14:creationId xmlns:p14="http://schemas.microsoft.com/office/powerpoint/2010/main" val="3566099334"/>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Consensus…Cont’d</a:t>
            </a:r>
            <a:endParaRPr dirty="0"/>
          </a:p>
        </p:txBody>
      </p:sp>
      <p:pic>
        <p:nvPicPr>
          <p:cNvPr id="4" name="New picture">
            <a:extLst>
              <a:ext uri="{FF2B5EF4-FFF2-40B4-BE49-F238E27FC236}">
                <a16:creationId xmlns:a16="http://schemas.microsoft.com/office/drawing/2014/main" id="{C08542BF-0554-4B07-BFBA-DA36143CC503}"/>
              </a:ext>
            </a:extLst>
          </p:cNvPr>
          <p:cNvPicPr/>
          <p:nvPr/>
        </p:nvPicPr>
        <p:blipFill>
          <a:blip r:embed="rId2"/>
          <a:stretch>
            <a:fillRect/>
          </a:stretch>
        </p:blipFill>
        <p:spPr>
          <a:xfrm>
            <a:off x="0" y="1066800"/>
            <a:ext cx="9144000" cy="5140960"/>
          </a:xfrm>
          <a:prstGeom prst="rect">
            <a:avLst/>
          </a:prstGeom>
        </p:spPr>
      </p:pic>
    </p:spTree>
    <p:extLst>
      <p:ext uri="{BB962C8B-B14F-4D97-AF65-F5344CB8AC3E}">
        <p14:creationId xmlns:p14="http://schemas.microsoft.com/office/powerpoint/2010/main" val="591250494"/>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Team Consensus…Cont’d</a:t>
            </a:r>
            <a:endParaRPr dirty="0"/>
          </a:p>
        </p:txBody>
      </p:sp>
      <p:pic>
        <p:nvPicPr>
          <p:cNvPr id="5" name="New picture">
            <a:extLst>
              <a:ext uri="{FF2B5EF4-FFF2-40B4-BE49-F238E27FC236}">
                <a16:creationId xmlns:a16="http://schemas.microsoft.com/office/drawing/2014/main" id="{9AC02CCD-6792-4AA2-8E17-A7795131EA2A}"/>
              </a:ext>
            </a:extLst>
          </p:cNvPr>
          <p:cNvPicPr/>
          <p:nvPr/>
        </p:nvPicPr>
        <p:blipFill>
          <a:blip r:embed="rId2"/>
          <a:stretch>
            <a:fillRect/>
          </a:stretch>
        </p:blipFill>
        <p:spPr>
          <a:xfrm>
            <a:off x="0" y="1148080"/>
            <a:ext cx="9144000" cy="5080000"/>
          </a:xfrm>
          <a:prstGeom prst="rect">
            <a:avLst/>
          </a:prstGeom>
        </p:spPr>
      </p:pic>
    </p:spTree>
    <p:extLst>
      <p:ext uri="{BB962C8B-B14F-4D97-AF65-F5344CB8AC3E}">
        <p14:creationId xmlns:p14="http://schemas.microsoft.com/office/powerpoint/2010/main" val="233219019"/>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6012"/>
            <a:ext cx="7103240"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What are the High Priority Areas for our Function? (Leader Scores Only)</a:t>
            </a:r>
            <a:endParaRPr dirty="0"/>
          </a:p>
        </p:txBody>
      </p:sp>
      <p:pic>
        <p:nvPicPr>
          <p:cNvPr id="4" name="New picture">
            <a:extLst>
              <a:ext uri="{FF2B5EF4-FFF2-40B4-BE49-F238E27FC236}">
                <a16:creationId xmlns:a16="http://schemas.microsoft.com/office/drawing/2014/main" id="{4B33FD77-38FD-4F47-9A3D-1D1127B81D98}"/>
              </a:ext>
            </a:extLst>
          </p:cNvPr>
          <p:cNvPicPr/>
          <p:nvPr/>
        </p:nvPicPr>
        <p:blipFill>
          <a:blip r:embed="rId2"/>
          <a:stretch>
            <a:fillRect/>
          </a:stretch>
        </p:blipFill>
        <p:spPr>
          <a:xfrm>
            <a:off x="0" y="1137920"/>
            <a:ext cx="9144000" cy="5120640"/>
          </a:xfrm>
          <a:prstGeom prst="rect">
            <a:avLst/>
          </a:prstGeom>
        </p:spPr>
      </p:pic>
    </p:spTree>
    <p:extLst>
      <p:ext uri="{BB962C8B-B14F-4D97-AF65-F5344CB8AC3E}">
        <p14:creationId xmlns:p14="http://schemas.microsoft.com/office/powerpoint/2010/main" val="372317769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Digital Ambition</a:t>
            </a:r>
            <a:endParaRPr dirty="0"/>
          </a:p>
        </p:txBody>
      </p:sp>
      <p:pic>
        <p:nvPicPr>
          <p:cNvPr id="5" name="New picture">
            <a:extLst>
              <a:ext uri="{FF2B5EF4-FFF2-40B4-BE49-F238E27FC236}">
                <a16:creationId xmlns:a16="http://schemas.microsoft.com/office/drawing/2014/main" id="{AB0DEDFD-4534-4403-BA87-A33D68264F85}"/>
              </a:ext>
            </a:extLst>
          </p:cNvPr>
          <p:cNvPicPr/>
          <p:nvPr/>
        </p:nvPicPr>
        <p:blipFill>
          <a:blip r:embed="rId2"/>
          <a:stretch>
            <a:fillRect/>
          </a:stretch>
        </p:blipFill>
        <p:spPr>
          <a:xfrm>
            <a:off x="0" y="1201504"/>
            <a:ext cx="9144000" cy="5161279"/>
          </a:xfrm>
          <a:prstGeom prst="rect">
            <a:avLst/>
          </a:prstGeom>
        </p:spPr>
      </p:pic>
    </p:spTree>
    <p:extLst>
      <p:ext uri="{BB962C8B-B14F-4D97-AF65-F5344CB8AC3E}">
        <p14:creationId xmlns:p14="http://schemas.microsoft.com/office/powerpoint/2010/main" val="1666652731"/>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Functional Activity Map for IT Score or CIOs</a:t>
            </a:r>
            <a:endParaRPr dirty="0"/>
          </a:p>
        </p:txBody>
      </p:sp>
      <p:pic>
        <p:nvPicPr>
          <p:cNvPr id="4" name="New picture">
            <a:extLst>
              <a:ext uri="{FF2B5EF4-FFF2-40B4-BE49-F238E27FC236}">
                <a16:creationId xmlns:a16="http://schemas.microsoft.com/office/drawing/2014/main" id="{D88D3B9D-EE8B-4628-B944-6E61CECF3384}"/>
              </a:ext>
            </a:extLst>
          </p:cNvPr>
          <p:cNvPicPr/>
          <p:nvPr/>
        </p:nvPicPr>
        <p:blipFill>
          <a:blip r:embed="rId2"/>
          <a:stretch>
            <a:fillRect/>
          </a:stretch>
        </p:blipFill>
        <p:spPr>
          <a:xfrm>
            <a:off x="-1400" y="1178562"/>
            <a:ext cx="9145400" cy="5029199"/>
          </a:xfrm>
          <a:prstGeom prst="rect">
            <a:avLst/>
          </a:prstGeom>
        </p:spPr>
      </p:pic>
    </p:spTree>
    <p:extLst>
      <p:ext uri="{BB962C8B-B14F-4D97-AF65-F5344CB8AC3E}">
        <p14:creationId xmlns:p14="http://schemas.microsoft.com/office/powerpoint/2010/main" val="21071797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People and Skills</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US" sz="1200" dirty="0">
                <a:latin typeface="Arial" panose="020B0604020202020204" pitchFamily="34" charset="0"/>
              </a:rPr>
              <a:t>How the business identifies the roles, knowledge, skills and competencies needed in the IT workforce to minimize talent gaps and </a:t>
            </a:r>
            <a:r>
              <a:rPr lang="en-GB" sz="1200" dirty="0">
                <a:latin typeface="Arial" panose="020B0604020202020204" pitchFamily="34" charset="0"/>
              </a:rPr>
              <a:t>prioritise</a:t>
            </a:r>
            <a:r>
              <a:rPr lang="en-US" sz="1200" dirty="0">
                <a:latin typeface="Arial" panose="020B0604020202020204" pitchFamily="34" charset="0"/>
              </a:rPr>
              <a:t> talent investments to fulfill future business needs</a:t>
            </a:r>
            <a:endParaRPr lang="en-GB" sz="1200" dirty="0">
              <a:latin typeface="Arial" panose="020B0604020202020204" pitchFamily="34" charset="0"/>
            </a:endParaRPr>
          </a:p>
        </p:txBody>
      </p:sp>
      <p:grpSp>
        <p:nvGrpSpPr>
          <p:cNvPr id="36" name="Group 35">
            <a:extLst>
              <a:ext uri="{FF2B5EF4-FFF2-40B4-BE49-F238E27FC236}">
                <a16:creationId xmlns:a16="http://schemas.microsoft.com/office/drawing/2014/main" id="{2DA421AC-4082-4B8C-A1C0-1EBFC6CA7D23}"/>
              </a:ext>
            </a:extLst>
          </p:cNvPr>
          <p:cNvGrpSpPr/>
          <p:nvPr/>
        </p:nvGrpSpPr>
        <p:grpSpPr>
          <a:xfrm>
            <a:off x="107115" y="4860983"/>
            <a:ext cx="4684347" cy="1109813"/>
            <a:chOff x="6057859" y="3474335"/>
            <a:chExt cx="6245796" cy="1479751"/>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1964640" cy="287259"/>
            </a:xfrm>
            <a:prstGeom prst="rect">
              <a:avLst/>
            </a:prstGeom>
            <a:noFill/>
          </p:spPr>
          <p:txBody>
            <a:bodyPr wrap="none" rtlCol="0">
              <a:spAutoFit/>
            </a:bodyPr>
            <a:lstStyle/>
            <a:p>
              <a:r>
                <a:rPr lang="en-ZA" sz="800" b="1" dirty="0">
                  <a:latin typeface="Arial Black" panose="020B0A04020102020204" pitchFamily="34" charset="0"/>
                </a:rPr>
                <a:t>OPTIMUM STRUCTURE</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1232472"/>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47519"/>
              <a:ext cx="5233723" cy="1186903"/>
            </a:xfrm>
            <a:prstGeom prst="rect">
              <a:avLst/>
            </a:prstGeom>
            <a:noFill/>
          </p:spPr>
          <p:txBody>
            <a:bodyPr wrap="square" rtlCol="0">
              <a:noAutofit/>
            </a:bodyPr>
            <a:lstStyle/>
            <a:p>
              <a:r>
                <a:rPr lang="en-ZA" sz="900" dirty="0">
                  <a:latin typeface="Arial" panose="020B0604020202020204" pitchFamily="34" charset="0"/>
                  <a:cs typeface="Arial" panose="020B0604020202020204" pitchFamily="34" charset="0"/>
                </a:rPr>
                <a:t>The present structure has a couple of issues, alongside security concerns, a case in point is developer access to the production systems ( Application and Databases).  There is a need to had over production access which will include deployment, configuration, database management, support ) on the production bed to an independent team outside the development team. </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3448430"/>
            <a:ext cx="4714445" cy="720900"/>
            <a:chOff x="6122668" y="2187420"/>
            <a:chExt cx="6285925" cy="961200"/>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2139902" cy="287259"/>
            </a:xfrm>
            <a:prstGeom prst="rect">
              <a:avLst/>
            </a:prstGeom>
            <a:noFill/>
          </p:spPr>
          <p:txBody>
            <a:bodyPr wrap="none" rtlCol="0">
              <a:spAutoFit/>
            </a:bodyPr>
            <a:lstStyle/>
            <a:p>
              <a:r>
                <a:rPr lang="en-ZA" sz="800" b="1" dirty="0">
                  <a:latin typeface="Arial Black" panose="020B0A04020102020204" pitchFamily="34" charset="0"/>
                </a:rPr>
                <a:t>SKILL GAP ASSESSMENT</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70737" y="2366040"/>
              <a:ext cx="5337856" cy="671364"/>
            </a:xfrm>
            <a:prstGeom prst="rect">
              <a:avLst/>
            </a:prstGeom>
            <a:noFill/>
          </p:spPr>
          <p:txBody>
            <a:bodyPr wrap="square" rtlCol="0">
              <a:noAutofit/>
            </a:bodyPr>
            <a:lstStyle/>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Full Stack developers with ASP, PHP, HTML and SQL skills </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No dedicated Database administrator, application support team and dedicated QA/Testing team</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Inadequate skill for application architecture and design </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No dedicated 1</a:t>
              </a:r>
              <a:r>
                <a:rPr lang="en-US" sz="900" baseline="30000" dirty="0">
                  <a:solidFill>
                    <a:sysClr val="windowText" lastClr="000000">
                      <a:lumMod val="85000"/>
                      <a:lumOff val="15000"/>
                    </a:sysClr>
                  </a:solidFill>
                  <a:latin typeface="Arial" panose="020B0604020202020204" pitchFamily="34" charset="0"/>
                  <a:cs typeface="Arial" panose="020B0604020202020204" pitchFamily="34" charset="0"/>
                </a:rPr>
                <a:t>st</a:t>
              </a:r>
              <a:r>
                <a:rPr lang="en-US" sz="900" dirty="0">
                  <a:solidFill>
                    <a:sysClr val="windowText" lastClr="000000">
                      <a:lumMod val="85000"/>
                      <a:lumOff val="15000"/>
                    </a:sysClr>
                  </a:solidFill>
                  <a:latin typeface="Arial" panose="020B0604020202020204" pitchFamily="34" charset="0"/>
                  <a:cs typeface="Arial" panose="020B0604020202020204" pitchFamily="34" charset="0"/>
                </a:rPr>
                <a:t> and 2</a:t>
              </a:r>
              <a:r>
                <a:rPr lang="en-US" sz="900" baseline="30000" dirty="0">
                  <a:solidFill>
                    <a:sysClr val="windowText" lastClr="000000">
                      <a:lumMod val="85000"/>
                      <a:lumOff val="15000"/>
                    </a:sysClr>
                  </a:solidFill>
                  <a:latin typeface="Arial" panose="020B0604020202020204" pitchFamily="34" charset="0"/>
                  <a:cs typeface="Arial" panose="020B0604020202020204" pitchFamily="34" charset="0"/>
                </a:rPr>
                <a:t>nd</a:t>
              </a:r>
              <a:r>
                <a:rPr lang="en-US" sz="900" dirty="0">
                  <a:solidFill>
                    <a:sysClr val="windowText" lastClr="000000">
                      <a:lumMod val="85000"/>
                      <a:lumOff val="15000"/>
                    </a:sysClr>
                  </a:solidFill>
                  <a:latin typeface="Arial" panose="020B0604020202020204" pitchFamily="34" charset="0"/>
                  <a:cs typeface="Arial" panose="020B0604020202020204" pitchFamily="34" charset="0"/>
                </a:rPr>
                <a:t> Level Support Engineers </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Developers still responsible for system analysis, database management</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Lack of dedicated network security specialist</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No dedicated UI/UX and Testing team</a:t>
              </a:r>
            </a:p>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No dedicated technical / business analysts</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230758" y="3797348"/>
            <a:ext cx="602303" cy="307338"/>
            <a:chOff x="6173268" y="1911315"/>
            <a:chExt cx="803071"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73268" y="1956716"/>
              <a:ext cx="803071"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230763" y="5216405"/>
            <a:ext cx="602304" cy="307338"/>
            <a:chOff x="6173267" y="1911315"/>
            <a:chExt cx="803071"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1" y="1911315"/>
              <a:ext cx="719998"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73267" y="1956716"/>
              <a:ext cx="803071"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94372" y="1633067"/>
            <a:ext cx="4716765" cy="1505981"/>
            <a:chOff x="176260" y="1859135"/>
            <a:chExt cx="4716765" cy="1505981"/>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1505981"/>
              <a:chOff x="6101930" y="876954"/>
              <a:chExt cx="6272034" cy="2007972"/>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1"/>
                <a:ext cx="6238829" cy="1756215"/>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1261457" cy="287258"/>
              </a:xfrm>
              <a:prstGeom prst="rect">
                <a:avLst/>
              </a:prstGeom>
              <a:noFill/>
            </p:spPr>
            <p:txBody>
              <a:bodyPr wrap="none" rtlCol="0">
                <a:spAutoFit/>
              </a:bodyPr>
              <a:lstStyle/>
              <a:p>
                <a:r>
                  <a:rPr lang="en-ZA" sz="800" b="1" dirty="0">
                    <a:latin typeface="Arial Black" panose="020B0A04020102020204" pitchFamily="34" charset="0"/>
                  </a:rPr>
                  <a:t>HEAD COUNT</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30939"/>
                <a:ext cx="5351114" cy="671364"/>
              </a:xfrm>
              <a:prstGeom prst="rect">
                <a:avLst/>
              </a:prstGeom>
              <a:noFill/>
            </p:spPr>
            <p:txBody>
              <a:bodyPr wrap="square" rtlCol="0">
                <a:noAutofit/>
              </a:bodyPr>
              <a:lstStyle/>
              <a:p>
                <a:r>
                  <a:rPr lang="en-US" sz="900" dirty="0">
                    <a:latin typeface="Arial" panose="020B0604020202020204" pitchFamily="34" charset="0"/>
                    <a:cs typeface="Arial" panose="020B0604020202020204" pitchFamily="34" charset="0"/>
                  </a:rPr>
                  <a:t>We have 4 developers (3 staffs and 1 consultant) serving the entire group comprising of ( FMDQH, FMDQC, FMDQX, FMDQD). These developers handle development, support, analysis, Database management, testing) There is a need to have these clearly segmented or possibly implement a </a:t>
                </a:r>
                <a:r>
                  <a:rPr lang="en-GB" sz="900" dirty="0">
                    <a:latin typeface="Arial" panose="020B0604020202020204" pitchFamily="34" charset="0"/>
                    <a:cs typeface="Arial" panose="020B0604020202020204" pitchFamily="34" charset="0"/>
                  </a:rPr>
                  <a:t>DeVops</a:t>
                </a:r>
                <a:r>
                  <a:rPr lang="en-US" sz="900" dirty="0">
                    <a:latin typeface="Arial" panose="020B0604020202020204" pitchFamily="34" charset="0"/>
                    <a:cs typeface="Arial" panose="020B0604020202020204" pitchFamily="34" charset="0"/>
                  </a:rPr>
                  <a:t>  methodology. </a:t>
                </a:r>
              </a:p>
              <a:p>
                <a:r>
                  <a:rPr lang="en-GB" sz="900" dirty="0">
                    <a:latin typeface="Arial" panose="020B0604020202020204" pitchFamily="34" charset="0"/>
                    <a:cs typeface="Arial" panose="020B0604020202020204" pitchFamily="34" charset="0"/>
                  </a:rPr>
                  <a:t>IT infrastructure currently have 2 staff and 2 consultant serving the entire FMDQ Holdings. There is no dedicated end user support team making the enterprise team to also be involved with daily user support activities causing distraction</a:t>
                </a:r>
                <a:endParaRPr lang="en-US" sz="9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176260" y="2206860"/>
              <a:ext cx="788513" cy="307338"/>
              <a:chOff x="9832099" y="671206"/>
              <a:chExt cx="1051350"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23134" y="671206"/>
                <a:ext cx="871200" cy="409784"/>
              </a:xfrm>
              <a:prstGeom prst="roundRect">
                <a:avLst/>
              </a:prstGeom>
              <a:solidFill>
                <a:srgbClr val="F67D3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832099" y="716607"/>
                <a:ext cx="105135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619151"/>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Skill Gap assessment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Adopt common programming languages for algorithmic trading (Java, C#, R and Python)</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Training on latest trends and technologies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DevOps skills (Hybrid)</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Agile Software Development </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Need for experienced technical / business analyst</a:t>
              </a:r>
              <a:endParaRPr lang="en-ZA" sz="1000"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Engage UI / UX experts</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Need for experienced business analyst</a:t>
              </a:r>
              <a:endParaRPr lang="en-ZA" sz="1000" dirty="0">
                <a:solidFill>
                  <a:schemeClr val="tx1"/>
                </a:solidFill>
                <a:latin typeface="Arial" panose="020B0604020202020204" pitchFamily="34" charset="0"/>
                <a:cs typeface="Arial" panose="020B0604020202020204" pitchFamily="34" charset="0"/>
              </a:endParaRP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Need for Quant Analyst</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Engage Testing Experts </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Basic Quant developer training for the developers</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Cross learning with Collaboration with other exchanges (innovation Ecosystem)</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Need for a Database for administrator</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Engage an Enterprise Architecture </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279210"/>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34123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ADOPT MODERN PROGRAMMING LANGUAGES AND PRACTICES FOR ALGORITHMIC TRADING PLATFORMS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814524"/>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IMPLEMENT DevOps and AGILE SOFTWARE DEVELOPMENT</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341231"/>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814524"/>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83369"/>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94476"/>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ASSESS, TRAIN AND RESOURCE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94476"/>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716266432"/>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Methodology Details</a:t>
            </a:r>
            <a:endParaRPr dirty="0"/>
          </a:p>
        </p:txBody>
      </p:sp>
      <p:pic>
        <p:nvPicPr>
          <p:cNvPr id="5" name="New picture">
            <a:extLst>
              <a:ext uri="{FF2B5EF4-FFF2-40B4-BE49-F238E27FC236}">
                <a16:creationId xmlns:a16="http://schemas.microsoft.com/office/drawing/2014/main" id="{0BECAEB7-307F-40E7-BA3E-0DC8E8667F7D}"/>
              </a:ext>
            </a:extLst>
          </p:cNvPr>
          <p:cNvPicPr/>
          <p:nvPr/>
        </p:nvPicPr>
        <p:blipFill>
          <a:blip r:embed="rId2"/>
          <a:stretch>
            <a:fillRect/>
          </a:stretch>
        </p:blipFill>
        <p:spPr>
          <a:xfrm>
            <a:off x="0" y="1219200"/>
            <a:ext cx="9144000" cy="5120640"/>
          </a:xfrm>
          <a:prstGeom prst="rect">
            <a:avLst/>
          </a:prstGeom>
        </p:spPr>
      </p:pic>
    </p:spTree>
    <p:extLst>
      <p:ext uri="{BB962C8B-B14F-4D97-AF65-F5344CB8AC3E}">
        <p14:creationId xmlns:p14="http://schemas.microsoft.com/office/powerpoint/2010/main" val="1979482636"/>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Calculation of Maturity Scores</a:t>
            </a:r>
            <a:endParaRPr dirty="0"/>
          </a:p>
        </p:txBody>
      </p:sp>
      <p:pic>
        <p:nvPicPr>
          <p:cNvPr id="4" name="New picture">
            <a:extLst>
              <a:ext uri="{FF2B5EF4-FFF2-40B4-BE49-F238E27FC236}">
                <a16:creationId xmlns:a16="http://schemas.microsoft.com/office/drawing/2014/main" id="{F0D33093-FB7E-4881-B68C-3E3127FA14B1}"/>
              </a:ext>
            </a:extLst>
          </p:cNvPr>
          <p:cNvPicPr/>
          <p:nvPr/>
        </p:nvPicPr>
        <p:blipFill>
          <a:blip r:embed="rId2"/>
          <a:stretch>
            <a:fillRect/>
          </a:stretch>
        </p:blipFill>
        <p:spPr>
          <a:xfrm>
            <a:off x="0" y="1097280"/>
            <a:ext cx="9144000" cy="5100320"/>
          </a:xfrm>
          <a:prstGeom prst="rect">
            <a:avLst/>
          </a:prstGeom>
        </p:spPr>
      </p:pic>
    </p:spTree>
    <p:extLst>
      <p:ext uri="{BB962C8B-B14F-4D97-AF65-F5344CB8AC3E}">
        <p14:creationId xmlns:p14="http://schemas.microsoft.com/office/powerpoint/2010/main" val="2947922165"/>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Calculation of Maturity Scores…Cont’d</a:t>
            </a:r>
            <a:endParaRPr dirty="0"/>
          </a:p>
        </p:txBody>
      </p:sp>
      <p:pic>
        <p:nvPicPr>
          <p:cNvPr id="5" name="New picture">
            <a:extLst>
              <a:ext uri="{FF2B5EF4-FFF2-40B4-BE49-F238E27FC236}">
                <a16:creationId xmlns:a16="http://schemas.microsoft.com/office/drawing/2014/main" id="{DE40FC46-6685-4DDA-8CAD-0AE62C86C133}"/>
              </a:ext>
            </a:extLst>
          </p:cNvPr>
          <p:cNvPicPr/>
          <p:nvPr/>
        </p:nvPicPr>
        <p:blipFill>
          <a:blip r:embed="rId2"/>
          <a:stretch>
            <a:fillRect/>
          </a:stretch>
        </p:blipFill>
        <p:spPr>
          <a:xfrm>
            <a:off x="0" y="1158240"/>
            <a:ext cx="9144000" cy="5110480"/>
          </a:xfrm>
          <a:prstGeom prst="rect">
            <a:avLst/>
          </a:prstGeom>
        </p:spPr>
      </p:pic>
    </p:spTree>
    <p:extLst>
      <p:ext uri="{BB962C8B-B14F-4D97-AF65-F5344CB8AC3E}">
        <p14:creationId xmlns:p14="http://schemas.microsoft.com/office/powerpoint/2010/main" val="1805996065"/>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People and Skills</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US" sz="1200" dirty="0">
                <a:latin typeface="Arial" panose="020B0604020202020204" pitchFamily="34" charset="0"/>
              </a:rPr>
              <a:t>How the business identifies the roles, knowledge, skills and competencies needed in the IT workforce to minimize talent gaps and </a:t>
            </a:r>
            <a:r>
              <a:rPr lang="en-GB" sz="1200" dirty="0">
                <a:latin typeface="Arial" panose="020B0604020202020204" pitchFamily="34" charset="0"/>
              </a:rPr>
              <a:t>prioritise</a:t>
            </a:r>
            <a:r>
              <a:rPr lang="en-US" sz="1200" dirty="0">
                <a:latin typeface="Arial" panose="020B0604020202020204" pitchFamily="34" charset="0"/>
              </a:rPr>
              <a:t> talent investments to fulfill future business needs</a:t>
            </a:r>
            <a:endParaRPr lang="en-GB"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1807132"/>
            <a:ext cx="4668044" cy="1675584"/>
            <a:chOff x="6117101" y="4837220"/>
            <a:chExt cx="6224059" cy="1473760"/>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2631489" cy="287259"/>
            </a:xfrm>
            <a:prstGeom prst="rect">
              <a:avLst/>
            </a:prstGeom>
            <a:noFill/>
          </p:spPr>
          <p:txBody>
            <a:bodyPr wrap="none" rtlCol="0">
              <a:spAutoFit/>
            </a:bodyPr>
            <a:lstStyle/>
            <a:p>
              <a:r>
                <a:rPr lang="en-ZA" sz="800" b="1" dirty="0">
                  <a:latin typeface="Arial Black" panose="020B0A04020102020204" pitchFamily="34" charset="0"/>
                </a:rPr>
                <a:t>INSOURCING vs OUTSOURCING</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19"/>
              <a:ext cx="6218491" cy="1183215"/>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6"/>
              <a:ext cx="5307103" cy="118321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A policy review to support free lancers,  contract , consultants with or without staff perks ( HMO, leave, housing, etc) outside the negotiated salary. </a:t>
              </a:r>
            </a:p>
            <a:p>
              <a:r>
                <a:rPr lang="en-US" sz="1000" dirty="0">
                  <a:latin typeface="Arial" panose="020B0604020202020204" pitchFamily="34" charset="0"/>
                  <a:cs typeface="Arial" panose="020B0604020202020204" pitchFamily="34" charset="0"/>
                </a:rPr>
                <a:t>IT infrastructure currently have 2 staff and 2 consultant serving the entire FMDQ Holdings. There is no dedicated end user support team making the enterprise team to also be involved with daily user support activities causing distraction</a:t>
              </a:r>
              <a:endParaRPr lang="en-ZA" sz="1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201804" y="2136785"/>
            <a:ext cx="662734" cy="313807"/>
            <a:chOff x="6159460" y="5621308"/>
            <a:chExt cx="883645" cy="418409"/>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59460" y="5719717"/>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619151"/>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Skill Gap assessment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Training on latest trends and technologies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DevOps skills (Hybrid)</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Engage UX experts</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Need for Quant Analyst</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Basic Quant developer training for the and Services</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Collaboration with other exchanges</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Need for a Database for administrator</a:t>
              </a:r>
            </a:p>
            <a:p>
              <a:pPr marL="171450" indent="-171450" defTabSz="914400" hangingPunct="1">
                <a:buFont typeface="Wingdings" panose="05000000000000000000" pitchFamily="2" charset="2"/>
                <a:buChar char="§"/>
                <a:defRPr/>
              </a:pPr>
              <a:r>
                <a:rPr lang="en-US" sz="1000" dirty="0">
                  <a:solidFill>
                    <a:schemeClr val="tx1"/>
                  </a:solidFill>
                  <a:latin typeface="Arial" panose="020B0604020202020204" pitchFamily="34" charset="0"/>
                  <a:cs typeface="Arial" panose="020B0604020202020204" pitchFamily="34" charset="0"/>
                </a:rPr>
                <a:t>Need for experienced business analyst</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279210"/>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7" y="3833230"/>
            <a:ext cx="4668044" cy="784101"/>
            <a:chOff x="6117101" y="4837220"/>
            <a:chExt cx="6224059" cy="1045469"/>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3849772" cy="287259"/>
            </a:xfrm>
            <a:prstGeom prst="rect">
              <a:avLst/>
            </a:prstGeom>
            <a:noFill/>
          </p:spPr>
          <p:txBody>
            <a:bodyPr wrap="none" rtlCol="0">
              <a:spAutoFit/>
            </a:bodyPr>
            <a:lstStyle/>
            <a:p>
              <a:r>
                <a:rPr lang="en-ZA" sz="800" b="1" dirty="0">
                  <a:latin typeface="Arial Black" panose="020B0A04020102020204" pitchFamily="34" charset="0"/>
                </a:rPr>
                <a:t>CURRENT FUNCTIONAL ORGANOGRAM REVIEW</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211324"/>
              <a:ext cx="5307104" cy="671365"/>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Current structure needs to be staff for effective management of the IT function to ensure effective management of the IT Franchise </a:t>
              </a: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120461" y="4162879"/>
            <a:ext cx="801908" cy="307338"/>
            <a:chOff x="6143786" y="5621308"/>
            <a:chExt cx="883645"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43786" y="5684379"/>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34123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IMPLEMENT ITIL - SOFTWARE DELIVERY LIFE CYLCE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814524"/>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TEAM FUNCTION SEGREGATION</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341231"/>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814524"/>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83369"/>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94476"/>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INSOURCING &amp; OUTSOURCING POLICY REVIEW</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94476"/>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2316791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22678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2563850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IT Strategy</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104676"/>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US" sz="1200" dirty="0">
                <a:latin typeface="Arial" panose="020B0604020202020204" pitchFamily="34" charset="0"/>
              </a:rPr>
              <a:t>The extent to which IT contributes to and develops strategy and associated strategic plans to achieve long-term objectives. </a:t>
            </a:r>
          </a:p>
        </p:txBody>
      </p:sp>
      <p:grpSp>
        <p:nvGrpSpPr>
          <p:cNvPr id="36" name="Group 35">
            <a:extLst>
              <a:ext uri="{FF2B5EF4-FFF2-40B4-BE49-F238E27FC236}">
                <a16:creationId xmlns:a16="http://schemas.microsoft.com/office/drawing/2014/main" id="{2DA421AC-4082-4B8C-A1C0-1EBFC6CA7D23}"/>
              </a:ext>
            </a:extLst>
          </p:cNvPr>
          <p:cNvGrpSpPr/>
          <p:nvPr/>
        </p:nvGrpSpPr>
        <p:grpSpPr>
          <a:xfrm>
            <a:off x="107115" y="3945951"/>
            <a:ext cx="4684347" cy="1295903"/>
            <a:chOff x="6057859" y="3467062"/>
            <a:chExt cx="6245796" cy="974553"/>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2020211" cy="287259"/>
            </a:xfrm>
            <a:prstGeom prst="rect">
              <a:avLst/>
            </a:prstGeom>
            <a:noFill/>
          </p:spPr>
          <p:txBody>
            <a:bodyPr wrap="none" rtlCol="0">
              <a:spAutoFit/>
            </a:bodyPr>
            <a:lstStyle/>
            <a:p>
              <a:r>
                <a:rPr lang="en-ZA" sz="800" b="1" dirty="0">
                  <a:latin typeface="Arial Black" panose="020B0A04020102020204" pitchFamily="34" charset="0"/>
                </a:rPr>
                <a:t>STRATEGY EXECUTION</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467062"/>
              <a:ext cx="6231921" cy="974553"/>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82E1084B-ED1A-4DED-8178-05C5C712D50F}"/>
                </a:ext>
              </a:extLst>
            </p:cNvPr>
            <p:cNvSpPr txBox="1"/>
            <p:nvPr/>
          </p:nvSpPr>
          <p:spPr>
            <a:xfrm>
              <a:off x="7025787" y="3544922"/>
              <a:ext cx="5233723"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Need to develop </a:t>
              </a:r>
              <a:r>
                <a:rPr lang="en-US" sz="1000" dirty="0">
                  <a:latin typeface="Arial" panose="020B0604020202020204" pitchFamily="34" charset="0"/>
                  <a:cs typeface="Arial" panose="020B0604020202020204" pitchFamily="34" charset="0"/>
                </a:rPr>
                <a:t>high-value capabilities and making investments that optimize value. This is to ensure long term and sustainable IT function.</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a:t>
              </a:r>
              <a:endParaRPr lang="en-ZA" sz="1000"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914636"/>
            <a:ext cx="4714445" cy="720900"/>
            <a:chOff x="6122668" y="2187420"/>
            <a:chExt cx="6285925" cy="961200"/>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3116665" cy="287259"/>
            </a:xfrm>
            <a:prstGeom prst="rect">
              <a:avLst/>
            </a:prstGeom>
            <a:noFill/>
          </p:spPr>
          <p:txBody>
            <a:bodyPr wrap="none" rtlCol="0">
              <a:spAutoFit/>
            </a:bodyPr>
            <a:lstStyle/>
            <a:p>
              <a:r>
                <a:rPr lang="en-ZA" sz="800" b="1" dirty="0">
                  <a:latin typeface="Arial Black" panose="020B0A04020102020204" pitchFamily="34" charset="0"/>
                </a:rPr>
                <a:t>ALIGNMENT TO BUSINESS STRATEGY</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70737" y="2464360"/>
              <a:ext cx="5337856" cy="671364"/>
            </a:xfrm>
            <a:prstGeom prst="rect">
              <a:avLst/>
            </a:prstGeom>
            <a:noFill/>
          </p:spPr>
          <p:txBody>
            <a:bodyPr wrap="square" rtlCol="0">
              <a:noAutofit/>
            </a:bodyPr>
            <a:lstStyle/>
            <a:p>
              <a:pPr marL="228600" lvl="0" indent="-22860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Action based implementation plan of business strategy</a:t>
              </a:r>
            </a:p>
            <a:p>
              <a:pPr marL="228600" lvl="0" indent="-22860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Clearly defined timelines and defined responsibility of all parties </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230758" y="3145570"/>
            <a:ext cx="602303" cy="307338"/>
            <a:chOff x="6173268" y="1911315"/>
            <a:chExt cx="803071"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73268" y="1956716"/>
              <a:ext cx="803071"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05756" y="4222555"/>
            <a:ext cx="881833" cy="307338"/>
            <a:chOff x="6105197" y="1911315"/>
            <a:chExt cx="971713"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05197" y="1956716"/>
              <a:ext cx="97171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7112" y="1818191"/>
            <a:ext cx="4704025" cy="880530"/>
            <a:chOff x="189000" y="1859135"/>
            <a:chExt cx="4704025" cy="880530"/>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880530"/>
              <a:chOff x="6101930" y="876954"/>
              <a:chExt cx="6272034" cy="1174039"/>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1"/>
                <a:ext cx="6238829" cy="922282"/>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883983"/>
                <a:ext cx="2678511" cy="287258"/>
              </a:xfrm>
              <a:prstGeom prst="rect">
                <a:avLst/>
              </a:prstGeom>
              <a:noFill/>
            </p:spPr>
            <p:txBody>
              <a:bodyPr wrap="none" rtlCol="0">
                <a:spAutoFit/>
              </a:bodyPr>
              <a:lstStyle/>
              <a:p>
                <a:r>
                  <a:rPr lang="en-ZA" sz="800" b="1" dirty="0">
                    <a:latin typeface="Arial Black" panose="020B0A04020102020204" pitchFamily="34" charset="0"/>
                  </a:rPr>
                  <a:t>IT STRATEGY DOCUMENTATION</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30939"/>
                <a:ext cx="5351114" cy="671364"/>
              </a:xfrm>
              <a:prstGeom prst="rect">
                <a:avLst/>
              </a:prstGeom>
              <a:noFill/>
            </p:spPr>
            <p:txBody>
              <a:bodyPr wrap="square" rtlCol="0">
                <a:noAutofit/>
              </a:bodyPr>
              <a:lstStyle/>
              <a:p>
                <a:pPr marL="228600" indent="-228600">
                  <a:buFont typeface="Wingdings" panose="05000000000000000000" pitchFamily="2" charset="2"/>
                  <a:buChar char="§"/>
                </a:pPr>
                <a:r>
                  <a:rPr lang="en-US" sz="1000" dirty="0">
                    <a:latin typeface="Arial" panose="020B0604020202020204" pitchFamily="34" charset="0"/>
                    <a:cs typeface="Arial" panose="020B0604020202020204" pitchFamily="34" charset="0"/>
                  </a:rPr>
                  <a:t>Clearly documented Business Strategy implementation as it concerns IT</a:t>
                </a:r>
              </a:p>
              <a:p>
                <a:pPr marL="228600" indent="-228600">
                  <a:buFont typeface="Wingdings" panose="05000000000000000000" pitchFamily="2" charset="2"/>
                  <a:buChar char="§"/>
                </a:pPr>
                <a:r>
                  <a:rPr lang="en-US" sz="1000" dirty="0">
                    <a:latin typeface="Arial" panose="020B0604020202020204" pitchFamily="34" charset="0"/>
                    <a:cs typeface="Arial" panose="020B0604020202020204" pitchFamily="34" charset="0"/>
                  </a:rPr>
                  <a:t>Cleary defined IT strategy  as it concerns IT internal strategies with respect to optimum, service delivery and management</a:t>
                </a: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288928" y="2206860"/>
              <a:ext cx="651664" cy="307338"/>
              <a:chOff x="9982326" y="671206"/>
              <a:chExt cx="868885"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98734" y="671206"/>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982326" y="716607"/>
                <a:ext cx="8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825626"/>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Implement Project </a:t>
              </a:r>
              <a:r>
                <a:rPr lang="en-GB" sz="1000" dirty="0">
                  <a:solidFill>
                    <a:sysClr val="windowText" lastClr="000000">
                      <a:lumMod val="85000"/>
                      <a:lumOff val="15000"/>
                    </a:sysClr>
                  </a:solidFill>
                  <a:latin typeface="Arial" panose="020B0604020202020204" pitchFamily="34" charset="0"/>
                  <a:cs typeface="Arial" panose="020B0604020202020204" pitchFamily="34" charset="0"/>
                </a:rPr>
                <a:t>Prioritisation</a:t>
              </a:r>
              <a:r>
                <a:rPr lang="en-US" sz="1000" dirty="0">
                  <a:solidFill>
                    <a:sysClr val="windowText" lastClr="000000">
                      <a:lumMod val="85000"/>
                      <a:lumOff val="15000"/>
                    </a:sysClr>
                  </a:solidFill>
                  <a:latin typeface="Arial" panose="020B0604020202020204" pitchFamily="34" charset="0"/>
                  <a:cs typeface="Arial" panose="020B0604020202020204" pitchFamily="34" charset="0"/>
                </a:rPr>
                <a:t> Matrix</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Conduct business Value </a:t>
              </a:r>
              <a:r>
                <a:rPr lang="en-GB" sz="1000" dirty="0">
                  <a:solidFill>
                    <a:sysClr val="windowText" lastClr="000000">
                      <a:lumMod val="85000"/>
                      <a:lumOff val="15000"/>
                    </a:sysClr>
                  </a:solidFill>
                  <a:latin typeface="Arial" panose="020B0604020202020204" pitchFamily="34" charset="0"/>
                  <a:cs typeface="Arial" panose="020B0604020202020204" pitchFamily="34" charset="0"/>
                </a:rPr>
                <a:t>realisation</a:t>
              </a:r>
              <a:r>
                <a:rPr lang="en-US" sz="1000" dirty="0">
                  <a:solidFill>
                    <a:sysClr val="windowText" lastClr="000000">
                      <a:lumMod val="85000"/>
                      <a:lumOff val="15000"/>
                    </a:sysClr>
                  </a:solidFill>
                  <a:latin typeface="Arial" panose="020B0604020202020204" pitchFamily="34" charset="0"/>
                  <a:cs typeface="Arial" panose="020B0604020202020204" pitchFamily="34" charset="0"/>
                </a:rPr>
                <a:t> exercise </a:t>
              </a: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485685"/>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44446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AGREED IMPLEMENTATION PLAN ACROSS ALL TEAMS AND MONITORED BY A PROJECT MANAGEMENT TEAM</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91776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DEFINED BUSINESS STRATEGY WITH CLEARLY DEFINED IT RESPONSIBILTY</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44446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91776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18660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9771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ADOPT PRIORITISATION MATRIX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9771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3824397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1"/>
          <p:cNvSpPr txBox="1">
            <a:spLocks noGrp="1"/>
          </p:cNvSpPr>
          <p:nvPr>
            <p:ph type="sldNum" sz="quarter" idx="4294967295"/>
          </p:nvPr>
        </p:nvSpPr>
        <p:spPr>
          <a:xfrm>
            <a:off x="4499332" y="6590978"/>
            <a:ext cx="156449" cy="2308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dirty="0"/>
          </a:p>
        </p:txBody>
      </p:sp>
      <p:sp>
        <p:nvSpPr>
          <p:cNvPr id="59" name="Rectangle 76"/>
          <p:cNvSpPr/>
          <p:nvPr/>
        </p:nvSpPr>
        <p:spPr>
          <a:xfrm>
            <a:off x="0" y="998537"/>
            <a:ext cx="3481388" cy="5886455"/>
          </a:xfrm>
          <a:prstGeom prst="rect">
            <a:avLst/>
          </a:prstGeom>
          <a:solidFill>
            <a:srgbClr val="F2F2F2">
              <a:alpha val="67842"/>
            </a:srgbClr>
          </a:solidFill>
          <a:ln w="12700">
            <a:miter lim="400000"/>
          </a:ln>
        </p:spPr>
        <p:txBody>
          <a:bodyPr lIns="45718" tIns="45718" rIns="45718" bIns="45718" anchor="ctr"/>
          <a:lstStyle/>
          <a:p>
            <a:pPr algn="ctr" defTabSz="914400">
              <a:defRPr>
                <a:solidFill>
                  <a:srgbClr val="FFFFFF"/>
                </a:solidFill>
                <a:latin typeface="+mj-lt"/>
                <a:ea typeface="+mj-ea"/>
                <a:cs typeface="+mj-cs"/>
                <a:sym typeface="Calibri"/>
              </a:defRPr>
            </a:pPr>
            <a:endParaRPr dirty="0"/>
          </a:p>
        </p:txBody>
      </p:sp>
      <p:sp>
        <p:nvSpPr>
          <p:cNvPr id="60" name="Title 2"/>
          <p:cNvSpPr txBox="1"/>
          <p:nvPr/>
        </p:nvSpPr>
        <p:spPr>
          <a:xfrm>
            <a:off x="42864" y="154209"/>
            <a:ext cx="726360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Proposed outline for IT Assessment </a:t>
            </a:r>
            <a:endParaRPr dirty="0"/>
          </a:p>
        </p:txBody>
      </p:sp>
      <p:sp>
        <p:nvSpPr>
          <p:cNvPr id="61" name="Rectangle 93"/>
          <p:cNvSpPr txBox="1"/>
          <p:nvPr/>
        </p:nvSpPr>
        <p:spPr>
          <a:xfrm>
            <a:off x="3772084" y="1290691"/>
            <a:ext cx="369411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defTabSz="914400">
              <a:defRPr b="1">
                <a:solidFill>
                  <a:srgbClr val="002060"/>
                </a:solidFill>
                <a:latin typeface="Arial"/>
                <a:ea typeface="Arial"/>
                <a:cs typeface="Arial"/>
                <a:sym typeface="Arial"/>
              </a:defRPr>
            </a:pPr>
            <a:r>
              <a:rPr lang="en-US" sz="1200" dirty="0"/>
              <a:t>Executive Summary</a:t>
            </a:r>
          </a:p>
        </p:txBody>
      </p:sp>
      <p:sp>
        <p:nvSpPr>
          <p:cNvPr id="62" name="Rectangle 60"/>
          <p:cNvSpPr txBox="1"/>
          <p:nvPr/>
        </p:nvSpPr>
        <p:spPr>
          <a:xfrm>
            <a:off x="3772084" y="1860805"/>
            <a:ext cx="35353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002060"/>
                </a:solidFill>
                <a:latin typeface="Arial"/>
                <a:ea typeface="Arial"/>
                <a:cs typeface="Arial"/>
                <a:sym typeface="Arial"/>
              </a:defRPr>
            </a:lvl1pPr>
          </a:lstStyle>
          <a:p>
            <a:pPr>
              <a:defRPr b="1">
                <a:solidFill>
                  <a:srgbClr val="002060"/>
                </a:solidFill>
                <a:latin typeface="Arial"/>
                <a:ea typeface="Arial"/>
                <a:cs typeface="Arial"/>
                <a:sym typeface="Arial"/>
              </a:defRPr>
            </a:pPr>
            <a:r>
              <a:rPr lang="en-US" sz="1200" dirty="0"/>
              <a:t>Current State Assessment : The Approach</a:t>
            </a:r>
          </a:p>
        </p:txBody>
      </p:sp>
      <p:sp>
        <p:nvSpPr>
          <p:cNvPr id="63" name="Straight Connector 133"/>
          <p:cNvSpPr/>
          <p:nvPr/>
        </p:nvSpPr>
        <p:spPr>
          <a:xfrm>
            <a:off x="3521074" y="1595107"/>
            <a:ext cx="4430716" cy="3"/>
          </a:xfrm>
          <a:prstGeom prst="line">
            <a:avLst/>
          </a:prstGeom>
          <a:ln w="6350">
            <a:solidFill>
              <a:srgbClr val="BFBFBF"/>
            </a:solidFill>
          </a:ln>
        </p:spPr>
        <p:txBody>
          <a:bodyPr lIns="45718" tIns="45718" rIns="45718" bIns="45718"/>
          <a:lstStyle/>
          <a:p>
            <a:endParaRPr dirty="0"/>
          </a:p>
        </p:txBody>
      </p:sp>
      <p:sp>
        <p:nvSpPr>
          <p:cNvPr id="64" name="Straight Connector 134"/>
          <p:cNvSpPr/>
          <p:nvPr/>
        </p:nvSpPr>
        <p:spPr>
          <a:xfrm>
            <a:off x="3481389" y="2182812"/>
            <a:ext cx="4432303" cy="3"/>
          </a:xfrm>
          <a:prstGeom prst="line">
            <a:avLst/>
          </a:prstGeom>
          <a:ln w="6350">
            <a:solidFill>
              <a:srgbClr val="BFBFBF"/>
            </a:solidFill>
          </a:ln>
        </p:spPr>
        <p:txBody>
          <a:bodyPr lIns="45718" tIns="45718" rIns="45718" bIns="45718"/>
          <a:lstStyle/>
          <a:p>
            <a:endParaRPr dirty="0"/>
          </a:p>
        </p:txBody>
      </p:sp>
      <p:sp>
        <p:nvSpPr>
          <p:cNvPr id="65" name="Straight Connector 136"/>
          <p:cNvSpPr/>
          <p:nvPr/>
        </p:nvSpPr>
        <p:spPr>
          <a:xfrm>
            <a:off x="3481389" y="2778125"/>
            <a:ext cx="4432303" cy="0"/>
          </a:xfrm>
          <a:prstGeom prst="line">
            <a:avLst/>
          </a:prstGeom>
          <a:ln w="6350">
            <a:solidFill>
              <a:srgbClr val="BFBFBF"/>
            </a:solidFill>
          </a:ln>
        </p:spPr>
        <p:txBody>
          <a:bodyPr lIns="45718" tIns="45718" rIns="45718" bIns="45718"/>
          <a:lstStyle/>
          <a:p>
            <a:endParaRPr dirty="0"/>
          </a:p>
        </p:txBody>
      </p:sp>
      <p:grpSp>
        <p:nvGrpSpPr>
          <p:cNvPr id="70" name="Group"/>
          <p:cNvGrpSpPr/>
          <p:nvPr/>
        </p:nvGrpSpPr>
        <p:grpSpPr>
          <a:xfrm>
            <a:off x="7958041" y="1060785"/>
            <a:ext cx="823922" cy="509595"/>
            <a:chOff x="0" y="-1"/>
            <a:chExt cx="823920" cy="509593"/>
          </a:xfrm>
        </p:grpSpPr>
        <p:grpSp>
          <p:nvGrpSpPr>
            <p:cNvPr id="68" name="Group"/>
            <p:cNvGrpSpPr/>
            <p:nvPr/>
          </p:nvGrpSpPr>
          <p:grpSpPr>
            <a:xfrm>
              <a:off x="157279" y="10"/>
              <a:ext cx="666641" cy="509582"/>
              <a:chOff x="-1" y="-2"/>
              <a:chExt cx="666640" cy="509581"/>
            </a:xfrm>
          </p:grpSpPr>
          <p:sp>
            <p:nvSpPr>
              <p:cNvPr id="66" name="Flowchart: Off-page Connector 85"/>
              <p:cNvSpPr/>
              <p:nvPr/>
            </p:nvSpPr>
            <p:spPr>
              <a:xfrm rot="16200000">
                <a:off x="78528" y="-78531"/>
                <a:ext cx="509581" cy="666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67" name="TextBox 86"/>
              <p:cNvSpPr txBox="1"/>
              <p:nvPr/>
            </p:nvSpPr>
            <p:spPr>
              <a:xfrm>
                <a:off x="112351" y="97474"/>
                <a:ext cx="429360"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defRPr b="1">
                    <a:solidFill>
                      <a:srgbClr val="FFFFFF"/>
                    </a:solidFill>
                    <a:latin typeface="Arial"/>
                    <a:ea typeface="Arial"/>
                    <a:cs typeface="Arial"/>
                    <a:sym typeface="Arial"/>
                  </a:defRPr>
                </a:lvl1pPr>
              </a:lstStyle>
              <a:p>
                <a:r>
                  <a:rPr lang="en-US" dirty="0"/>
                  <a:t>3</a:t>
                </a:r>
                <a:r>
                  <a:rPr dirty="0"/>
                  <a:t>.</a:t>
                </a:r>
              </a:p>
            </p:txBody>
          </p:sp>
        </p:grpSp>
        <p:sp>
          <p:nvSpPr>
            <p:cNvPr id="69" name="Rectangle 83"/>
            <p:cNvSpPr/>
            <p:nvPr/>
          </p:nvSpPr>
          <p:spPr>
            <a:xfrm>
              <a:off x="0" y="-1"/>
              <a:ext cx="85854" cy="502458"/>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grpSp>
        <p:nvGrpSpPr>
          <p:cNvPr id="75" name="Group"/>
          <p:cNvGrpSpPr/>
          <p:nvPr/>
        </p:nvGrpSpPr>
        <p:grpSpPr>
          <a:xfrm>
            <a:off x="7958838" y="1647210"/>
            <a:ext cx="822329" cy="511187"/>
            <a:chOff x="0" y="-2"/>
            <a:chExt cx="822328" cy="511185"/>
          </a:xfrm>
        </p:grpSpPr>
        <p:grpSp>
          <p:nvGrpSpPr>
            <p:cNvPr id="73" name="Group"/>
            <p:cNvGrpSpPr/>
            <p:nvPr/>
          </p:nvGrpSpPr>
          <p:grpSpPr>
            <a:xfrm>
              <a:off x="156976" y="11"/>
              <a:ext cx="665352" cy="511172"/>
              <a:chOff x="-2" y="0"/>
              <a:chExt cx="665351" cy="511170"/>
            </a:xfrm>
          </p:grpSpPr>
          <p:sp>
            <p:nvSpPr>
              <p:cNvPr id="71" name="Flowchart: Off-page Connector 91"/>
              <p:cNvSpPr/>
              <p:nvPr/>
            </p:nvSpPr>
            <p:spPr>
              <a:xfrm rot="16200000">
                <a:off x="77089" y="-77091"/>
                <a:ext cx="511170" cy="6653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72" name="TextBox 92"/>
              <p:cNvSpPr txBox="1"/>
              <p:nvPr/>
            </p:nvSpPr>
            <p:spPr>
              <a:xfrm>
                <a:off x="106694" y="97781"/>
                <a:ext cx="428529"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defRPr b="1">
                    <a:solidFill>
                      <a:srgbClr val="FFFFFF"/>
                    </a:solidFill>
                    <a:latin typeface="Arial"/>
                    <a:ea typeface="Arial"/>
                    <a:cs typeface="Arial"/>
                    <a:sym typeface="Arial"/>
                  </a:defRPr>
                </a:lvl1pPr>
              </a:lstStyle>
              <a:p>
                <a:r>
                  <a:rPr lang="en-US" dirty="0"/>
                  <a:t>4</a:t>
                </a:r>
                <a:r>
                  <a:rPr dirty="0"/>
                  <a:t>.</a:t>
                </a:r>
              </a:p>
            </p:txBody>
          </p:sp>
        </p:grpSp>
        <p:sp>
          <p:nvSpPr>
            <p:cNvPr id="74" name="Rectangle 90"/>
            <p:cNvSpPr/>
            <p:nvPr/>
          </p:nvSpPr>
          <p:spPr>
            <a:xfrm>
              <a:off x="0" y="-2"/>
              <a:ext cx="85688" cy="504025"/>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grpSp>
        <p:nvGrpSpPr>
          <p:cNvPr id="80" name="Group"/>
          <p:cNvGrpSpPr/>
          <p:nvPr/>
        </p:nvGrpSpPr>
        <p:grpSpPr>
          <a:xfrm>
            <a:off x="7967565" y="2235227"/>
            <a:ext cx="804875" cy="517536"/>
            <a:chOff x="-1" y="-1"/>
            <a:chExt cx="804874" cy="517534"/>
          </a:xfrm>
        </p:grpSpPr>
        <p:grpSp>
          <p:nvGrpSpPr>
            <p:cNvPr id="78" name="Group"/>
            <p:cNvGrpSpPr/>
            <p:nvPr/>
          </p:nvGrpSpPr>
          <p:grpSpPr>
            <a:xfrm>
              <a:off x="153645" y="11"/>
              <a:ext cx="651228" cy="517522"/>
              <a:chOff x="-1" y="-1"/>
              <a:chExt cx="651226" cy="517521"/>
            </a:xfrm>
          </p:grpSpPr>
          <p:sp>
            <p:nvSpPr>
              <p:cNvPr id="76" name="Flowchart: Off-page Connector 105"/>
              <p:cNvSpPr/>
              <p:nvPr/>
            </p:nvSpPr>
            <p:spPr>
              <a:xfrm rot="16200000">
                <a:off x="66851" y="-66853"/>
                <a:ext cx="517521" cy="651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77" name="TextBox 106"/>
              <p:cNvSpPr txBox="1"/>
              <p:nvPr/>
            </p:nvSpPr>
            <p:spPr>
              <a:xfrm>
                <a:off x="104429" y="98995"/>
                <a:ext cx="419431"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defRPr b="1">
                    <a:solidFill>
                      <a:srgbClr val="FFFFFF"/>
                    </a:solidFill>
                    <a:latin typeface="Arial"/>
                    <a:ea typeface="Arial"/>
                    <a:cs typeface="Arial"/>
                    <a:sym typeface="Arial"/>
                  </a:defRPr>
                </a:lvl1pPr>
              </a:lstStyle>
              <a:p>
                <a:r>
                  <a:rPr lang="en-GB" dirty="0"/>
                  <a:t>10</a:t>
                </a:r>
                <a:r>
                  <a:rPr dirty="0"/>
                  <a:t>.</a:t>
                </a:r>
              </a:p>
            </p:txBody>
          </p:sp>
        </p:grpSp>
        <p:sp>
          <p:nvSpPr>
            <p:cNvPr id="79" name="Rectangle 104"/>
            <p:cNvSpPr/>
            <p:nvPr/>
          </p:nvSpPr>
          <p:spPr>
            <a:xfrm>
              <a:off x="-1" y="-1"/>
              <a:ext cx="83869" cy="510287"/>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
        <p:nvSpPr>
          <p:cNvPr id="81" name="Straight Connector 112"/>
          <p:cNvSpPr/>
          <p:nvPr/>
        </p:nvSpPr>
        <p:spPr>
          <a:xfrm>
            <a:off x="3519487" y="3340217"/>
            <a:ext cx="4432302" cy="1"/>
          </a:xfrm>
          <a:prstGeom prst="line">
            <a:avLst/>
          </a:prstGeom>
          <a:ln w="6350">
            <a:solidFill>
              <a:srgbClr val="BFBFBF"/>
            </a:solidFill>
          </a:ln>
        </p:spPr>
        <p:txBody>
          <a:bodyPr lIns="45718" tIns="45718" rIns="45718" bIns="45718"/>
          <a:lstStyle/>
          <a:p>
            <a:endParaRPr dirty="0"/>
          </a:p>
        </p:txBody>
      </p:sp>
      <p:sp>
        <p:nvSpPr>
          <p:cNvPr id="82" name="Rectangle 113"/>
          <p:cNvSpPr txBox="1"/>
          <p:nvPr/>
        </p:nvSpPr>
        <p:spPr>
          <a:xfrm>
            <a:off x="3764079" y="2430919"/>
            <a:ext cx="45127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defTabSz="914400">
              <a:defRPr b="1">
                <a:solidFill>
                  <a:srgbClr val="17375E"/>
                </a:solidFill>
                <a:latin typeface="Arial"/>
                <a:ea typeface="Arial"/>
                <a:cs typeface="Arial"/>
                <a:sym typeface="Arial"/>
              </a:defRPr>
            </a:lvl1pPr>
          </a:lstStyle>
          <a:p>
            <a:r>
              <a:rPr lang="en-US" sz="1200" dirty="0"/>
              <a:t>Current State Assessment: Maturity Rating Definitions</a:t>
            </a:r>
            <a:endParaRPr sz="1200" dirty="0"/>
          </a:p>
        </p:txBody>
      </p:sp>
      <p:sp>
        <p:nvSpPr>
          <p:cNvPr id="83" name="Straight Connector 3"/>
          <p:cNvSpPr/>
          <p:nvPr/>
        </p:nvSpPr>
        <p:spPr>
          <a:xfrm flipH="1">
            <a:off x="3482659" y="965200"/>
            <a:ext cx="3" cy="5886455"/>
          </a:xfrm>
          <a:prstGeom prst="line">
            <a:avLst/>
          </a:prstGeom>
          <a:ln w="38100">
            <a:solidFill>
              <a:srgbClr val="002060"/>
            </a:solidFill>
          </a:ln>
        </p:spPr>
        <p:txBody>
          <a:bodyPr lIns="45718" tIns="45718" rIns="45718" bIns="45718"/>
          <a:lstStyle/>
          <a:p>
            <a:endParaRPr dirty="0"/>
          </a:p>
        </p:txBody>
      </p:sp>
      <p:sp>
        <p:nvSpPr>
          <p:cNvPr id="84" name="Rectangle 154"/>
          <p:cNvSpPr txBox="1"/>
          <p:nvPr/>
        </p:nvSpPr>
        <p:spPr>
          <a:xfrm>
            <a:off x="3768671" y="3001033"/>
            <a:ext cx="3508379"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17375E"/>
                </a:solidFill>
                <a:latin typeface="Arial"/>
                <a:ea typeface="Arial"/>
                <a:cs typeface="Arial"/>
                <a:sym typeface="Arial"/>
              </a:defRPr>
            </a:lvl1pPr>
          </a:lstStyle>
          <a:p>
            <a:r>
              <a:rPr lang="en-US" sz="1200" dirty="0"/>
              <a:t>Detailed Current State Assessment</a:t>
            </a:r>
            <a:endParaRPr sz="1200" dirty="0"/>
          </a:p>
        </p:txBody>
      </p:sp>
      <p:sp>
        <p:nvSpPr>
          <p:cNvPr id="85" name="Oval 67"/>
          <p:cNvSpPr/>
          <p:nvPr/>
        </p:nvSpPr>
        <p:spPr>
          <a:xfrm>
            <a:off x="1325564" y="3706814"/>
            <a:ext cx="338141" cy="333379"/>
          </a:xfrm>
          <a:prstGeom prst="ellipse">
            <a:avLst/>
          </a:prstGeom>
          <a:solidFill>
            <a:srgbClr val="FFFFFF"/>
          </a:solidFill>
          <a:ln w="12700">
            <a:miter lim="400000"/>
          </a:ln>
        </p:spPr>
        <p:txBody>
          <a:bodyPr lIns="45718" tIns="45718" rIns="45718" bIns="45718" anchor="ctr"/>
          <a:lstStyle/>
          <a:p>
            <a:pPr algn="ctr" defTabSz="914400">
              <a:defRPr>
                <a:solidFill>
                  <a:srgbClr val="FFFFFF"/>
                </a:solidFill>
                <a:latin typeface="+mj-lt"/>
                <a:ea typeface="+mj-ea"/>
                <a:cs typeface="+mj-cs"/>
                <a:sym typeface="Calibri"/>
              </a:defRPr>
            </a:pPr>
            <a:endParaRPr dirty="0"/>
          </a:p>
        </p:txBody>
      </p:sp>
      <p:sp>
        <p:nvSpPr>
          <p:cNvPr id="86" name="Straight Connector 84"/>
          <p:cNvSpPr/>
          <p:nvPr/>
        </p:nvSpPr>
        <p:spPr>
          <a:xfrm>
            <a:off x="3521074" y="3897535"/>
            <a:ext cx="4430716" cy="1"/>
          </a:xfrm>
          <a:prstGeom prst="line">
            <a:avLst/>
          </a:prstGeom>
          <a:ln w="6350">
            <a:solidFill>
              <a:srgbClr val="BFBFBF"/>
            </a:solidFill>
          </a:ln>
        </p:spPr>
        <p:txBody>
          <a:bodyPr lIns="45718" tIns="45718" rIns="45718" bIns="45718"/>
          <a:lstStyle/>
          <a:p>
            <a:endParaRPr dirty="0"/>
          </a:p>
        </p:txBody>
      </p:sp>
      <p:grpSp>
        <p:nvGrpSpPr>
          <p:cNvPr id="97" name="Group"/>
          <p:cNvGrpSpPr/>
          <p:nvPr/>
        </p:nvGrpSpPr>
        <p:grpSpPr>
          <a:xfrm>
            <a:off x="7967565" y="3416018"/>
            <a:ext cx="804875" cy="517536"/>
            <a:chOff x="0" y="-1"/>
            <a:chExt cx="804873" cy="517535"/>
          </a:xfrm>
        </p:grpSpPr>
        <p:grpSp>
          <p:nvGrpSpPr>
            <p:cNvPr id="95" name="Group"/>
            <p:cNvGrpSpPr/>
            <p:nvPr/>
          </p:nvGrpSpPr>
          <p:grpSpPr>
            <a:xfrm>
              <a:off x="153646" y="12"/>
              <a:ext cx="651227" cy="517522"/>
              <a:chOff x="0" y="-1"/>
              <a:chExt cx="651226" cy="517521"/>
            </a:xfrm>
          </p:grpSpPr>
          <p:sp>
            <p:nvSpPr>
              <p:cNvPr id="93" name="Flowchart: Off-page Connector 98"/>
              <p:cNvSpPr/>
              <p:nvPr/>
            </p:nvSpPr>
            <p:spPr>
              <a:xfrm rot="16200000">
                <a:off x="66852" y="-66853"/>
                <a:ext cx="517521" cy="651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94" name="TextBox 99"/>
              <p:cNvSpPr txBox="1"/>
              <p:nvPr/>
            </p:nvSpPr>
            <p:spPr>
              <a:xfrm>
                <a:off x="104430" y="98995"/>
                <a:ext cx="419431"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defTabSz="914400">
                  <a:defRPr b="1">
                    <a:solidFill>
                      <a:srgbClr val="FFFFFF"/>
                    </a:solidFill>
                    <a:latin typeface="Arial"/>
                    <a:ea typeface="Arial"/>
                    <a:cs typeface="Arial"/>
                    <a:sym typeface="Arial"/>
                  </a:defRPr>
                </a:pPr>
                <a:r>
                  <a:rPr lang="en-GB" dirty="0"/>
                  <a:t>35</a:t>
                </a:r>
                <a:r>
                  <a:rPr dirty="0"/>
                  <a:t>.</a:t>
                </a:r>
              </a:p>
            </p:txBody>
          </p:sp>
        </p:grpSp>
        <p:sp>
          <p:nvSpPr>
            <p:cNvPr id="96" name="Rectangle 97"/>
            <p:cNvSpPr/>
            <p:nvPr/>
          </p:nvSpPr>
          <p:spPr>
            <a:xfrm>
              <a:off x="0" y="-1"/>
              <a:ext cx="83869" cy="510287"/>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
        <p:nvSpPr>
          <p:cNvPr id="98" name="Straight Connector 84"/>
          <p:cNvSpPr/>
          <p:nvPr/>
        </p:nvSpPr>
        <p:spPr>
          <a:xfrm>
            <a:off x="3563939" y="4475978"/>
            <a:ext cx="4430715" cy="3"/>
          </a:xfrm>
          <a:prstGeom prst="line">
            <a:avLst/>
          </a:prstGeom>
          <a:ln w="6350">
            <a:solidFill>
              <a:srgbClr val="BFBFBF"/>
            </a:solidFill>
          </a:ln>
        </p:spPr>
        <p:txBody>
          <a:bodyPr lIns="45718" tIns="45718" rIns="45718" bIns="45718"/>
          <a:lstStyle/>
          <a:p>
            <a:endParaRPr dirty="0"/>
          </a:p>
        </p:txBody>
      </p:sp>
      <p:grpSp>
        <p:nvGrpSpPr>
          <p:cNvPr id="103" name="Group"/>
          <p:cNvGrpSpPr/>
          <p:nvPr/>
        </p:nvGrpSpPr>
        <p:grpSpPr>
          <a:xfrm>
            <a:off x="7967565" y="4010384"/>
            <a:ext cx="804875" cy="517536"/>
            <a:chOff x="0" y="-1"/>
            <a:chExt cx="804873" cy="517535"/>
          </a:xfrm>
        </p:grpSpPr>
        <p:grpSp>
          <p:nvGrpSpPr>
            <p:cNvPr id="101" name="Group"/>
            <p:cNvGrpSpPr/>
            <p:nvPr/>
          </p:nvGrpSpPr>
          <p:grpSpPr>
            <a:xfrm>
              <a:off x="153646" y="12"/>
              <a:ext cx="651227" cy="517522"/>
              <a:chOff x="0" y="-1"/>
              <a:chExt cx="651226" cy="517521"/>
            </a:xfrm>
          </p:grpSpPr>
          <p:sp>
            <p:nvSpPr>
              <p:cNvPr id="99" name="Flowchart: Off-page Connector 98"/>
              <p:cNvSpPr/>
              <p:nvPr/>
            </p:nvSpPr>
            <p:spPr>
              <a:xfrm rot="16200000">
                <a:off x="66852" y="-66853"/>
                <a:ext cx="517521" cy="651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100" name="TextBox 99"/>
              <p:cNvSpPr txBox="1"/>
              <p:nvPr/>
            </p:nvSpPr>
            <p:spPr>
              <a:xfrm>
                <a:off x="104430" y="98995"/>
                <a:ext cx="419431"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defTabSz="914400">
                  <a:defRPr b="1">
                    <a:solidFill>
                      <a:srgbClr val="FFFFFF"/>
                    </a:solidFill>
                    <a:latin typeface="Arial"/>
                    <a:ea typeface="Arial"/>
                    <a:cs typeface="Arial"/>
                    <a:sym typeface="Arial"/>
                  </a:defRPr>
                </a:pPr>
                <a:r>
                  <a:rPr lang="en-GB" dirty="0"/>
                  <a:t>39</a:t>
                </a:r>
                <a:r>
                  <a:rPr dirty="0"/>
                  <a:t>.</a:t>
                </a:r>
              </a:p>
            </p:txBody>
          </p:sp>
        </p:grpSp>
        <p:sp>
          <p:nvSpPr>
            <p:cNvPr id="102" name="Rectangle 97"/>
            <p:cNvSpPr/>
            <p:nvPr/>
          </p:nvSpPr>
          <p:spPr>
            <a:xfrm>
              <a:off x="0" y="-1"/>
              <a:ext cx="83869" cy="510287"/>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
        <p:nvSpPr>
          <p:cNvPr id="110" name="Rectangle 101"/>
          <p:cNvSpPr txBox="1"/>
          <p:nvPr/>
        </p:nvSpPr>
        <p:spPr>
          <a:xfrm>
            <a:off x="3743971" y="3571147"/>
            <a:ext cx="35353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17375E"/>
                </a:solidFill>
                <a:latin typeface="Arial"/>
                <a:ea typeface="Arial"/>
                <a:cs typeface="Arial"/>
                <a:sym typeface="Arial"/>
              </a:defRPr>
            </a:lvl1pPr>
          </a:lstStyle>
          <a:p>
            <a:r>
              <a:rPr lang="en-US" sz="1200" dirty="0"/>
              <a:t>Summary Gap Assessment</a:t>
            </a:r>
            <a:endParaRPr sz="1200" dirty="0"/>
          </a:p>
        </p:txBody>
      </p:sp>
      <p:grpSp>
        <p:nvGrpSpPr>
          <p:cNvPr id="115" name="Group"/>
          <p:cNvGrpSpPr/>
          <p:nvPr/>
        </p:nvGrpSpPr>
        <p:grpSpPr>
          <a:xfrm>
            <a:off x="7958041" y="2829593"/>
            <a:ext cx="823922" cy="509595"/>
            <a:chOff x="0" y="-1"/>
            <a:chExt cx="823920" cy="509593"/>
          </a:xfrm>
        </p:grpSpPr>
        <p:grpSp>
          <p:nvGrpSpPr>
            <p:cNvPr id="113" name="Group"/>
            <p:cNvGrpSpPr/>
            <p:nvPr/>
          </p:nvGrpSpPr>
          <p:grpSpPr>
            <a:xfrm>
              <a:off x="157279" y="10"/>
              <a:ext cx="666641" cy="509582"/>
              <a:chOff x="-1" y="-2"/>
              <a:chExt cx="666640" cy="509581"/>
            </a:xfrm>
          </p:grpSpPr>
          <p:sp>
            <p:nvSpPr>
              <p:cNvPr id="111" name="Flowchart: Off-page Connector 85"/>
              <p:cNvSpPr/>
              <p:nvPr/>
            </p:nvSpPr>
            <p:spPr>
              <a:xfrm rot="16200000">
                <a:off x="78528" y="-78531"/>
                <a:ext cx="509581" cy="666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112" name="TextBox 86"/>
              <p:cNvSpPr txBox="1"/>
              <p:nvPr/>
            </p:nvSpPr>
            <p:spPr>
              <a:xfrm>
                <a:off x="112351" y="97474"/>
                <a:ext cx="429360"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914400">
                  <a:defRPr b="1">
                    <a:solidFill>
                      <a:srgbClr val="FFFFFF"/>
                    </a:solidFill>
                    <a:latin typeface="Arial"/>
                    <a:ea typeface="Arial"/>
                    <a:cs typeface="Arial"/>
                    <a:sym typeface="Arial"/>
                  </a:defRPr>
                </a:lvl1pPr>
              </a:lstStyle>
              <a:p>
                <a:r>
                  <a:rPr lang="en-GB" dirty="0"/>
                  <a:t>11</a:t>
                </a:r>
                <a:r>
                  <a:rPr dirty="0"/>
                  <a:t>.</a:t>
                </a:r>
              </a:p>
            </p:txBody>
          </p:sp>
        </p:grpSp>
        <p:sp>
          <p:nvSpPr>
            <p:cNvPr id="114" name="Rectangle 83"/>
            <p:cNvSpPr/>
            <p:nvPr/>
          </p:nvSpPr>
          <p:spPr>
            <a:xfrm>
              <a:off x="0" y="-1"/>
              <a:ext cx="85854" cy="502458"/>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
        <p:nvSpPr>
          <p:cNvPr id="116" name="Rectangle 157"/>
          <p:cNvSpPr/>
          <p:nvPr/>
        </p:nvSpPr>
        <p:spPr>
          <a:xfrm>
            <a:off x="-2" y="971611"/>
            <a:ext cx="3481570" cy="5886393"/>
          </a:xfrm>
          <a:prstGeom prst="rect">
            <a:avLst/>
          </a:prstGeom>
          <a:solidFill>
            <a:srgbClr val="F2F2F2">
              <a:alpha val="67842"/>
            </a:srgbClr>
          </a:solidFill>
          <a:ln w="12700">
            <a:miter lim="400000"/>
          </a:ln>
        </p:spPr>
        <p:txBody>
          <a:bodyPr lIns="45718" tIns="45718" rIns="45718" bIns="45718" anchor="ctr"/>
          <a:lstStyle/>
          <a:p>
            <a:pPr algn="ctr" defTabSz="914400">
              <a:defRPr>
                <a:solidFill>
                  <a:srgbClr val="FFFFFF"/>
                </a:solidFill>
                <a:latin typeface="+mj-lt"/>
                <a:ea typeface="+mj-ea"/>
                <a:cs typeface="+mj-cs"/>
                <a:sym typeface="Calibri"/>
              </a:defRPr>
            </a:pPr>
            <a:endParaRPr dirty="0"/>
          </a:p>
        </p:txBody>
      </p:sp>
      <p:grpSp>
        <p:nvGrpSpPr>
          <p:cNvPr id="122" name="Group 158"/>
          <p:cNvGrpSpPr/>
          <p:nvPr/>
        </p:nvGrpSpPr>
        <p:grpSpPr>
          <a:xfrm>
            <a:off x="37655" y="1148948"/>
            <a:ext cx="3351249" cy="4920582"/>
            <a:chOff x="0" y="0"/>
            <a:chExt cx="3351247" cy="4920580"/>
          </a:xfrm>
        </p:grpSpPr>
        <p:sp>
          <p:nvSpPr>
            <p:cNvPr id="117" name="Freeform 6"/>
            <p:cNvSpPr/>
            <p:nvPr/>
          </p:nvSpPr>
          <p:spPr>
            <a:xfrm>
              <a:off x="1413269" y="108081"/>
              <a:ext cx="1937979" cy="2511312"/>
            </a:xfrm>
            <a:custGeom>
              <a:avLst/>
              <a:gdLst/>
              <a:ahLst/>
              <a:cxnLst>
                <a:cxn ang="0">
                  <a:pos x="wd2" y="hd2"/>
                </a:cxn>
                <a:cxn ang="5400000">
                  <a:pos x="wd2" y="hd2"/>
                </a:cxn>
                <a:cxn ang="10800000">
                  <a:pos x="wd2" y="hd2"/>
                </a:cxn>
                <a:cxn ang="16200000">
                  <a:pos x="wd2" y="hd2"/>
                </a:cxn>
              </a:cxnLst>
              <a:rect l="0" t="0" r="r" b="b"/>
              <a:pathLst>
                <a:path w="21600" h="21600" extrusionOk="0">
                  <a:moveTo>
                    <a:pt x="463" y="7254"/>
                  </a:moveTo>
                  <a:lnTo>
                    <a:pt x="470" y="7343"/>
                  </a:lnTo>
                  <a:lnTo>
                    <a:pt x="477" y="7437"/>
                  </a:lnTo>
                  <a:lnTo>
                    <a:pt x="482" y="7531"/>
                  </a:lnTo>
                  <a:lnTo>
                    <a:pt x="485" y="7635"/>
                  </a:lnTo>
                  <a:lnTo>
                    <a:pt x="487" y="7729"/>
                  </a:lnTo>
                  <a:lnTo>
                    <a:pt x="487" y="7907"/>
                  </a:lnTo>
                  <a:lnTo>
                    <a:pt x="485" y="7976"/>
                  </a:lnTo>
                  <a:lnTo>
                    <a:pt x="480" y="8046"/>
                  </a:lnTo>
                  <a:lnTo>
                    <a:pt x="470" y="8110"/>
                  </a:lnTo>
                  <a:lnTo>
                    <a:pt x="458" y="8169"/>
                  </a:lnTo>
                  <a:lnTo>
                    <a:pt x="444" y="8224"/>
                  </a:lnTo>
                  <a:lnTo>
                    <a:pt x="428" y="8278"/>
                  </a:lnTo>
                  <a:lnTo>
                    <a:pt x="411" y="8318"/>
                  </a:lnTo>
                  <a:lnTo>
                    <a:pt x="394" y="8347"/>
                  </a:lnTo>
                  <a:lnTo>
                    <a:pt x="373" y="8367"/>
                  </a:lnTo>
                  <a:lnTo>
                    <a:pt x="373" y="8204"/>
                  </a:lnTo>
                  <a:lnTo>
                    <a:pt x="354" y="8194"/>
                  </a:lnTo>
                  <a:lnTo>
                    <a:pt x="333" y="8189"/>
                  </a:lnTo>
                  <a:lnTo>
                    <a:pt x="316" y="8179"/>
                  </a:lnTo>
                  <a:lnTo>
                    <a:pt x="299" y="8189"/>
                  </a:lnTo>
                  <a:lnTo>
                    <a:pt x="287" y="8194"/>
                  </a:lnTo>
                  <a:lnTo>
                    <a:pt x="276" y="8204"/>
                  </a:lnTo>
                  <a:lnTo>
                    <a:pt x="268" y="8224"/>
                  </a:lnTo>
                  <a:lnTo>
                    <a:pt x="261" y="8248"/>
                  </a:lnTo>
                  <a:lnTo>
                    <a:pt x="254" y="8313"/>
                  </a:lnTo>
                  <a:lnTo>
                    <a:pt x="242" y="8397"/>
                  </a:lnTo>
                  <a:lnTo>
                    <a:pt x="226" y="8486"/>
                  </a:lnTo>
                  <a:lnTo>
                    <a:pt x="204" y="8575"/>
                  </a:lnTo>
                  <a:lnTo>
                    <a:pt x="192" y="8619"/>
                  </a:lnTo>
                  <a:lnTo>
                    <a:pt x="183" y="8664"/>
                  </a:lnTo>
                  <a:lnTo>
                    <a:pt x="169" y="8713"/>
                  </a:lnTo>
                  <a:lnTo>
                    <a:pt x="150" y="8758"/>
                  </a:lnTo>
                  <a:lnTo>
                    <a:pt x="133" y="8802"/>
                  </a:lnTo>
                  <a:lnTo>
                    <a:pt x="114" y="8842"/>
                  </a:lnTo>
                  <a:lnTo>
                    <a:pt x="95" y="8876"/>
                  </a:lnTo>
                  <a:lnTo>
                    <a:pt x="78" y="8901"/>
                  </a:lnTo>
                  <a:lnTo>
                    <a:pt x="48" y="8965"/>
                  </a:lnTo>
                  <a:lnTo>
                    <a:pt x="33" y="9010"/>
                  </a:lnTo>
                  <a:lnTo>
                    <a:pt x="21" y="9054"/>
                  </a:lnTo>
                  <a:lnTo>
                    <a:pt x="14" y="9104"/>
                  </a:lnTo>
                  <a:lnTo>
                    <a:pt x="5" y="9158"/>
                  </a:lnTo>
                  <a:lnTo>
                    <a:pt x="0" y="9203"/>
                  </a:lnTo>
                  <a:lnTo>
                    <a:pt x="0" y="9252"/>
                  </a:lnTo>
                  <a:lnTo>
                    <a:pt x="2" y="9346"/>
                  </a:lnTo>
                  <a:lnTo>
                    <a:pt x="7" y="9430"/>
                  </a:lnTo>
                  <a:lnTo>
                    <a:pt x="10" y="9465"/>
                  </a:lnTo>
                  <a:lnTo>
                    <a:pt x="14" y="9504"/>
                  </a:lnTo>
                  <a:lnTo>
                    <a:pt x="19" y="9524"/>
                  </a:lnTo>
                  <a:lnTo>
                    <a:pt x="24" y="9539"/>
                  </a:lnTo>
                  <a:lnTo>
                    <a:pt x="45" y="9569"/>
                  </a:lnTo>
                  <a:lnTo>
                    <a:pt x="76" y="9598"/>
                  </a:lnTo>
                  <a:lnTo>
                    <a:pt x="116" y="9628"/>
                  </a:lnTo>
                  <a:lnTo>
                    <a:pt x="162" y="9658"/>
                  </a:lnTo>
                  <a:lnTo>
                    <a:pt x="188" y="9663"/>
                  </a:lnTo>
                  <a:lnTo>
                    <a:pt x="211" y="9668"/>
                  </a:lnTo>
                  <a:lnTo>
                    <a:pt x="254" y="9668"/>
                  </a:lnTo>
                  <a:lnTo>
                    <a:pt x="287" y="9658"/>
                  </a:lnTo>
                  <a:lnTo>
                    <a:pt x="299" y="9648"/>
                  </a:lnTo>
                  <a:lnTo>
                    <a:pt x="309" y="9628"/>
                  </a:lnTo>
                  <a:lnTo>
                    <a:pt x="333" y="9603"/>
                  </a:lnTo>
                  <a:lnTo>
                    <a:pt x="344" y="9579"/>
                  </a:lnTo>
                  <a:lnTo>
                    <a:pt x="366" y="9480"/>
                  </a:lnTo>
                  <a:lnTo>
                    <a:pt x="375" y="9415"/>
                  </a:lnTo>
                  <a:lnTo>
                    <a:pt x="390" y="9287"/>
                  </a:lnTo>
                  <a:lnTo>
                    <a:pt x="399" y="9213"/>
                  </a:lnTo>
                  <a:lnTo>
                    <a:pt x="399" y="8733"/>
                  </a:lnTo>
                  <a:lnTo>
                    <a:pt x="406" y="8718"/>
                  </a:lnTo>
                  <a:lnTo>
                    <a:pt x="413" y="8693"/>
                  </a:lnTo>
                  <a:lnTo>
                    <a:pt x="428" y="8674"/>
                  </a:lnTo>
                  <a:lnTo>
                    <a:pt x="442" y="8664"/>
                  </a:lnTo>
                  <a:lnTo>
                    <a:pt x="456" y="8649"/>
                  </a:lnTo>
                  <a:lnTo>
                    <a:pt x="477" y="8644"/>
                  </a:lnTo>
                  <a:lnTo>
                    <a:pt x="494" y="8639"/>
                  </a:lnTo>
                  <a:lnTo>
                    <a:pt x="513" y="8644"/>
                  </a:lnTo>
                  <a:lnTo>
                    <a:pt x="534" y="8659"/>
                  </a:lnTo>
                  <a:lnTo>
                    <a:pt x="549" y="8684"/>
                  </a:lnTo>
                  <a:lnTo>
                    <a:pt x="563" y="8713"/>
                  </a:lnTo>
                  <a:lnTo>
                    <a:pt x="575" y="8743"/>
                  </a:lnTo>
                  <a:lnTo>
                    <a:pt x="584" y="8782"/>
                  </a:lnTo>
                  <a:lnTo>
                    <a:pt x="591" y="8822"/>
                  </a:lnTo>
                  <a:lnTo>
                    <a:pt x="591" y="8866"/>
                  </a:lnTo>
                  <a:lnTo>
                    <a:pt x="589" y="8965"/>
                  </a:lnTo>
                  <a:lnTo>
                    <a:pt x="580" y="9079"/>
                  </a:lnTo>
                  <a:lnTo>
                    <a:pt x="565" y="9188"/>
                  </a:lnTo>
                  <a:lnTo>
                    <a:pt x="551" y="9272"/>
                  </a:lnTo>
                  <a:lnTo>
                    <a:pt x="525" y="9361"/>
                  </a:lnTo>
                  <a:lnTo>
                    <a:pt x="492" y="9475"/>
                  </a:lnTo>
                  <a:lnTo>
                    <a:pt x="449" y="9588"/>
                  </a:lnTo>
                  <a:lnTo>
                    <a:pt x="406" y="9692"/>
                  </a:lnTo>
                  <a:lnTo>
                    <a:pt x="399" y="9737"/>
                  </a:lnTo>
                  <a:lnTo>
                    <a:pt x="390" y="9776"/>
                  </a:lnTo>
                  <a:lnTo>
                    <a:pt x="425" y="9826"/>
                  </a:lnTo>
                  <a:lnTo>
                    <a:pt x="463" y="9880"/>
                  </a:lnTo>
                  <a:lnTo>
                    <a:pt x="506" y="9920"/>
                  </a:lnTo>
                  <a:lnTo>
                    <a:pt x="551" y="9954"/>
                  </a:lnTo>
                  <a:lnTo>
                    <a:pt x="599" y="9984"/>
                  </a:lnTo>
                  <a:lnTo>
                    <a:pt x="648" y="10009"/>
                  </a:lnTo>
                  <a:lnTo>
                    <a:pt x="694" y="10029"/>
                  </a:lnTo>
                  <a:lnTo>
                    <a:pt x="736" y="10034"/>
                  </a:lnTo>
                  <a:lnTo>
                    <a:pt x="779" y="10034"/>
                  </a:lnTo>
                  <a:lnTo>
                    <a:pt x="805" y="10029"/>
                  </a:lnTo>
                  <a:lnTo>
                    <a:pt x="836" y="10019"/>
                  </a:lnTo>
                  <a:lnTo>
                    <a:pt x="862" y="10009"/>
                  </a:lnTo>
                  <a:lnTo>
                    <a:pt x="874" y="10009"/>
                  </a:lnTo>
                  <a:lnTo>
                    <a:pt x="957" y="9979"/>
                  </a:lnTo>
                  <a:lnTo>
                    <a:pt x="1031" y="9954"/>
                  </a:lnTo>
                  <a:lnTo>
                    <a:pt x="1093" y="9945"/>
                  </a:lnTo>
                  <a:lnTo>
                    <a:pt x="1128" y="9940"/>
                  </a:lnTo>
                  <a:lnTo>
                    <a:pt x="1152" y="9920"/>
                  </a:lnTo>
                  <a:lnTo>
                    <a:pt x="1159" y="9900"/>
                  </a:lnTo>
                  <a:lnTo>
                    <a:pt x="1169" y="9880"/>
                  </a:lnTo>
                  <a:lnTo>
                    <a:pt x="1173" y="9851"/>
                  </a:lnTo>
                  <a:lnTo>
                    <a:pt x="1180" y="9811"/>
                  </a:lnTo>
                  <a:lnTo>
                    <a:pt x="1183" y="9771"/>
                  </a:lnTo>
                  <a:lnTo>
                    <a:pt x="1185" y="9727"/>
                  </a:lnTo>
                  <a:lnTo>
                    <a:pt x="1183" y="9623"/>
                  </a:lnTo>
                  <a:lnTo>
                    <a:pt x="1173" y="9490"/>
                  </a:lnTo>
                  <a:lnTo>
                    <a:pt x="1166" y="9341"/>
                  </a:lnTo>
                  <a:lnTo>
                    <a:pt x="1152" y="9203"/>
                  </a:lnTo>
                  <a:lnTo>
                    <a:pt x="1145" y="9138"/>
                  </a:lnTo>
                  <a:lnTo>
                    <a:pt x="1135" y="9084"/>
                  </a:lnTo>
                  <a:lnTo>
                    <a:pt x="1126" y="9035"/>
                  </a:lnTo>
                  <a:lnTo>
                    <a:pt x="1112" y="8985"/>
                  </a:lnTo>
                  <a:lnTo>
                    <a:pt x="1100" y="8941"/>
                  </a:lnTo>
                  <a:lnTo>
                    <a:pt x="1088" y="8911"/>
                  </a:lnTo>
                  <a:lnTo>
                    <a:pt x="1074" y="8896"/>
                  </a:lnTo>
                  <a:lnTo>
                    <a:pt x="1062" y="8891"/>
                  </a:lnTo>
                  <a:lnTo>
                    <a:pt x="1047" y="8881"/>
                  </a:lnTo>
                  <a:lnTo>
                    <a:pt x="1031" y="8862"/>
                  </a:lnTo>
                  <a:lnTo>
                    <a:pt x="1012" y="8832"/>
                  </a:lnTo>
                  <a:lnTo>
                    <a:pt x="988" y="8787"/>
                  </a:lnTo>
                  <a:lnTo>
                    <a:pt x="962" y="8733"/>
                  </a:lnTo>
                  <a:lnTo>
                    <a:pt x="941" y="8674"/>
                  </a:lnTo>
                  <a:lnTo>
                    <a:pt x="914" y="8609"/>
                  </a:lnTo>
                  <a:lnTo>
                    <a:pt x="891" y="8540"/>
                  </a:lnTo>
                  <a:lnTo>
                    <a:pt x="876" y="8501"/>
                  </a:lnTo>
                  <a:lnTo>
                    <a:pt x="848" y="8407"/>
                  </a:lnTo>
                  <a:lnTo>
                    <a:pt x="815" y="8293"/>
                  </a:lnTo>
                  <a:lnTo>
                    <a:pt x="786" y="8179"/>
                  </a:lnTo>
                  <a:lnTo>
                    <a:pt x="760" y="8085"/>
                  </a:lnTo>
                  <a:lnTo>
                    <a:pt x="736" y="8006"/>
                  </a:lnTo>
                  <a:lnTo>
                    <a:pt x="722" y="7976"/>
                  </a:lnTo>
                  <a:lnTo>
                    <a:pt x="710" y="7947"/>
                  </a:lnTo>
                  <a:lnTo>
                    <a:pt x="696" y="7932"/>
                  </a:lnTo>
                  <a:lnTo>
                    <a:pt x="675" y="7902"/>
                  </a:lnTo>
                  <a:lnTo>
                    <a:pt x="667" y="7877"/>
                  </a:lnTo>
                  <a:lnTo>
                    <a:pt x="660" y="7848"/>
                  </a:lnTo>
                  <a:lnTo>
                    <a:pt x="653" y="7813"/>
                  </a:lnTo>
                  <a:lnTo>
                    <a:pt x="641" y="7724"/>
                  </a:lnTo>
                  <a:lnTo>
                    <a:pt x="632" y="7625"/>
                  </a:lnTo>
                  <a:lnTo>
                    <a:pt x="613" y="7437"/>
                  </a:lnTo>
                  <a:lnTo>
                    <a:pt x="606" y="7319"/>
                  </a:lnTo>
                  <a:lnTo>
                    <a:pt x="599" y="7299"/>
                  </a:lnTo>
                  <a:lnTo>
                    <a:pt x="591" y="7284"/>
                  </a:lnTo>
                  <a:lnTo>
                    <a:pt x="580" y="7269"/>
                  </a:lnTo>
                  <a:lnTo>
                    <a:pt x="565" y="7264"/>
                  </a:lnTo>
                  <a:lnTo>
                    <a:pt x="534" y="7254"/>
                  </a:lnTo>
                  <a:lnTo>
                    <a:pt x="463" y="7254"/>
                  </a:lnTo>
                  <a:close/>
                  <a:moveTo>
                    <a:pt x="12541" y="89"/>
                  </a:moveTo>
                  <a:lnTo>
                    <a:pt x="12441" y="208"/>
                  </a:lnTo>
                  <a:lnTo>
                    <a:pt x="12399" y="252"/>
                  </a:lnTo>
                  <a:lnTo>
                    <a:pt x="12356" y="292"/>
                  </a:lnTo>
                  <a:lnTo>
                    <a:pt x="12303" y="326"/>
                  </a:lnTo>
                  <a:lnTo>
                    <a:pt x="12254" y="361"/>
                  </a:lnTo>
                  <a:lnTo>
                    <a:pt x="12201" y="391"/>
                  </a:lnTo>
                  <a:lnTo>
                    <a:pt x="12149" y="415"/>
                  </a:lnTo>
                  <a:lnTo>
                    <a:pt x="12102" y="435"/>
                  </a:lnTo>
                  <a:lnTo>
                    <a:pt x="12059" y="440"/>
                  </a:lnTo>
                  <a:lnTo>
                    <a:pt x="11938" y="460"/>
                  </a:lnTo>
                  <a:lnTo>
                    <a:pt x="11850" y="470"/>
                  </a:lnTo>
                  <a:lnTo>
                    <a:pt x="11767" y="485"/>
                  </a:lnTo>
                  <a:lnTo>
                    <a:pt x="11691" y="490"/>
                  </a:lnTo>
                  <a:lnTo>
                    <a:pt x="11641" y="495"/>
                  </a:lnTo>
                  <a:lnTo>
                    <a:pt x="11619" y="495"/>
                  </a:lnTo>
                  <a:lnTo>
                    <a:pt x="11603" y="499"/>
                  </a:lnTo>
                  <a:lnTo>
                    <a:pt x="11586" y="514"/>
                  </a:lnTo>
                  <a:lnTo>
                    <a:pt x="11572" y="529"/>
                  </a:lnTo>
                  <a:lnTo>
                    <a:pt x="11560" y="544"/>
                  </a:lnTo>
                  <a:lnTo>
                    <a:pt x="11551" y="564"/>
                  </a:lnTo>
                  <a:lnTo>
                    <a:pt x="11543" y="638"/>
                  </a:lnTo>
                  <a:lnTo>
                    <a:pt x="11532" y="653"/>
                  </a:lnTo>
                  <a:lnTo>
                    <a:pt x="11517" y="677"/>
                  </a:lnTo>
                  <a:lnTo>
                    <a:pt x="11498" y="692"/>
                  </a:lnTo>
                  <a:lnTo>
                    <a:pt x="11475" y="707"/>
                  </a:lnTo>
                  <a:lnTo>
                    <a:pt x="11446" y="722"/>
                  </a:lnTo>
                  <a:lnTo>
                    <a:pt x="11418" y="727"/>
                  </a:lnTo>
                  <a:lnTo>
                    <a:pt x="11144" y="727"/>
                  </a:lnTo>
                  <a:lnTo>
                    <a:pt x="11130" y="732"/>
                  </a:lnTo>
                  <a:lnTo>
                    <a:pt x="11114" y="737"/>
                  </a:lnTo>
                  <a:lnTo>
                    <a:pt x="11102" y="747"/>
                  </a:lnTo>
                  <a:lnTo>
                    <a:pt x="11092" y="762"/>
                  </a:lnTo>
                  <a:lnTo>
                    <a:pt x="11083" y="781"/>
                  </a:lnTo>
                  <a:lnTo>
                    <a:pt x="11073" y="796"/>
                  </a:lnTo>
                  <a:lnTo>
                    <a:pt x="11071" y="816"/>
                  </a:lnTo>
                  <a:lnTo>
                    <a:pt x="11066" y="865"/>
                  </a:lnTo>
                  <a:lnTo>
                    <a:pt x="11059" y="880"/>
                  </a:lnTo>
                  <a:lnTo>
                    <a:pt x="11052" y="900"/>
                  </a:lnTo>
                  <a:lnTo>
                    <a:pt x="11028" y="930"/>
                  </a:lnTo>
                  <a:lnTo>
                    <a:pt x="11011" y="940"/>
                  </a:lnTo>
                  <a:lnTo>
                    <a:pt x="10995" y="945"/>
                  </a:lnTo>
                  <a:lnTo>
                    <a:pt x="10973" y="945"/>
                  </a:lnTo>
                  <a:lnTo>
                    <a:pt x="10954" y="954"/>
                  </a:lnTo>
                  <a:lnTo>
                    <a:pt x="10933" y="964"/>
                  </a:lnTo>
                  <a:lnTo>
                    <a:pt x="10914" y="974"/>
                  </a:lnTo>
                  <a:lnTo>
                    <a:pt x="10893" y="994"/>
                  </a:lnTo>
                  <a:lnTo>
                    <a:pt x="10874" y="1019"/>
                  </a:lnTo>
                  <a:lnTo>
                    <a:pt x="10857" y="1048"/>
                  </a:lnTo>
                  <a:lnTo>
                    <a:pt x="10843" y="1078"/>
                  </a:lnTo>
                  <a:lnTo>
                    <a:pt x="10831" y="1108"/>
                  </a:lnTo>
                  <a:lnTo>
                    <a:pt x="10807" y="1177"/>
                  </a:lnTo>
                  <a:lnTo>
                    <a:pt x="10788" y="1256"/>
                  </a:lnTo>
                  <a:lnTo>
                    <a:pt x="10774" y="1330"/>
                  </a:lnTo>
                  <a:lnTo>
                    <a:pt x="10762" y="1380"/>
                  </a:lnTo>
                  <a:lnTo>
                    <a:pt x="10752" y="1404"/>
                  </a:lnTo>
                  <a:lnTo>
                    <a:pt x="10738" y="1429"/>
                  </a:lnTo>
                  <a:lnTo>
                    <a:pt x="10719" y="1449"/>
                  </a:lnTo>
                  <a:lnTo>
                    <a:pt x="10691" y="1464"/>
                  </a:lnTo>
                  <a:lnTo>
                    <a:pt x="10660" y="1479"/>
                  </a:lnTo>
                  <a:lnTo>
                    <a:pt x="10622" y="1488"/>
                  </a:lnTo>
                  <a:lnTo>
                    <a:pt x="10581" y="1493"/>
                  </a:lnTo>
                  <a:lnTo>
                    <a:pt x="10337" y="1493"/>
                  </a:lnTo>
                  <a:lnTo>
                    <a:pt x="10294" y="1498"/>
                  </a:lnTo>
                  <a:lnTo>
                    <a:pt x="10213" y="1528"/>
                  </a:lnTo>
                  <a:lnTo>
                    <a:pt x="10175" y="1553"/>
                  </a:lnTo>
                  <a:lnTo>
                    <a:pt x="10142" y="1582"/>
                  </a:lnTo>
                  <a:lnTo>
                    <a:pt x="10114" y="1622"/>
                  </a:lnTo>
                  <a:lnTo>
                    <a:pt x="10099" y="1637"/>
                  </a:lnTo>
                  <a:lnTo>
                    <a:pt x="10090" y="1662"/>
                  </a:lnTo>
                  <a:lnTo>
                    <a:pt x="10078" y="1681"/>
                  </a:lnTo>
                  <a:lnTo>
                    <a:pt x="10073" y="1701"/>
                  </a:lnTo>
                  <a:lnTo>
                    <a:pt x="10061" y="1746"/>
                  </a:lnTo>
                  <a:lnTo>
                    <a:pt x="10052" y="1790"/>
                  </a:lnTo>
                  <a:lnTo>
                    <a:pt x="10047" y="1840"/>
                  </a:lnTo>
                  <a:lnTo>
                    <a:pt x="10045" y="1889"/>
                  </a:lnTo>
                  <a:lnTo>
                    <a:pt x="10049" y="1978"/>
                  </a:lnTo>
                  <a:lnTo>
                    <a:pt x="10064" y="2047"/>
                  </a:lnTo>
                  <a:lnTo>
                    <a:pt x="10080" y="2107"/>
                  </a:lnTo>
                  <a:lnTo>
                    <a:pt x="10097" y="2171"/>
                  </a:lnTo>
                  <a:lnTo>
                    <a:pt x="10099" y="2205"/>
                  </a:lnTo>
                  <a:lnTo>
                    <a:pt x="10102" y="2235"/>
                  </a:lnTo>
                  <a:lnTo>
                    <a:pt x="10102" y="2255"/>
                  </a:lnTo>
                  <a:lnTo>
                    <a:pt x="10099" y="2280"/>
                  </a:lnTo>
                  <a:lnTo>
                    <a:pt x="10092" y="2295"/>
                  </a:lnTo>
                  <a:lnTo>
                    <a:pt x="10085" y="2304"/>
                  </a:lnTo>
                  <a:lnTo>
                    <a:pt x="10073" y="2304"/>
                  </a:lnTo>
                  <a:lnTo>
                    <a:pt x="10059" y="2299"/>
                  </a:lnTo>
                  <a:lnTo>
                    <a:pt x="10042" y="2285"/>
                  </a:lnTo>
                  <a:lnTo>
                    <a:pt x="10023" y="2275"/>
                  </a:lnTo>
                  <a:lnTo>
                    <a:pt x="10007" y="2250"/>
                  </a:lnTo>
                  <a:lnTo>
                    <a:pt x="9988" y="2225"/>
                  </a:lnTo>
                  <a:lnTo>
                    <a:pt x="9966" y="2196"/>
                  </a:lnTo>
                  <a:lnTo>
                    <a:pt x="9945" y="2171"/>
                  </a:lnTo>
                  <a:lnTo>
                    <a:pt x="9893" y="2131"/>
                  </a:lnTo>
                  <a:lnTo>
                    <a:pt x="9869" y="2112"/>
                  </a:lnTo>
                  <a:lnTo>
                    <a:pt x="9821" y="2102"/>
                  </a:lnTo>
                  <a:lnTo>
                    <a:pt x="9800" y="2102"/>
                  </a:lnTo>
                  <a:lnTo>
                    <a:pt x="9779" y="2107"/>
                  </a:lnTo>
                  <a:lnTo>
                    <a:pt x="9755" y="2126"/>
                  </a:lnTo>
                  <a:lnTo>
                    <a:pt x="9729" y="2151"/>
                  </a:lnTo>
                  <a:lnTo>
                    <a:pt x="9700" y="2181"/>
                  </a:lnTo>
                  <a:lnTo>
                    <a:pt x="9672" y="2215"/>
                  </a:lnTo>
                  <a:lnTo>
                    <a:pt x="9646" y="2255"/>
                  </a:lnTo>
                  <a:lnTo>
                    <a:pt x="9622" y="2304"/>
                  </a:lnTo>
                  <a:lnTo>
                    <a:pt x="9596" y="2354"/>
                  </a:lnTo>
                  <a:lnTo>
                    <a:pt x="9548" y="2448"/>
                  </a:lnTo>
                  <a:lnTo>
                    <a:pt x="9506" y="2557"/>
                  </a:lnTo>
                  <a:lnTo>
                    <a:pt x="9470" y="2651"/>
                  </a:lnTo>
                  <a:lnTo>
                    <a:pt x="9444" y="2720"/>
                  </a:lnTo>
                  <a:lnTo>
                    <a:pt x="9427" y="2784"/>
                  </a:lnTo>
                  <a:lnTo>
                    <a:pt x="9413" y="2868"/>
                  </a:lnTo>
                  <a:lnTo>
                    <a:pt x="9403" y="2947"/>
                  </a:lnTo>
                  <a:lnTo>
                    <a:pt x="9401" y="3026"/>
                  </a:lnTo>
                  <a:lnTo>
                    <a:pt x="9401" y="3056"/>
                  </a:lnTo>
                  <a:lnTo>
                    <a:pt x="9406" y="3091"/>
                  </a:lnTo>
                  <a:lnTo>
                    <a:pt x="9413" y="3120"/>
                  </a:lnTo>
                  <a:lnTo>
                    <a:pt x="9425" y="3145"/>
                  </a:lnTo>
                  <a:lnTo>
                    <a:pt x="9434" y="3170"/>
                  </a:lnTo>
                  <a:lnTo>
                    <a:pt x="9446" y="3190"/>
                  </a:lnTo>
                  <a:lnTo>
                    <a:pt x="9460" y="3209"/>
                  </a:lnTo>
                  <a:lnTo>
                    <a:pt x="9477" y="3214"/>
                  </a:lnTo>
                  <a:lnTo>
                    <a:pt x="9506" y="3244"/>
                  </a:lnTo>
                  <a:lnTo>
                    <a:pt x="9517" y="3264"/>
                  </a:lnTo>
                  <a:lnTo>
                    <a:pt x="9529" y="3288"/>
                  </a:lnTo>
                  <a:lnTo>
                    <a:pt x="9534" y="3318"/>
                  </a:lnTo>
                  <a:lnTo>
                    <a:pt x="9541" y="3348"/>
                  </a:lnTo>
                  <a:lnTo>
                    <a:pt x="9544" y="3382"/>
                  </a:lnTo>
                  <a:lnTo>
                    <a:pt x="9544" y="3412"/>
                  </a:lnTo>
                  <a:lnTo>
                    <a:pt x="9539" y="3491"/>
                  </a:lnTo>
                  <a:lnTo>
                    <a:pt x="9527" y="3570"/>
                  </a:lnTo>
                  <a:lnTo>
                    <a:pt x="9513" y="3654"/>
                  </a:lnTo>
                  <a:lnTo>
                    <a:pt x="9496" y="3734"/>
                  </a:lnTo>
                  <a:lnTo>
                    <a:pt x="9470" y="3803"/>
                  </a:lnTo>
                  <a:lnTo>
                    <a:pt x="9439" y="3882"/>
                  </a:lnTo>
                  <a:lnTo>
                    <a:pt x="9403" y="3951"/>
                  </a:lnTo>
                  <a:lnTo>
                    <a:pt x="9365" y="4015"/>
                  </a:lnTo>
                  <a:lnTo>
                    <a:pt x="9358" y="4025"/>
                  </a:lnTo>
                  <a:lnTo>
                    <a:pt x="9349" y="4030"/>
                  </a:lnTo>
                  <a:lnTo>
                    <a:pt x="9337" y="4035"/>
                  </a:lnTo>
                  <a:lnTo>
                    <a:pt x="9330" y="4035"/>
                  </a:lnTo>
                  <a:lnTo>
                    <a:pt x="9308" y="4025"/>
                  </a:lnTo>
                  <a:lnTo>
                    <a:pt x="9289" y="4001"/>
                  </a:lnTo>
                  <a:lnTo>
                    <a:pt x="9268" y="3971"/>
                  </a:lnTo>
                  <a:lnTo>
                    <a:pt x="9235" y="3872"/>
                  </a:lnTo>
                  <a:lnTo>
                    <a:pt x="9220" y="3803"/>
                  </a:lnTo>
                  <a:lnTo>
                    <a:pt x="9168" y="3506"/>
                  </a:lnTo>
                  <a:lnTo>
                    <a:pt x="9147" y="3368"/>
                  </a:lnTo>
                  <a:lnTo>
                    <a:pt x="9128" y="3269"/>
                  </a:lnTo>
                  <a:lnTo>
                    <a:pt x="9121" y="3229"/>
                  </a:lnTo>
                  <a:lnTo>
                    <a:pt x="9114" y="3175"/>
                  </a:lnTo>
                  <a:lnTo>
                    <a:pt x="9111" y="3120"/>
                  </a:lnTo>
                  <a:lnTo>
                    <a:pt x="9106" y="3002"/>
                  </a:lnTo>
                  <a:lnTo>
                    <a:pt x="9106" y="2942"/>
                  </a:lnTo>
                  <a:lnTo>
                    <a:pt x="9109" y="2883"/>
                  </a:lnTo>
                  <a:lnTo>
                    <a:pt x="9111" y="2829"/>
                  </a:lnTo>
                  <a:lnTo>
                    <a:pt x="9111" y="2705"/>
                  </a:lnTo>
                  <a:lnTo>
                    <a:pt x="9106" y="2626"/>
                  </a:lnTo>
                  <a:lnTo>
                    <a:pt x="9092" y="2458"/>
                  </a:lnTo>
                  <a:lnTo>
                    <a:pt x="9080" y="2369"/>
                  </a:lnTo>
                  <a:lnTo>
                    <a:pt x="9066" y="2285"/>
                  </a:lnTo>
                  <a:lnTo>
                    <a:pt x="9052" y="2210"/>
                  </a:lnTo>
                  <a:lnTo>
                    <a:pt x="9035" y="2131"/>
                  </a:lnTo>
                  <a:lnTo>
                    <a:pt x="9014" y="2067"/>
                  </a:lnTo>
                  <a:lnTo>
                    <a:pt x="8992" y="2008"/>
                  </a:lnTo>
                  <a:lnTo>
                    <a:pt x="8966" y="1953"/>
                  </a:lnTo>
                  <a:lnTo>
                    <a:pt x="8943" y="1919"/>
                  </a:lnTo>
                  <a:lnTo>
                    <a:pt x="8916" y="1889"/>
                  </a:lnTo>
                  <a:lnTo>
                    <a:pt x="8907" y="1874"/>
                  </a:lnTo>
                  <a:lnTo>
                    <a:pt x="8895" y="1869"/>
                  </a:lnTo>
                  <a:lnTo>
                    <a:pt x="8871" y="1869"/>
                  </a:lnTo>
                  <a:lnTo>
                    <a:pt x="8852" y="1879"/>
                  </a:lnTo>
                  <a:lnTo>
                    <a:pt x="8829" y="1904"/>
                  </a:lnTo>
                  <a:lnTo>
                    <a:pt x="8810" y="1929"/>
                  </a:lnTo>
                  <a:lnTo>
                    <a:pt x="8791" y="1963"/>
                  </a:lnTo>
                  <a:lnTo>
                    <a:pt x="8772" y="2003"/>
                  </a:lnTo>
                  <a:lnTo>
                    <a:pt x="8757" y="2042"/>
                  </a:lnTo>
                  <a:lnTo>
                    <a:pt x="8745" y="2092"/>
                  </a:lnTo>
                  <a:lnTo>
                    <a:pt x="8736" y="2136"/>
                  </a:lnTo>
                  <a:lnTo>
                    <a:pt x="8729" y="2186"/>
                  </a:lnTo>
                  <a:lnTo>
                    <a:pt x="8717" y="2235"/>
                  </a:lnTo>
                  <a:lnTo>
                    <a:pt x="8703" y="2280"/>
                  </a:lnTo>
                  <a:lnTo>
                    <a:pt x="8686" y="2329"/>
                  </a:lnTo>
                  <a:lnTo>
                    <a:pt x="8672" y="2374"/>
                  </a:lnTo>
                  <a:lnTo>
                    <a:pt x="8650" y="2413"/>
                  </a:lnTo>
                  <a:lnTo>
                    <a:pt x="8634" y="2448"/>
                  </a:lnTo>
                  <a:lnTo>
                    <a:pt x="8617" y="2473"/>
                  </a:lnTo>
                  <a:lnTo>
                    <a:pt x="8601" y="2502"/>
                  </a:lnTo>
                  <a:lnTo>
                    <a:pt x="8586" y="2532"/>
                  </a:lnTo>
                  <a:lnTo>
                    <a:pt x="8574" y="2566"/>
                  </a:lnTo>
                  <a:lnTo>
                    <a:pt x="8565" y="2606"/>
                  </a:lnTo>
                  <a:lnTo>
                    <a:pt x="8560" y="2655"/>
                  </a:lnTo>
                  <a:lnTo>
                    <a:pt x="8558" y="2705"/>
                  </a:lnTo>
                  <a:lnTo>
                    <a:pt x="8558" y="2745"/>
                  </a:lnTo>
                  <a:lnTo>
                    <a:pt x="8563" y="2794"/>
                  </a:lnTo>
                  <a:lnTo>
                    <a:pt x="8579" y="2888"/>
                  </a:lnTo>
                  <a:lnTo>
                    <a:pt x="8608" y="3002"/>
                  </a:lnTo>
                  <a:lnTo>
                    <a:pt x="8641" y="3110"/>
                  </a:lnTo>
                  <a:lnTo>
                    <a:pt x="8674" y="3199"/>
                  </a:lnTo>
                  <a:lnTo>
                    <a:pt x="8703" y="3288"/>
                  </a:lnTo>
                  <a:lnTo>
                    <a:pt x="8715" y="3333"/>
                  </a:lnTo>
                  <a:lnTo>
                    <a:pt x="8729" y="3432"/>
                  </a:lnTo>
                  <a:lnTo>
                    <a:pt x="8731" y="3476"/>
                  </a:lnTo>
                  <a:lnTo>
                    <a:pt x="8731" y="3521"/>
                  </a:lnTo>
                  <a:lnTo>
                    <a:pt x="8729" y="3555"/>
                  </a:lnTo>
                  <a:lnTo>
                    <a:pt x="8719" y="3585"/>
                  </a:lnTo>
                  <a:lnTo>
                    <a:pt x="8712" y="3600"/>
                  </a:lnTo>
                  <a:lnTo>
                    <a:pt x="8703" y="3610"/>
                  </a:lnTo>
                  <a:lnTo>
                    <a:pt x="8688" y="3600"/>
                  </a:lnTo>
                  <a:lnTo>
                    <a:pt x="8677" y="3590"/>
                  </a:lnTo>
                  <a:lnTo>
                    <a:pt x="8662" y="3570"/>
                  </a:lnTo>
                  <a:lnTo>
                    <a:pt x="8646" y="3541"/>
                  </a:lnTo>
                  <a:lnTo>
                    <a:pt x="8631" y="3501"/>
                  </a:lnTo>
                  <a:lnTo>
                    <a:pt x="8601" y="3412"/>
                  </a:lnTo>
                  <a:lnTo>
                    <a:pt x="8546" y="3298"/>
                  </a:lnTo>
                  <a:lnTo>
                    <a:pt x="8529" y="3274"/>
                  </a:lnTo>
                  <a:lnTo>
                    <a:pt x="8510" y="3249"/>
                  </a:lnTo>
                  <a:lnTo>
                    <a:pt x="8496" y="3234"/>
                  </a:lnTo>
                  <a:lnTo>
                    <a:pt x="8463" y="3209"/>
                  </a:lnTo>
                  <a:lnTo>
                    <a:pt x="8422" y="3185"/>
                  </a:lnTo>
                  <a:lnTo>
                    <a:pt x="8377" y="3170"/>
                  </a:lnTo>
                  <a:lnTo>
                    <a:pt x="8337" y="3145"/>
                  </a:lnTo>
                  <a:lnTo>
                    <a:pt x="8294" y="3125"/>
                  </a:lnTo>
                  <a:lnTo>
                    <a:pt x="8254" y="3096"/>
                  </a:lnTo>
                  <a:lnTo>
                    <a:pt x="8213" y="3061"/>
                  </a:lnTo>
                  <a:lnTo>
                    <a:pt x="8183" y="3026"/>
                  </a:lnTo>
                  <a:lnTo>
                    <a:pt x="8168" y="3007"/>
                  </a:lnTo>
                  <a:lnTo>
                    <a:pt x="8142" y="2987"/>
                  </a:lnTo>
                  <a:lnTo>
                    <a:pt x="8114" y="2972"/>
                  </a:lnTo>
                  <a:lnTo>
                    <a:pt x="8080" y="2957"/>
                  </a:lnTo>
                  <a:lnTo>
                    <a:pt x="8042" y="2947"/>
                  </a:lnTo>
                  <a:lnTo>
                    <a:pt x="7962" y="2937"/>
                  </a:lnTo>
                  <a:lnTo>
                    <a:pt x="7879" y="2937"/>
                  </a:lnTo>
                  <a:lnTo>
                    <a:pt x="7843" y="2947"/>
                  </a:lnTo>
                  <a:lnTo>
                    <a:pt x="7807" y="2967"/>
                  </a:lnTo>
                  <a:lnTo>
                    <a:pt x="7779" y="2987"/>
                  </a:lnTo>
                  <a:lnTo>
                    <a:pt x="7755" y="3016"/>
                  </a:lnTo>
                  <a:lnTo>
                    <a:pt x="7741" y="3056"/>
                  </a:lnTo>
                  <a:lnTo>
                    <a:pt x="7736" y="3071"/>
                  </a:lnTo>
                  <a:lnTo>
                    <a:pt x="7731" y="3110"/>
                  </a:lnTo>
                  <a:lnTo>
                    <a:pt x="7731" y="3130"/>
                  </a:lnTo>
                  <a:lnTo>
                    <a:pt x="7734" y="3170"/>
                  </a:lnTo>
                  <a:lnTo>
                    <a:pt x="7719" y="3259"/>
                  </a:lnTo>
                  <a:lnTo>
                    <a:pt x="7705" y="3298"/>
                  </a:lnTo>
                  <a:lnTo>
                    <a:pt x="7684" y="3338"/>
                  </a:lnTo>
                  <a:lnTo>
                    <a:pt x="7665" y="3377"/>
                  </a:lnTo>
                  <a:lnTo>
                    <a:pt x="7639" y="3407"/>
                  </a:lnTo>
                  <a:lnTo>
                    <a:pt x="7612" y="3432"/>
                  </a:lnTo>
                  <a:lnTo>
                    <a:pt x="7551" y="3471"/>
                  </a:lnTo>
                  <a:lnTo>
                    <a:pt x="7484" y="3506"/>
                  </a:lnTo>
                  <a:lnTo>
                    <a:pt x="7418" y="3531"/>
                  </a:lnTo>
                  <a:lnTo>
                    <a:pt x="7363" y="3536"/>
                  </a:lnTo>
                  <a:lnTo>
                    <a:pt x="7342" y="3536"/>
                  </a:lnTo>
                  <a:lnTo>
                    <a:pt x="7318" y="3531"/>
                  </a:lnTo>
                  <a:lnTo>
                    <a:pt x="7292" y="3521"/>
                  </a:lnTo>
                  <a:lnTo>
                    <a:pt x="7244" y="3491"/>
                  </a:lnTo>
                  <a:lnTo>
                    <a:pt x="7221" y="3471"/>
                  </a:lnTo>
                  <a:lnTo>
                    <a:pt x="7187" y="3432"/>
                  </a:lnTo>
                  <a:lnTo>
                    <a:pt x="7171" y="3407"/>
                  </a:lnTo>
                  <a:lnTo>
                    <a:pt x="7149" y="3387"/>
                  </a:lnTo>
                  <a:lnTo>
                    <a:pt x="7130" y="3368"/>
                  </a:lnTo>
                  <a:lnTo>
                    <a:pt x="7104" y="3353"/>
                  </a:lnTo>
                  <a:lnTo>
                    <a:pt x="7078" y="3333"/>
                  </a:lnTo>
                  <a:lnTo>
                    <a:pt x="7050" y="3323"/>
                  </a:lnTo>
                  <a:lnTo>
                    <a:pt x="7023" y="3308"/>
                  </a:lnTo>
                  <a:lnTo>
                    <a:pt x="6997" y="3303"/>
                  </a:lnTo>
                  <a:lnTo>
                    <a:pt x="6971" y="3308"/>
                  </a:lnTo>
                  <a:lnTo>
                    <a:pt x="6940" y="3323"/>
                  </a:lnTo>
                  <a:lnTo>
                    <a:pt x="6907" y="3348"/>
                  </a:lnTo>
                  <a:lnTo>
                    <a:pt x="6869" y="3377"/>
                  </a:lnTo>
                  <a:lnTo>
                    <a:pt x="6831" y="3412"/>
                  </a:lnTo>
                  <a:lnTo>
                    <a:pt x="6795" y="3462"/>
                  </a:lnTo>
                  <a:lnTo>
                    <a:pt x="6757" y="3511"/>
                  </a:lnTo>
                  <a:lnTo>
                    <a:pt x="6727" y="3565"/>
                  </a:lnTo>
                  <a:lnTo>
                    <a:pt x="6522" y="3931"/>
                  </a:lnTo>
                  <a:lnTo>
                    <a:pt x="6491" y="3986"/>
                  </a:lnTo>
                  <a:lnTo>
                    <a:pt x="6461" y="4030"/>
                  </a:lnTo>
                  <a:lnTo>
                    <a:pt x="6425" y="4075"/>
                  </a:lnTo>
                  <a:lnTo>
                    <a:pt x="6396" y="4104"/>
                  </a:lnTo>
                  <a:lnTo>
                    <a:pt x="6368" y="4119"/>
                  </a:lnTo>
                  <a:lnTo>
                    <a:pt x="6347" y="4134"/>
                  </a:lnTo>
                  <a:lnTo>
                    <a:pt x="6335" y="4139"/>
                  </a:lnTo>
                  <a:lnTo>
                    <a:pt x="6325" y="4134"/>
                  </a:lnTo>
                  <a:lnTo>
                    <a:pt x="6318" y="4124"/>
                  </a:lnTo>
                  <a:lnTo>
                    <a:pt x="6309" y="4119"/>
                  </a:lnTo>
                  <a:lnTo>
                    <a:pt x="6297" y="4095"/>
                  </a:lnTo>
                  <a:lnTo>
                    <a:pt x="6285" y="4065"/>
                  </a:lnTo>
                  <a:lnTo>
                    <a:pt x="6275" y="4030"/>
                  </a:lnTo>
                  <a:lnTo>
                    <a:pt x="6266" y="3991"/>
                  </a:lnTo>
                  <a:lnTo>
                    <a:pt x="6256" y="3946"/>
                  </a:lnTo>
                  <a:lnTo>
                    <a:pt x="6249" y="3902"/>
                  </a:lnTo>
                  <a:lnTo>
                    <a:pt x="6247" y="3852"/>
                  </a:lnTo>
                  <a:lnTo>
                    <a:pt x="6233" y="3704"/>
                  </a:lnTo>
                  <a:lnTo>
                    <a:pt x="6223" y="3649"/>
                  </a:lnTo>
                  <a:lnTo>
                    <a:pt x="6214" y="3600"/>
                  </a:lnTo>
                  <a:lnTo>
                    <a:pt x="6185" y="3511"/>
                  </a:lnTo>
                  <a:lnTo>
                    <a:pt x="6171" y="3476"/>
                  </a:lnTo>
                  <a:lnTo>
                    <a:pt x="6156" y="3447"/>
                  </a:lnTo>
                  <a:lnTo>
                    <a:pt x="6140" y="3422"/>
                  </a:lnTo>
                  <a:lnTo>
                    <a:pt x="6126" y="3412"/>
                  </a:lnTo>
                  <a:lnTo>
                    <a:pt x="6109" y="3407"/>
                  </a:lnTo>
                  <a:lnTo>
                    <a:pt x="6095" y="3402"/>
                  </a:lnTo>
                  <a:lnTo>
                    <a:pt x="6083" y="3407"/>
                  </a:lnTo>
                  <a:lnTo>
                    <a:pt x="6071" y="3422"/>
                  </a:lnTo>
                  <a:lnTo>
                    <a:pt x="6059" y="3442"/>
                  </a:lnTo>
                  <a:lnTo>
                    <a:pt x="6054" y="3466"/>
                  </a:lnTo>
                  <a:lnTo>
                    <a:pt x="6045" y="3541"/>
                  </a:lnTo>
                  <a:lnTo>
                    <a:pt x="6038" y="3640"/>
                  </a:lnTo>
                  <a:lnTo>
                    <a:pt x="6031" y="3743"/>
                  </a:lnTo>
                  <a:lnTo>
                    <a:pt x="6028" y="3857"/>
                  </a:lnTo>
                  <a:lnTo>
                    <a:pt x="6028" y="3907"/>
                  </a:lnTo>
                  <a:lnTo>
                    <a:pt x="6026" y="3966"/>
                  </a:lnTo>
                  <a:lnTo>
                    <a:pt x="6019" y="4020"/>
                  </a:lnTo>
                  <a:lnTo>
                    <a:pt x="6014" y="4075"/>
                  </a:lnTo>
                  <a:lnTo>
                    <a:pt x="6004" y="4124"/>
                  </a:lnTo>
                  <a:lnTo>
                    <a:pt x="5997" y="4174"/>
                  </a:lnTo>
                  <a:lnTo>
                    <a:pt x="5988" y="4208"/>
                  </a:lnTo>
                  <a:lnTo>
                    <a:pt x="5976" y="4243"/>
                  </a:lnTo>
                  <a:lnTo>
                    <a:pt x="5966" y="4277"/>
                  </a:lnTo>
                  <a:lnTo>
                    <a:pt x="5952" y="4307"/>
                  </a:lnTo>
                  <a:lnTo>
                    <a:pt x="5933" y="4327"/>
                  </a:lnTo>
                  <a:lnTo>
                    <a:pt x="5917" y="4352"/>
                  </a:lnTo>
                  <a:lnTo>
                    <a:pt x="5898" y="4371"/>
                  </a:lnTo>
                  <a:lnTo>
                    <a:pt x="5860" y="4401"/>
                  </a:lnTo>
                  <a:lnTo>
                    <a:pt x="5843" y="4406"/>
                  </a:lnTo>
                  <a:lnTo>
                    <a:pt x="5822" y="4406"/>
                  </a:lnTo>
                  <a:lnTo>
                    <a:pt x="5803" y="4396"/>
                  </a:lnTo>
                  <a:lnTo>
                    <a:pt x="5779" y="4371"/>
                  </a:lnTo>
                  <a:lnTo>
                    <a:pt x="5760" y="4347"/>
                  </a:lnTo>
                  <a:lnTo>
                    <a:pt x="5736" y="4312"/>
                  </a:lnTo>
                  <a:lnTo>
                    <a:pt x="5717" y="4268"/>
                  </a:lnTo>
                  <a:lnTo>
                    <a:pt x="5696" y="4223"/>
                  </a:lnTo>
                  <a:lnTo>
                    <a:pt x="5679" y="4174"/>
                  </a:lnTo>
                  <a:lnTo>
                    <a:pt x="5651" y="4065"/>
                  </a:lnTo>
                  <a:lnTo>
                    <a:pt x="5624" y="3966"/>
                  </a:lnTo>
                  <a:lnTo>
                    <a:pt x="5617" y="3912"/>
                  </a:lnTo>
                  <a:lnTo>
                    <a:pt x="5608" y="3872"/>
                  </a:lnTo>
                  <a:lnTo>
                    <a:pt x="5605" y="3832"/>
                  </a:lnTo>
                  <a:lnTo>
                    <a:pt x="5603" y="3803"/>
                  </a:lnTo>
                  <a:lnTo>
                    <a:pt x="5603" y="3773"/>
                  </a:lnTo>
                  <a:lnTo>
                    <a:pt x="5596" y="3743"/>
                  </a:lnTo>
                  <a:lnTo>
                    <a:pt x="5589" y="3709"/>
                  </a:lnTo>
                  <a:lnTo>
                    <a:pt x="5579" y="3674"/>
                  </a:lnTo>
                  <a:lnTo>
                    <a:pt x="5565" y="3640"/>
                  </a:lnTo>
                  <a:lnTo>
                    <a:pt x="5551" y="3600"/>
                  </a:lnTo>
                  <a:lnTo>
                    <a:pt x="5537" y="3565"/>
                  </a:lnTo>
                  <a:lnTo>
                    <a:pt x="5520" y="3536"/>
                  </a:lnTo>
                  <a:lnTo>
                    <a:pt x="5501" y="3506"/>
                  </a:lnTo>
                  <a:lnTo>
                    <a:pt x="5484" y="3471"/>
                  </a:lnTo>
                  <a:lnTo>
                    <a:pt x="5472" y="3437"/>
                  </a:lnTo>
                  <a:lnTo>
                    <a:pt x="5463" y="3402"/>
                  </a:lnTo>
                  <a:lnTo>
                    <a:pt x="5456" y="3363"/>
                  </a:lnTo>
                  <a:lnTo>
                    <a:pt x="5451" y="3328"/>
                  </a:lnTo>
                  <a:lnTo>
                    <a:pt x="5449" y="3298"/>
                  </a:lnTo>
                  <a:lnTo>
                    <a:pt x="5451" y="3269"/>
                  </a:lnTo>
                  <a:lnTo>
                    <a:pt x="5451" y="3244"/>
                  </a:lnTo>
                  <a:lnTo>
                    <a:pt x="5444" y="3234"/>
                  </a:lnTo>
                  <a:lnTo>
                    <a:pt x="5439" y="3219"/>
                  </a:lnTo>
                  <a:lnTo>
                    <a:pt x="5425" y="3204"/>
                  </a:lnTo>
                  <a:lnTo>
                    <a:pt x="5401" y="3185"/>
                  </a:lnTo>
                  <a:lnTo>
                    <a:pt x="5373" y="3170"/>
                  </a:lnTo>
                  <a:lnTo>
                    <a:pt x="5342" y="3155"/>
                  </a:lnTo>
                  <a:lnTo>
                    <a:pt x="5261" y="3145"/>
                  </a:lnTo>
                  <a:lnTo>
                    <a:pt x="5088" y="3145"/>
                  </a:lnTo>
                  <a:lnTo>
                    <a:pt x="4993" y="3125"/>
                  </a:lnTo>
                  <a:lnTo>
                    <a:pt x="4907" y="3101"/>
                  </a:lnTo>
                  <a:lnTo>
                    <a:pt x="4836" y="3076"/>
                  </a:lnTo>
                  <a:lnTo>
                    <a:pt x="4807" y="3056"/>
                  </a:lnTo>
                  <a:lnTo>
                    <a:pt x="4779" y="3031"/>
                  </a:lnTo>
                  <a:lnTo>
                    <a:pt x="4750" y="3002"/>
                  </a:lnTo>
                  <a:lnTo>
                    <a:pt x="4724" y="2967"/>
                  </a:lnTo>
                  <a:lnTo>
                    <a:pt x="4698" y="2923"/>
                  </a:lnTo>
                  <a:lnTo>
                    <a:pt x="4674" y="2883"/>
                  </a:lnTo>
                  <a:lnTo>
                    <a:pt x="4655" y="2834"/>
                  </a:lnTo>
                  <a:lnTo>
                    <a:pt x="4641" y="2794"/>
                  </a:lnTo>
                  <a:lnTo>
                    <a:pt x="4632" y="2769"/>
                  </a:lnTo>
                  <a:lnTo>
                    <a:pt x="4624" y="2749"/>
                  </a:lnTo>
                  <a:lnTo>
                    <a:pt x="4615" y="2725"/>
                  </a:lnTo>
                  <a:lnTo>
                    <a:pt x="4601" y="2710"/>
                  </a:lnTo>
                  <a:lnTo>
                    <a:pt x="4572" y="2675"/>
                  </a:lnTo>
                  <a:lnTo>
                    <a:pt x="4539" y="2646"/>
                  </a:lnTo>
                  <a:lnTo>
                    <a:pt x="4501" y="2616"/>
                  </a:lnTo>
                  <a:lnTo>
                    <a:pt x="4461" y="2596"/>
                  </a:lnTo>
                  <a:lnTo>
                    <a:pt x="4418" y="2586"/>
                  </a:lnTo>
                  <a:lnTo>
                    <a:pt x="4377" y="2576"/>
                  </a:lnTo>
                  <a:lnTo>
                    <a:pt x="3841" y="2576"/>
                  </a:lnTo>
                  <a:lnTo>
                    <a:pt x="3798" y="2586"/>
                  </a:lnTo>
                  <a:lnTo>
                    <a:pt x="3750" y="2601"/>
                  </a:lnTo>
                  <a:lnTo>
                    <a:pt x="3703" y="2626"/>
                  </a:lnTo>
                  <a:lnTo>
                    <a:pt x="3655" y="2660"/>
                  </a:lnTo>
                  <a:lnTo>
                    <a:pt x="3606" y="2705"/>
                  </a:lnTo>
                  <a:lnTo>
                    <a:pt x="3563" y="2749"/>
                  </a:lnTo>
                  <a:lnTo>
                    <a:pt x="3522" y="2804"/>
                  </a:lnTo>
                  <a:lnTo>
                    <a:pt x="3489" y="2863"/>
                  </a:lnTo>
                  <a:lnTo>
                    <a:pt x="3454" y="2923"/>
                  </a:lnTo>
                  <a:lnTo>
                    <a:pt x="3420" y="2977"/>
                  </a:lnTo>
                  <a:lnTo>
                    <a:pt x="3380" y="3026"/>
                  </a:lnTo>
                  <a:lnTo>
                    <a:pt x="3299" y="3115"/>
                  </a:lnTo>
                  <a:lnTo>
                    <a:pt x="3264" y="3145"/>
                  </a:lnTo>
                  <a:lnTo>
                    <a:pt x="3226" y="3170"/>
                  </a:lnTo>
                  <a:lnTo>
                    <a:pt x="3195" y="3180"/>
                  </a:lnTo>
                  <a:lnTo>
                    <a:pt x="3161" y="3199"/>
                  </a:lnTo>
                  <a:lnTo>
                    <a:pt x="3131" y="3219"/>
                  </a:lnTo>
                  <a:lnTo>
                    <a:pt x="3100" y="3249"/>
                  </a:lnTo>
                  <a:lnTo>
                    <a:pt x="3069" y="3298"/>
                  </a:lnTo>
                  <a:lnTo>
                    <a:pt x="3040" y="3348"/>
                  </a:lnTo>
                  <a:lnTo>
                    <a:pt x="3014" y="3402"/>
                  </a:lnTo>
                  <a:lnTo>
                    <a:pt x="2988" y="3462"/>
                  </a:lnTo>
                  <a:lnTo>
                    <a:pt x="2971" y="3521"/>
                  </a:lnTo>
                  <a:lnTo>
                    <a:pt x="2952" y="3585"/>
                  </a:lnTo>
                  <a:lnTo>
                    <a:pt x="2938" y="3649"/>
                  </a:lnTo>
                  <a:lnTo>
                    <a:pt x="2924" y="3724"/>
                  </a:lnTo>
                  <a:lnTo>
                    <a:pt x="2914" y="3793"/>
                  </a:lnTo>
                  <a:lnTo>
                    <a:pt x="2895" y="3921"/>
                  </a:lnTo>
                  <a:lnTo>
                    <a:pt x="2893" y="3976"/>
                  </a:lnTo>
                  <a:lnTo>
                    <a:pt x="2891" y="4025"/>
                  </a:lnTo>
                  <a:lnTo>
                    <a:pt x="2891" y="4050"/>
                  </a:lnTo>
                  <a:lnTo>
                    <a:pt x="2888" y="4075"/>
                  </a:lnTo>
                  <a:lnTo>
                    <a:pt x="2881" y="4095"/>
                  </a:lnTo>
                  <a:lnTo>
                    <a:pt x="2876" y="4119"/>
                  </a:lnTo>
                  <a:lnTo>
                    <a:pt x="2862" y="4174"/>
                  </a:lnTo>
                  <a:lnTo>
                    <a:pt x="2838" y="4233"/>
                  </a:lnTo>
                  <a:lnTo>
                    <a:pt x="2812" y="4287"/>
                  </a:lnTo>
                  <a:lnTo>
                    <a:pt x="2750" y="4396"/>
                  </a:lnTo>
                  <a:lnTo>
                    <a:pt x="2712" y="4441"/>
                  </a:lnTo>
                  <a:lnTo>
                    <a:pt x="2622" y="4549"/>
                  </a:lnTo>
                  <a:lnTo>
                    <a:pt x="2584" y="4599"/>
                  </a:lnTo>
                  <a:lnTo>
                    <a:pt x="2551" y="4648"/>
                  </a:lnTo>
                  <a:lnTo>
                    <a:pt x="2515" y="4708"/>
                  </a:lnTo>
                  <a:lnTo>
                    <a:pt x="2487" y="4777"/>
                  </a:lnTo>
                  <a:lnTo>
                    <a:pt x="2461" y="4836"/>
                  </a:lnTo>
                  <a:lnTo>
                    <a:pt x="2439" y="4901"/>
                  </a:lnTo>
                  <a:lnTo>
                    <a:pt x="2425" y="4965"/>
                  </a:lnTo>
                  <a:lnTo>
                    <a:pt x="2413" y="5019"/>
                  </a:lnTo>
                  <a:lnTo>
                    <a:pt x="2404" y="5079"/>
                  </a:lnTo>
                  <a:lnTo>
                    <a:pt x="2387" y="5138"/>
                  </a:lnTo>
                  <a:lnTo>
                    <a:pt x="2368" y="5197"/>
                  </a:lnTo>
                  <a:lnTo>
                    <a:pt x="2340" y="5257"/>
                  </a:lnTo>
                  <a:lnTo>
                    <a:pt x="2306" y="5316"/>
                  </a:lnTo>
                  <a:lnTo>
                    <a:pt x="2273" y="5370"/>
                  </a:lnTo>
                  <a:lnTo>
                    <a:pt x="2235" y="5420"/>
                  </a:lnTo>
                  <a:lnTo>
                    <a:pt x="2199" y="5459"/>
                  </a:lnTo>
                  <a:lnTo>
                    <a:pt x="1941" y="5697"/>
                  </a:lnTo>
                  <a:lnTo>
                    <a:pt x="1905" y="5741"/>
                  </a:lnTo>
                  <a:lnTo>
                    <a:pt x="1867" y="5781"/>
                  </a:lnTo>
                  <a:lnTo>
                    <a:pt x="1836" y="5825"/>
                  </a:lnTo>
                  <a:lnTo>
                    <a:pt x="1803" y="5870"/>
                  </a:lnTo>
                  <a:lnTo>
                    <a:pt x="1781" y="5919"/>
                  </a:lnTo>
                  <a:lnTo>
                    <a:pt x="1758" y="5959"/>
                  </a:lnTo>
                  <a:lnTo>
                    <a:pt x="1746" y="6003"/>
                  </a:lnTo>
                  <a:lnTo>
                    <a:pt x="1739" y="6038"/>
                  </a:lnTo>
                  <a:lnTo>
                    <a:pt x="1734" y="6073"/>
                  </a:lnTo>
                  <a:lnTo>
                    <a:pt x="1739" y="6117"/>
                  </a:lnTo>
                  <a:lnTo>
                    <a:pt x="1741" y="6162"/>
                  </a:lnTo>
                  <a:lnTo>
                    <a:pt x="1746" y="6211"/>
                  </a:lnTo>
                  <a:lnTo>
                    <a:pt x="1755" y="6265"/>
                  </a:lnTo>
                  <a:lnTo>
                    <a:pt x="1765" y="6310"/>
                  </a:lnTo>
                  <a:lnTo>
                    <a:pt x="1774" y="6359"/>
                  </a:lnTo>
                  <a:lnTo>
                    <a:pt x="1789" y="6409"/>
                  </a:lnTo>
                  <a:lnTo>
                    <a:pt x="1803" y="6453"/>
                  </a:lnTo>
                  <a:lnTo>
                    <a:pt x="1827" y="6562"/>
                  </a:lnTo>
                  <a:lnTo>
                    <a:pt x="1836" y="6621"/>
                  </a:lnTo>
                  <a:lnTo>
                    <a:pt x="1841" y="6681"/>
                  </a:lnTo>
                  <a:lnTo>
                    <a:pt x="1850" y="6790"/>
                  </a:lnTo>
                  <a:lnTo>
                    <a:pt x="1850" y="6879"/>
                  </a:lnTo>
                  <a:lnTo>
                    <a:pt x="1855" y="6903"/>
                  </a:lnTo>
                  <a:lnTo>
                    <a:pt x="1857" y="6923"/>
                  </a:lnTo>
                  <a:lnTo>
                    <a:pt x="1872" y="6968"/>
                  </a:lnTo>
                  <a:lnTo>
                    <a:pt x="1893" y="7012"/>
                  </a:lnTo>
                  <a:lnTo>
                    <a:pt x="1919" y="7052"/>
                  </a:lnTo>
                  <a:lnTo>
                    <a:pt x="1943" y="7091"/>
                  </a:lnTo>
                  <a:lnTo>
                    <a:pt x="1976" y="7121"/>
                  </a:lnTo>
                  <a:lnTo>
                    <a:pt x="2009" y="7146"/>
                  </a:lnTo>
                  <a:lnTo>
                    <a:pt x="2047" y="7160"/>
                  </a:lnTo>
                  <a:lnTo>
                    <a:pt x="2088" y="7175"/>
                  </a:lnTo>
                  <a:lnTo>
                    <a:pt x="2126" y="7185"/>
                  </a:lnTo>
                  <a:lnTo>
                    <a:pt x="2171" y="7195"/>
                  </a:lnTo>
                  <a:lnTo>
                    <a:pt x="2209" y="7195"/>
                  </a:lnTo>
                  <a:lnTo>
                    <a:pt x="2247" y="7185"/>
                  </a:lnTo>
                  <a:lnTo>
                    <a:pt x="2280" y="7175"/>
                  </a:lnTo>
                  <a:lnTo>
                    <a:pt x="2313" y="7160"/>
                  </a:lnTo>
                  <a:lnTo>
                    <a:pt x="2325" y="7155"/>
                  </a:lnTo>
                  <a:lnTo>
                    <a:pt x="2340" y="7151"/>
                  </a:lnTo>
                  <a:lnTo>
                    <a:pt x="2349" y="7151"/>
                  </a:lnTo>
                  <a:lnTo>
                    <a:pt x="2363" y="7155"/>
                  </a:lnTo>
                  <a:lnTo>
                    <a:pt x="2375" y="7155"/>
                  </a:lnTo>
                  <a:lnTo>
                    <a:pt x="2385" y="7170"/>
                  </a:lnTo>
                  <a:lnTo>
                    <a:pt x="2397" y="7180"/>
                  </a:lnTo>
                  <a:lnTo>
                    <a:pt x="2404" y="7195"/>
                  </a:lnTo>
                  <a:lnTo>
                    <a:pt x="2423" y="7230"/>
                  </a:lnTo>
                  <a:lnTo>
                    <a:pt x="2432" y="7269"/>
                  </a:lnTo>
                  <a:lnTo>
                    <a:pt x="2442" y="7324"/>
                  </a:lnTo>
                  <a:lnTo>
                    <a:pt x="2444" y="7383"/>
                  </a:lnTo>
                  <a:lnTo>
                    <a:pt x="2444" y="7442"/>
                  </a:lnTo>
                  <a:lnTo>
                    <a:pt x="2451" y="7507"/>
                  </a:lnTo>
                  <a:lnTo>
                    <a:pt x="2458" y="7576"/>
                  </a:lnTo>
                  <a:lnTo>
                    <a:pt x="2470" y="7635"/>
                  </a:lnTo>
                  <a:lnTo>
                    <a:pt x="2499" y="7734"/>
                  </a:lnTo>
                  <a:lnTo>
                    <a:pt x="2515" y="7779"/>
                  </a:lnTo>
                  <a:lnTo>
                    <a:pt x="2532" y="7808"/>
                  </a:lnTo>
                  <a:lnTo>
                    <a:pt x="2551" y="7838"/>
                  </a:lnTo>
                  <a:lnTo>
                    <a:pt x="2568" y="7873"/>
                  </a:lnTo>
                  <a:lnTo>
                    <a:pt x="2579" y="7912"/>
                  </a:lnTo>
                  <a:lnTo>
                    <a:pt x="2591" y="7962"/>
                  </a:lnTo>
                  <a:lnTo>
                    <a:pt x="2596" y="8001"/>
                  </a:lnTo>
                  <a:lnTo>
                    <a:pt x="2601" y="8051"/>
                  </a:lnTo>
                  <a:lnTo>
                    <a:pt x="2601" y="8100"/>
                  </a:lnTo>
                  <a:lnTo>
                    <a:pt x="2598" y="8145"/>
                  </a:lnTo>
                  <a:lnTo>
                    <a:pt x="2594" y="8179"/>
                  </a:lnTo>
                  <a:lnTo>
                    <a:pt x="2594" y="8209"/>
                  </a:lnTo>
                  <a:lnTo>
                    <a:pt x="2596" y="8229"/>
                  </a:lnTo>
                  <a:lnTo>
                    <a:pt x="2598" y="8234"/>
                  </a:lnTo>
                  <a:lnTo>
                    <a:pt x="2608" y="8229"/>
                  </a:lnTo>
                  <a:lnTo>
                    <a:pt x="2615" y="8209"/>
                  </a:lnTo>
                  <a:lnTo>
                    <a:pt x="2627" y="8179"/>
                  </a:lnTo>
                  <a:lnTo>
                    <a:pt x="2641" y="8145"/>
                  </a:lnTo>
                  <a:lnTo>
                    <a:pt x="2677" y="8036"/>
                  </a:lnTo>
                  <a:lnTo>
                    <a:pt x="2724" y="7897"/>
                  </a:lnTo>
                  <a:lnTo>
                    <a:pt x="2779" y="7739"/>
                  </a:lnTo>
                  <a:lnTo>
                    <a:pt x="2834" y="7596"/>
                  </a:lnTo>
                  <a:lnTo>
                    <a:pt x="2838" y="7581"/>
                  </a:lnTo>
                  <a:lnTo>
                    <a:pt x="2867" y="7516"/>
                  </a:lnTo>
                  <a:lnTo>
                    <a:pt x="2895" y="7447"/>
                  </a:lnTo>
                  <a:lnTo>
                    <a:pt x="2929" y="7388"/>
                  </a:lnTo>
                  <a:lnTo>
                    <a:pt x="2990" y="7299"/>
                  </a:lnTo>
                  <a:lnTo>
                    <a:pt x="3021" y="7269"/>
                  </a:lnTo>
                  <a:lnTo>
                    <a:pt x="3050" y="7254"/>
                  </a:lnTo>
                  <a:lnTo>
                    <a:pt x="3073" y="7240"/>
                  </a:lnTo>
                  <a:lnTo>
                    <a:pt x="3085" y="7240"/>
                  </a:lnTo>
                  <a:lnTo>
                    <a:pt x="3109" y="7230"/>
                  </a:lnTo>
                  <a:lnTo>
                    <a:pt x="3116" y="7215"/>
                  </a:lnTo>
                  <a:lnTo>
                    <a:pt x="3133" y="7195"/>
                  </a:lnTo>
                  <a:lnTo>
                    <a:pt x="3147" y="7155"/>
                  </a:lnTo>
                  <a:lnTo>
                    <a:pt x="3159" y="7116"/>
                  </a:lnTo>
                  <a:lnTo>
                    <a:pt x="3166" y="7062"/>
                  </a:lnTo>
                  <a:lnTo>
                    <a:pt x="3169" y="7007"/>
                  </a:lnTo>
                  <a:lnTo>
                    <a:pt x="3169" y="6948"/>
                  </a:lnTo>
                  <a:lnTo>
                    <a:pt x="3161" y="6888"/>
                  </a:lnTo>
                  <a:lnTo>
                    <a:pt x="3154" y="6819"/>
                  </a:lnTo>
                  <a:lnTo>
                    <a:pt x="3142" y="6750"/>
                  </a:lnTo>
                  <a:lnTo>
                    <a:pt x="3114" y="6621"/>
                  </a:lnTo>
                  <a:lnTo>
                    <a:pt x="3097" y="6562"/>
                  </a:lnTo>
                  <a:lnTo>
                    <a:pt x="3076" y="6508"/>
                  </a:lnTo>
                  <a:lnTo>
                    <a:pt x="3057" y="6458"/>
                  </a:lnTo>
                  <a:lnTo>
                    <a:pt x="3047" y="6438"/>
                  </a:lnTo>
                  <a:lnTo>
                    <a:pt x="3043" y="6414"/>
                  </a:lnTo>
                  <a:lnTo>
                    <a:pt x="3035" y="6389"/>
                  </a:lnTo>
                  <a:lnTo>
                    <a:pt x="3031" y="6359"/>
                  </a:lnTo>
                  <a:lnTo>
                    <a:pt x="3028" y="6330"/>
                  </a:lnTo>
                  <a:lnTo>
                    <a:pt x="3028" y="6295"/>
                  </a:lnTo>
                  <a:lnTo>
                    <a:pt x="3026" y="6255"/>
                  </a:lnTo>
                  <a:lnTo>
                    <a:pt x="3033" y="6152"/>
                  </a:lnTo>
                  <a:lnTo>
                    <a:pt x="3047" y="6073"/>
                  </a:lnTo>
                  <a:lnTo>
                    <a:pt x="3064" y="6003"/>
                  </a:lnTo>
                  <a:lnTo>
                    <a:pt x="3088" y="5929"/>
                  </a:lnTo>
                  <a:lnTo>
                    <a:pt x="3147" y="5766"/>
                  </a:lnTo>
                  <a:lnTo>
                    <a:pt x="3173" y="5697"/>
                  </a:lnTo>
                  <a:lnTo>
                    <a:pt x="3199" y="5632"/>
                  </a:lnTo>
                  <a:lnTo>
                    <a:pt x="3228" y="5578"/>
                  </a:lnTo>
                  <a:lnTo>
                    <a:pt x="3254" y="5524"/>
                  </a:lnTo>
                  <a:lnTo>
                    <a:pt x="3280" y="5484"/>
                  </a:lnTo>
                  <a:lnTo>
                    <a:pt x="3302" y="5454"/>
                  </a:lnTo>
                  <a:lnTo>
                    <a:pt x="3323" y="5435"/>
                  </a:lnTo>
                  <a:lnTo>
                    <a:pt x="3337" y="5425"/>
                  </a:lnTo>
                  <a:lnTo>
                    <a:pt x="3351" y="5425"/>
                  </a:lnTo>
                  <a:lnTo>
                    <a:pt x="3363" y="5405"/>
                  </a:lnTo>
                  <a:lnTo>
                    <a:pt x="3375" y="5380"/>
                  </a:lnTo>
                  <a:lnTo>
                    <a:pt x="3385" y="5351"/>
                  </a:lnTo>
                  <a:lnTo>
                    <a:pt x="3392" y="5316"/>
                  </a:lnTo>
                  <a:lnTo>
                    <a:pt x="3399" y="5271"/>
                  </a:lnTo>
                  <a:lnTo>
                    <a:pt x="3404" y="5222"/>
                  </a:lnTo>
                  <a:lnTo>
                    <a:pt x="3406" y="5173"/>
                  </a:lnTo>
                  <a:lnTo>
                    <a:pt x="3406" y="5118"/>
                  </a:lnTo>
                  <a:lnTo>
                    <a:pt x="3408" y="5059"/>
                  </a:lnTo>
                  <a:lnTo>
                    <a:pt x="3413" y="4995"/>
                  </a:lnTo>
                  <a:lnTo>
                    <a:pt x="3427" y="4876"/>
                  </a:lnTo>
                  <a:lnTo>
                    <a:pt x="3437" y="4816"/>
                  </a:lnTo>
                  <a:lnTo>
                    <a:pt x="3446" y="4767"/>
                  </a:lnTo>
                  <a:lnTo>
                    <a:pt x="3456" y="4723"/>
                  </a:lnTo>
                  <a:lnTo>
                    <a:pt x="3482" y="4638"/>
                  </a:lnTo>
                  <a:lnTo>
                    <a:pt x="3518" y="4545"/>
                  </a:lnTo>
                  <a:lnTo>
                    <a:pt x="3558" y="4455"/>
                  </a:lnTo>
                  <a:lnTo>
                    <a:pt x="3594" y="4381"/>
                  </a:lnTo>
                  <a:lnTo>
                    <a:pt x="3610" y="4357"/>
                  </a:lnTo>
                  <a:lnTo>
                    <a:pt x="3625" y="4342"/>
                  </a:lnTo>
                  <a:lnTo>
                    <a:pt x="3641" y="4342"/>
                  </a:lnTo>
                  <a:lnTo>
                    <a:pt x="3655" y="4352"/>
                  </a:lnTo>
                  <a:lnTo>
                    <a:pt x="3663" y="4371"/>
                  </a:lnTo>
                  <a:lnTo>
                    <a:pt x="3672" y="4406"/>
                  </a:lnTo>
                  <a:lnTo>
                    <a:pt x="3677" y="4441"/>
                  </a:lnTo>
                  <a:lnTo>
                    <a:pt x="3677" y="4495"/>
                  </a:lnTo>
                  <a:lnTo>
                    <a:pt x="3679" y="4549"/>
                  </a:lnTo>
                  <a:lnTo>
                    <a:pt x="3689" y="4599"/>
                  </a:lnTo>
                  <a:lnTo>
                    <a:pt x="3703" y="4638"/>
                  </a:lnTo>
                  <a:lnTo>
                    <a:pt x="3717" y="4673"/>
                  </a:lnTo>
                  <a:lnTo>
                    <a:pt x="3736" y="4703"/>
                  </a:lnTo>
                  <a:lnTo>
                    <a:pt x="3762" y="4723"/>
                  </a:lnTo>
                  <a:lnTo>
                    <a:pt x="3788" y="4732"/>
                  </a:lnTo>
                  <a:lnTo>
                    <a:pt x="3815" y="4737"/>
                  </a:lnTo>
                  <a:lnTo>
                    <a:pt x="3815" y="4757"/>
                  </a:lnTo>
                  <a:lnTo>
                    <a:pt x="3805" y="4812"/>
                  </a:lnTo>
                  <a:lnTo>
                    <a:pt x="3788" y="4905"/>
                  </a:lnTo>
                  <a:lnTo>
                    <a:pt x="3760" y="5039"/>
                  </a:lnTo>
                  <a:lnTo>
                    <a:pt x="3743" y="5113"/>
                  </a:lnTo>
                  <a:lnTo>
                    <a:pt x="3720" y="5192"/>
                  </a:lnTo>
                  <a:lnTo>
                    <a:pt x="3698" y="5257"/>
                  </a:lnTo>
                  <a:lnTo>
                    <a:pt x="3674" y="5311"/>
                  </a:lnTo>
                  <a:lnTo>
                    <a:pt x="3651" y="5360"/>
                  </a:lnTo>
                  <a:lnTo>
                    <a:pt x="3629" y="5395"/>
                  </a:lnTo>
                  <a:lnTo>
                    <a:pt x="3617" y="5410"/>
                  </a:lnTo>
                  <a:lnTo>
                    <a:pt x="3606" y="5420"/>
                  </a:lnTo>
                  <a:lnTo>
                    <a:pt x="3594" y="5425"/>
                  </a:lnTo>
                  <a:lnTo>
                    <a:pt x="3587" y="5425"/>
                  </a:lnTo>
                  <a:lnTo>
                    <a:pt x="3575" y="5430"/>
                  </a:lnTo>
                  <a:lnTo>
                    <a:pt x="3565" y="5435"/>
                  </a:lnTo>
                  <a:lnTo>
                    <a:pt x="3558" y="5449"/>
                  </a:lnTo>
                  <a:lnTo>
                    <a:pt x="3549" y="5459"/>
                  </a:lnTo>
                  <a:lnTo>
                    <a:pt x="3520" y="5548"/>
                  </a:lnTo>
                  <a:lnTo>
                    <a:pt x="3508" y="5613"/>
                  </a:lnTo>
                  <a:lnTo>
                    <a:pt x="3501" y="5687"/>
                  </a:lnTo>
                  <a:lnTo>
                    <a:pt x="3494" y="5766"/>
                  </a:lnTo>
                  <a:lnTo>
                    <a:pt x="3492" y="5845"/>
                  </a:lnTo>
                  <a:lnTo>
                    <a:pt x="3494" y="5934"/>
                  </a:lnTo>
                  <a:lnTo>
                    <a:pt x="3496" y="6033"/>
                  </a:lnTo>
                  <a:lnTo>
                    <a:pt x="3503" y="6127"/>
                  </a:lnTo>
                  <a:lnTo>
                    <a:pt x="3508" y="6221"/>
                  </a:lnTo>
                  <a:lnTo>
                    <a:pt x="3518" y="6310"/>
                  </a:lnTo>
                  <a:lnTo>
                    <a:pt x="3525" y="6394"/>
                  </a:lnTo>
                  <a:lnTo>
                    <a:pt x="3537" y="6473"/>
                  </a:lnTo>
                  <a:lnTo>
                    <a:pt x="3549" y="6532"/>
                  </a:lnTo>
                  <a:lnTo>
                    <a:pt x="3560" y="6587"/>
                  </a:lnTo>
                  <a:lnTo>
                    <a:pt x="3575" y="6631"/>
                  </a:lnTo>
                  <a:lnTo>
                    <a:pt x="3591" y="6681"/>
                  </a:lnTo>
                  <a:lnTo>
                    <a:pt x="3608" y="6720"/>
                  </a:lnTo>
                  <a:lnTo>
                    <a:pt x="3625" y="6750"/>
                  </a:lnTo>
                  <a:lnTo>
                    <a:pt x="3646" y="6775"/>
                  </a:lnTo>
                  <a:lnTo>
                    <a:pt x="3663" y="6795"/>
                  </a:lnTo>
                  <a:lnTo>
                    <a:pt x="3677" y="6799"/>
                  </a:lnTo>
                  <a:lnTo>
                    <a:pt x="3715" y="6795"/>
                  </a:lnTo>
                  <a:lnTo>
                    <a:pt x="3762" y="6795"/>
                  </a:lnTo>
                  <a:lnTo>
                    <a:pt x="3812" y="6790"/>
                  </a:lnTo>
                  <a:lnTo>
                    <a:pt x="3860" y="6780"/>
                  </a:lnTo>
                  <a:lnTo>
                    <a:pt x="3910" y="6775"/>
                  </a:lnTo>
                  <a:lnTo>
                    <a:pt x="3957" y="6770"/>
                  </a:lnTo>
                  <a:lnTo>
                    <a:pt x="4000" y="6765"/>
                  </a:lnTo>
                  <a:lnTo>
                    <a:pt x="4050" y="6765"/>
                  </a:lnTo>
                  <a:lnTo>
                    <a:pt x="4064" y="6770"/>
                  </a:lnTo>
                  <a:lnTo>
                    <a:pt x="4076" y="6775"/>
                  </a:lnTo>
                  <a:lnTo>
                    <a:pt x="4085" y="6790"/>
                  </a:lnTo>
                  <a:lnTo>
                    <a:pt x="4092" y="6799"/>
                  </a:lnTo>
                  <a:lnTo>
                    <a:pt x="4100" y="6819"/>
                  </a:lnTo>
                  <a:lnTo>
                    <a:pt x="4104" y="6834"/>
                  </a:lnTo>
                  <a:lnTo>
                    <a:pt x="4104" y="6869"/>
                  </a:lnTo>
                  <a:lnTo>
                    <a:pt x="4095" y="6884"/>
                  </a:lnTo>
                  <a:lnTo>
                    <a:pt x="4083" y="6903"/>
                  </a:lnTo>
                  <a:lnTo>
                    <a:pt x="4069" y="6913"/>
                  </a:lnTo>
                  <a:lnTo>
                    <a:pt x="4052" y="6923"/>
                  </a:lnTo>
                  <a:lnTo>
                    <a:pt x="4031" y="6933"/>
                  </a:lnTo>
                  <a:lnTo>
                    <a:pt x="4012" y="6938"/>
                  </a:lnTo>
                  <a:lnTo>
                    <a:pt x="3929" y="6938"/>
                  </a:lnTo>
                  <a:lnTo>
                    <a:pt x="3857" y="6933"/>
                  </a:lnTo>
                  <a:lnTo>
                    <a:pt x="3781" y="6918"/>
                  </a:lnTo>
                  <a:lnTo>
                    <a:pt x="3705" y="6908"/>
                  </a:lnTo>
                  <a:lnTo>
                    <a:pt x="3750" y="7007"/>
                  </a:lnTo>
                  <a:lnTo>
                    <a:pt x="3767" y="7052"/>
                  </a:lnTo>
                  <a:lnTo>
                    <a:pt x="3777" y="7091"/>
                  </a:lnTo>
                  <a:lnTo>
                    <a:pt x="3784" y="7126"/>
                  </a:lnTo>
                  <a:lnTo>
                    <a:pt x="3788" y="7160"/>
                  </a:lnTo>
                  <a:lnTo>
                    <a:pt x="3788" y="7230"/>
                  </a:lnTo>
                  <a:lnTo>
                    <a:pt x="3774" y="7393"/>
                  </a:lnTo>
                  <a:lnTo>
                    <a:pt x="3762" y="7546"/>
                  </a:lnTo>
                  <a:lnTo>
                    <a:pt x="3755" y="7655"/>
                  </a:lnTo>
                  <a:lnTo>
                    <a:pt x="3750" y="7714"/>
                  </a:lnTo>
                  <a:lnTo>
                    <a:pt x="3748" y="7734"/>
                  </a:lnTo>
                  <a:lnTo>
                    <a:pt x="3741" y="7739"/>
                  </a:lnTo>
                  <a:lnTo>
                    <a:pt x="3729" y="7744"/>
                  </a:lnTo>
                  <a:lnTo>
                    <a:pt x="3712" y="7744"/>
                  </a:lnTo>
                  <a:lnTo>
                    <a:pt x="3670" y="7729"/>
                  </a:lnTo>
                  <a:lnTo>
                    <a:pt x="3615" y="7699"/>
                  </a:lnTo>
                  <a:lnTo>
                    <a:pt x="3601" y="7695"/>
                  </a:lnTo>
                  <a:lnTo>
                    <a:pt x="3587" y="7675"/>
                  </a:lnTo>
                  <a:lnTo>
                    <a:pt x="3563" y="7635"/>
                  </a:lnTo>
                  <a:lnTo>
                    <a:pt x="3551" y="7610"/>
                  </a:lnTo>
                  <a:lnTo>
                    <a:pt x="3539" y="7581"/>
                  </a:lnTo>
                  <a:lnTo>
                    <a:pt x="3532" y="7551"/>
                  </a:lnTo>
                  <a:lnTo>
                    <a:pt x="3522" y="7516"/>
                  </a:lnTo>
                  <a:lnTo>
                    <a:pt x="3508" y="7442"/>
                  </a:lnTo>
                  <a:lnTo>
                    <a:pt x="3501" y="7358"/>
                  </a:lnTo>
                  <a:lnTo>
                    <a:pt x="3496" y="7274"/>
                  </a:lnTo>
                  <a:lnTo>
                    <a:pt x="3501" y="7195"/>
                  </a:lnTo>
                  <a:lnTo>
                    <a:pt x="3501" y="7146"/>
                  </a:lnTo>
                  <a:lnTo>
                    <a:pt x="3496" y="7141"/>
                  </a:lnTo>
                  <a:lnTo>
                    <a:pt x="3494" y="7151"/>
                  </a:lnTo>
                  <a:lnTo>
                    <a:pt x="3484" y="7185"/>
                  </a:lnTo>
                  <a:lnTo>
                    <a:pt x="3475" y="7240"/>
                  </a:lnTo>
                  <a:lnTo>
                    <a:pt x="3449" y="7408"/>
                  </a:lnTo>
                  <a:lnTo>
                    <a:pt x="3423" y="7581"/>
                  </a:lnTo>
                  <a:lnTo>
                    <a:pt x="3404" y="7714"/>
                  </a:lnTo>
                  <a:lnTo>
                    <a:pt x="3394" y="7769"/>
                  </a:lnTo>
                  <a:lnTo>
                    <a:pt x="3385" y="7858"/>
                  </a:lnTo>
                  <a:lnTo>
                    <a:pt x="3378" y="7947"/>
                  </a:lnTo>
                  <a:lnTo>
                    <a:pt x="3368" y="8036"/>
                  </a:lnTo>
                  <a:lnTo>
                    <a:pt x="3366" y="8130"/>
                  </a:lnTo>
                  <a:lnTo>
                    <a:pt x="3363" y="8209"/>
                  </a:lnTo>
                  <a:lnTo>
                    <a:pt x="3363" y="8288"/>
                  </a:lnTo>
                  <a:lnTo>
                    <a:pt x="3366" y="8352"/>
                  </a:lnTo>
                  <a:lnTo>
                    <a:pt x="3370" y="8407"/>
                  </a:lnTo>
                  <a:lnTo>
                    <a:pt x="3378" y="8456"/>
                  </a:lnTo>
                  <a:lnTo>
                    <a:pt x="3375" y="8501"/>
                  </a:lnTo>
                  <a:lnTo>
                    <a:pt x="3368" y="8550"/>
                  </a:lnTo>
                  <a:lnTo>
                    <a:pt x="3356" y="8590"/>
                  </a:lnTo>
                  <a:lnTo>
                    <a:pt x="3342" y="8634"/>
                  </a:lnTo>
                  <a:lnTo>
                    <a:pt x="3325" y="8669"/>
                  </a:lnTo>
                  <a:lnTo>
                    <a:pt x="3302" y="8698"/>
                  </a:lnTo>
                  <a:lnTo>
                    <a:pt x="3278" y="8723"/>
                  </a:lnTo>
                  <a:lnTo>
                    <a:pt x="3249" y="8743"/>
                  </a:lnTo>
                  <a:lnTo>
                    <a:pt x="3214" y="8753"/>
                  </a:lnTo>
                  <a:lnTo>
                    <a:pt x="3176" y="8758"/>
                  </a:lnTo>
                  <a:lnTo>
                    <a:pt x="3140" y="8763"/>
                  </a:lnTo>
                  <a:lnTo>
                    <a:pt x="3097" y="8758"/>
                  </a:lnTo>
                  <a:lnTo>
                    <a:pt x="3057" y="8753"/>
                  </a:lnTo>
                  <a:lnTo>
                    <a:pt x="3016" y="8743"/>
                  </a:lnTo>
                  <a:lnTo>
                    <a:pt x="2983" y="8723"/>
                  </a:lnTo>
                  <a:lnTo>
                    <a:pt x="2943" y="8703"/>
                  </a:lnTo>
                  <a:lnTo>
                    <a:pt x="2900" y="8688"/>
                  </a:lnTo>
                  <a:lnTo>
                    <a:pt x="2850" y="8674"/>
                  </a:lnTo>
                  <a:lnTo>
                    <a:pt x="2803" y="8659"/>
                  </a:lnTo>
                  <a:lnTo>
                    <a:pt x="2698" y="8639"/>
                  </a:lnTo>
                  <a:lnTo>
                    <a:pt x="2608" y="8634"/>
                  </a:lnTo>
                  <a:lnTo>
                    <a:pt x="2522" y="8634"/>
                  </a:lnTo>
                  <a:lnTo>
                    <a:pt x="2480" y="8629"/>
                  </a:lnTo>
                  <a:lnTo>
                    <a:pt x="2404" y="8599"/>
                  </a:lnTo>
                  <a:lnTo>
                    <a:pt x="2347" y="8540"/>
                  </a:lnTo>
                  <a:lnTo>
                    <a:pt x="2321" y="8486"/>
                  </a:lnTo>
                  <a:lnTo>
                    <a:pt x="2313" y="8466"/>
                  </a:lnTo>
                  <a:lnTo>
                    <a:pt x="2311" y="8441"/>
                  </a:lnTo>
                  <a:lnTo>
                    <a:pt x="2306" y="8426"/>
                  </a:lnTo>
                  <a:lnTo>
                    <a:pt x="2302" y="8323"/>
                  </a:lnTo>
                  <a:lnTo>
                    <a:pt x="2287" y="8219"/>
                  </a:lnTo>
                  <a:lnTo>
                    <a:pt x="2271" y="8105"/>
                  </a:lnTo>
                  <a:lnTo>
                    <a:pt x="2249" y="8001"/>
                  </a:lnTo>
                  <a:lnTo>
                    <a:pt x="2237" y="7962"/>
                  </a:lnTo>
                  <a:lnTo>
                    <a:pt x="2223" y="7927"/>
                  </a:lnTo>
                  <a:lnTo>
                    <a:pt x="2209" y="7897"/>
                  </a:lnTo>
                  <a:lnTo>
                    <a:pt x="2192" y="7868"/>
                  </a:lnTo>
                  <a:lnTo>
                    <a:pt x="2176" y="7848"/>
                  </a:lnTo>
                  <a:lnTo>
                    <a:pt x="2161" y="7843"/>
                  </a:lnTo>
                  <a:lnTo>
                    <a:pt x="2145" y="7838"/>
                  </a:lnTo>
                  <a:lnTo>
                    <a:pt x="2131" y="7843"/>
                  </a:lnTo>
                  <a:lnTo>
                    <a:pt x="2116" y="7858"/>
                  </a:lnTo>
                  <a:lnTo>
                    <a:pt x="2093" y="7937"/>
                  </a:lnTo>
                  <a:lnTo>
                    <a:pt x="2081" y="7991"/>
                  </a:lnTo>
                  <a:lnTo>
                    <a:pt x="2074" y="8051"/>
                  </a:lnTo>
                  <a:lnTo>
                    <a:pt x="2066" y="8115"/>
                  </a:lnTo>
                  <a:lnTo>
                    <a:pt x="2062" y="8263"/>
                  </a:lnTo>
                  <a:lnTo>
                    <a:pt x="2062" y="8426"/>
                  </a:lnTo>
                  <a:lnTo>
                    <a:pt x="2055" y="8599"/>
                  </a:lnTo>
                  <a:lnTo>
                    <a:pt x="2050" y="8758"/>
                  </a:lnTo>
                  <a:lnTo>
                    <a:pt x="2045" y="8881"/>
                  </a:lnTo>
                  <a:lnTo>
                    <a:pt x="2038" y="8936"/>
                  </a:lnTo>
                  <a:lnTo>
                    <a:pt x="2026" y="8985"/>
                  </a:lnTo>
                  <a:lnTo>
                    <a:pt x="2009" y="9035"/>
                  </a:lnTo>
                  <a:lnTo>
                    <a:pt x="1990" y="9079"/>
                  </a:lnTo>
                  <a:lnTo>
                    <a:pt x="1967" y="9114"/>
                  </a:lnTo>
                  <a:lnTo>
                    <a:pt x="1941" y="9153"/>
                  </a:lnTo>
                  <a:lnTo>
                    <a:pt x="1912" y="9173"/>
                  </a:lnTo>
                  <a:lnTo>
                    <a:pt x="1884" y="9188"/>
                  </a:lnTo>
                  <a:lnTo>
                    <a:pt x="1850" y="9198"/>
                  </a:lnTo>
                  <a:lnTo>
                    <a:pt x="1812" y="9198"/>
                  </a:lnTo>
                  <a:lnTo>
                    <a:pt x="1772" y="9193"/>
                  </a:lnTo>
                  <a:lnTo>
                    <a:pt x="1729" y="9188"/>
                  </a:lnTo>
                  <a:lnTo>
                    <a:pt x="1686" y="9168"/>
                  </a:lnTo>
                  <a:lnTo>
                    <a:pt x="1646" y="9153"/>
                  </a:lnTo>
                  <a:lnTo>
                    <a:pt x="1603" y="9129"/>
                  </a:lnTo>
                  <a:lnTo>
                    <a:pt x="1565" y="9104"/>
                  </a:lnTo>
                  <a:lnTo>
                    <a:pt x="1565" y="9242"/>
                  </a:lnTo>
                  <a:lnTo>
                    <a:pt x="1563" y="9277"/>
                  </a:lnTo>
                  <a:lnTo>
                    <a:pt x="1551" y="9326"/>
                  </a:lnTo>
                  <a:lnTo>
                    <a:pt x="1534" y="9391"/>
                  </a:lnTo>
                  <a:lnTo>
                    <a:pt x="1513" y="9455"/>
                  </a:lnTo>
                  <a:lnTo>
                    <a:pt x="1454" y="9623"/>
                  </a:lnTo>
                  <a:lnTo>
                    <a:pt x="1389" y="9796"/>
                  </a:lnTo>
                  <a:lnTo>
                    <a:pt x="1323" y="9959"/>
                  </a:lnTo>
                  <a:lnTo>
                    <a:pt x="1209" y="10236"/>
                  </a:lnTo>
                  <a:lnTo>
                    <a:pt x="1178" y="10301"/>
                  </a:lnTo>
                  <a:lnTo>
                    <a:pt x="1140" y="10365"/>
                  </a:lnTo>
                  <a:lnTo>
                    <a:pt x="1100" y="10434"/>
                  </a:lnTo>
                  <a:lnTo>
                    <a:pt x="1055" y="10493"/>
                  </a:lnTo>
                  <a:lnTo>
                    <a:pt x="1009" y="10543"/>
                  </a:lnTo>
                  <a:lnTo>
                    <a:pt x="962" y="10587"/>
                  </a:lnTo>
                  <a:lnTo>
                    <a:pt x="917" y="10622"/>
                  </a:lnTo>
                  <a:lnTo>
                    <a:pt x="874" y="10652"/>
                  </a:lnTo>
                  <a:lnTo>
                    <a:pt x="817" y="10681"/>
                  </a:lnTo>
                  <a:lnTo>
                    <a:pt x="800" y="10691"/>
                  </a:lnTo>
                  <a:lnTo>
                    <a:pt x="772" y="10731"/>
                  </a:lnTo>
                  <a:lnTo>
                    <a:pt x="760" y="10755"/>
                  </a:lnTo>
                  <a:lnTo>
                    <a:pt x="748" y="10775"/>
                  </a:lnTo>
                  <a:lnTo>
                    <a:pt x="739" y="10800"/>
                  </a:lnTo>
                  <a:lnTo>
                    <a:pt x="734" y="10830"/>
                  </a:lnTo>
                  <a:lnTo>
                    <a:pt x="732" y="10859"/>
                  </a:lnTo>
                  <a:lnTo>
                    <a:pt x="732" y="10919"/>
                  </a:lnTo>
                  <a:lnTo>
                    <a:pt x="734" y="10953"/>
                  </a:lnTo>
                  <a:lnTo>
                    <a:pt x="739" y="10983"/>
                  </a:lnTo>
                  <a:lnTo>
                    <a:pt x="748" y="11023"/>
                  </a:lnTo>
                  <a:lnTo>
                    <a:pt x="767" y="11092"/>
                  </a:lnTo>
                  <a:lnTo>
                    <a:pt x="808" y="11181"/>
                  </a:lnTo>
                  <a:lnTo>
                    <a:pt x="860" y="11329"/>
                  </a:lnTo>
                  <a:lnTo>
                    <a:pt x="884" y="11413"/>
                  </a:lnTo>
                  <a:lnTo>
                    <a:pt x="903" y="11492"/>
                  </a:lnTo>
                  <a:lnTo>
                    <a:pt x="919" y="11576"/>
                  </a:lnTo>
                  <a:lnTo>
                    <a:pt x="931" y="11646"/>
                  </a:lnTo>
                  <a:lnTo>
                    <a:pt x="943" y="11720"/>
                  </a:lnTo>
                  <a:lnTo>
                    <a:pt x="945" y="11779"/>
                  </a:lnTo>
                  <a:lnTo>
                    <a:pt x="945" y="11829"/>
                  </a:lnTo>
                  <a:lnTo>
                    <a:pt x="943" y="11878"/>
                  </a:lnTo>
                  <a:lnTo>
                    <a:pt x="936" y="11927"/>
                  </a:lnTo>
                  <a:lnTo>
                    <a:pt x="929" y="11967"/>
                  </a:lnTo>
                  <a:lnTo>
                    <a:pt x="919" y="11997"/>
                  </a:lnTo>
                  <a:lnTo>
                    <a:pt x="907" y="12021"/>
                  </a:lnTo>
                  <a:lnTo>
                    <a:pt x="893" y="12041"/>
                  </a:lnTo>
                  <a:lnTo>
                    <a:pt x="876" y="12046"/>
                  </a:lnTo>
                  <a:lnTo>
                    <a:pt x="860" y="12046"/>
                  </a:lnTo>
                  <a:lnTo>
                    <a:pt x="843" y="12051"/>
                  </a:lnTo>
                  <a:lnTo>
                    <a:pt x="822" y="12061"/>
                  </a:lnTo>
                  <a:lnTo>
                    <a:pt x="800" y="12076"/>
                  </a:lnTo>
                  <a:lnTo>
                    <a:pt x="758" y="12110"/>
                  </a:lnTo>
                  <a:lnTo>
                    <a:pt x="701" y="12170"/>
                  </a:lnTo>
                  <a:lnTo>
                    <a:pt x="675" y="12195"/>
                  </a:lnTo>
                  <a:lnTo>
                    <a:pt x="646" y="12214"/>
                  </a:lnTo>
                  <a:lnTo>
                    <a:pt x="610" y="12224"/>
                  </a:lnTo>
                  <a:lnTo>
                    <a:pt x="577" y="12234"/>
                  </a:lnTo>
                  <a:lnTo>
                    <a:pt x="539" y="12249"/>
                  </a:lnTo>
                  <a:lnTo>
                    <a:pt x="501" y="12254"/>
                  </a:lnTo>
                  <a:lnTo>
                    <a:pt x="466" y="12254"/>
                  </a:lnTo>
                  <a:lnTo>
                    <a:pt x="387" y="12259"/>
                  </a:lnTo>
                  <a:lnTo>
                    <a:pt x="304" y="12259"/>
                  </a:lnTo>
                  <a:lnTo>
                    <a:pt x="230" y="12264"/>
                  </a:lnTo>
                  <a:lnTo>
                    <a:pt x="169" y="12274"/>
                  </a:lnTo>
                  <a:lnTo>
                    <a:pt x="145" y="12284"/>
                  </a:lnTo>
                  <a:lnTo>
                    <a:pt x="131" y="12303"/>
                  </a:lnTo>
                  <a:lnTo>
                    <a:pt x="119" y="12313"/>
                  </a:lnTo>
                  <a:lnTo>
                    <a:pt x="100" y="12353"/>
                  </a:lnTo>
                  <a:lnTo>
                    <a:pt x="90" y="12382"/>
                  </a:lnTo>
                  <a:lnTo>
                    <a:pt x="78" y="12412"/>
                  </a:lnTo>
                  <a:lnTo>
                    <a:pt x="64" y="12476"/>
                  </a:lnTo>
                  <a:lnTo>
                    <a:pt x="52" y="12551"/>
                  </a:lnTo>
                  <a:lnTo>
                    <a:pt x="45" y="12630"/>
                  </a:lnTo>
                  <a:lnTo>
                    <a:pt x="43" y="12719"/>
                  </a:lnTo>
                  <a:lnTo>
                    <a:pt x="33" y="13357"/>
                  </a:lnTo>
                  <a:lnTo>
                    <a:pt x="36" y="13540"/>
                  </a:lnTo>
                  <a:lnTo>
                    <a:pt x="43" y="13718"/>
                  </a:lnTo>
                  <a:lnTo>
                    <a:pt x="45" y="13807"/>
                  </a:lnTo>
                  <a:lnTo>
                    <a:pt x="50" y="13886"/>
                  </a:lnTo>
                  <a:lnTo>
                    <a:pt x="59" y="13950"/>
                  </a:lnTo>
                  <a:lnTo>
                    <a:pt x="64" y="14004"/>
                  </a:lnTo>
                  <a:lnTo>
                    <a:pt x="74" y="14054"/>
                  </a:lnTo>
                  <a:lnTo>
                    <a:pt x="88" y="14093"/>
                  </a:lnTo>
                  <a:lnTo>
                    <a:pt x="107" y="14133"/>
                  </a:lnTo>
                  <a:lnTo>
                    <a:pt x="128" y="14173"/>
                  </a:lnTo>
                  <a:lnTo>
                    <a:pt x="150" y="14192"/>
                  </a:lnTo>
                  <a:lnTo>
                    <a:pt x="176" y="14217"/>
                  </a:lnTo>
                  <a:lnTo>
                    <a:pt x="202" y="14232"/>
                  </a:lnTo>
                  <a:lnTo>
                    <a:pt x="230" y="14237"/>
                  </a:lnTo>
                  <a:lnTo>
                    <a:pt x="285" y="14237"/>
                  </a:lnTo>
                  <a:lnTo>
                    <a:pt x="337" y="14242"/>
                  </a:lnTo>
                  <a:lnTo>
                    <a:pt x="420" y="14242"/>
                  </a:lnTo>
                  <a:lnTo>
                    <a:pt x="430" y="14247"/>
                  </a:lnTo>
                  <a:lnTo>
                    <a:pt x="442" y="14262"/>
                  </a:lnTo>
                  <a:lnTo>
                    <a:pt x="451" y="14271"/>
                  </a:lnTo>
                  <a:lnTo>
                    <a:pt x="458" y="14291"/>
                  </a:lnTo>
                  <a:lnTo>
                    <a:pt x="468" y="14306"/>
                  </a:lnTo>
                  <a:lnTo>
                    <a:pt x="473" y="14326"/>
                  </a:lnTo>
                  <a:lnTo>
                    <a:pt x="480" y="14351"/>
                  </a:lnTo>
                  <a:lnTo>
                    <a:pt x="487" y="14395"/>
                  </a:lnTo>
                  <a:lnTo>
                    <a:pt x="511" y="14504"/>
                  </a:lnTo>
                  <a:lnTo>
                    <a:pt x="523" y="14553"/>
                  </a:lnTo>
                  <a:lnTo>
                    <a:pt x="530" y="14568"/>
                  </a:lnTo>
                  <a:lnTo>
                    <a:pt x="539" y="14583"/>
                  </a:lnTo>
                  <a:lnTo>
                    <a:pt x="551" y="14593"/>
                  </a:lnTo>
                  <a:lnTo>
                    <a:pt x="563" y="14598"/>
                  </a:lnTo>
                  <a:lnTo>
                    <a:pt x="577" y="14598"/>
                  </a:lnTo>
                  <a:lnTo>
                    <a:pt x="606" y="14588"/>
                  </a:lnTo>
                  <a:lnTo>
                    <a:pt x="620" y="14578"/>
                  </a:lnTo>
                  <a:lnTo>
                    <a:pt x="653" y="14534"/>
                  </a:lnTo>
                  <a:lnTo>
                    <a:pt x="705" y="14479"/>
                  </a:lnTo>
                  <a:lnTo>
                    <a:pt x="762" y="14425"/>
                  </a:lnTo>
                  <a:lnTo>
                    <a:pt x="819" y="14365"/>
                  </a:lnTo>
                  <a:lnTo>
                    <a:pt x="898" y="14365"/>
                  </a:lnTo>
                  <a:lnTo>
                    <a:pt x="907" y="14321"/>
                  </a:lnTo>
                  <a:lnTo>
                    <a:pt x="919" y="14262"/>
                  </a:lnTo>
                  <a:lnTo>
                    <a:pt x="929" y="14192"/>
                  </a:lnTo>
                  <a:lnTo>
                    <a:pt x="941" y="14118"/>
                  </a:lnTo>
                  <a:lnTo>
                    <a:pt x="948" y="14039"/>
                  </a:lnTo>
                  <a:lnTo>
                    <a:pt x="957" y="13965"/>
                  </a:lnTo>
                  <a:lnTo>
                    <a:pt x="962" y="13891"/>
                  </a:lnTo>
                  <a:lnTo>
                    <a:pt x="967" y="13812"/>
                  </a:lnTo>
                  <a:lnTo>
                    <a:pt x="969" y="13742"/>
                  </a:lnTo>
                  <a:lnTo>
                    <a:pt x="969" y="13663"/>
                  </a:lnTo>
                  <a:lnTo>
                    <a:pt x="967" y="13589"/>
                  </a:lnTo>
                  <a:lnTo>
                    <a:pt x="962" y="13510"/>
                  </a:lnTo>
                  <a:lnTo>
                    <a:pt x="955" y="13431"/>
                  </a:lnTo>
                  <a:lnTo>
                    <a:pt x="948" y="13362"/>
                  </a:lnTo>
                  <a:lnTo>
                    <a:pt x="936" y="13302"/>
                  </a:lnTo>
                  <a:lnTo>
                    <a:pt x="929" y="13248"/>
                  </a:lnTo>
                  <a:lnTo>
                    <a:pt x="983" y="13268"/>
                  </a:lnTo>
                  <a:lnTo>
                    <a:pt x="1024" y="13273"/>
                  </a:lnTo>
                  <a:lnTo>
                    <a:pt x="1057" y="13277"/>
                  </a:lnTo>
                  <a:lnTo>
                    <a:pt x="1088" y="13277"/>
                  </a:lnTo>
                  <a:lnTo>
                    <a:pt x="1131" y="13273"/>
                  </a:lnTo>
                  <a:lnTo>
                    <a:pt x="1173" y="13258"/>
                  </a:lnTo>
                  <a:lnTo>
                    <a:pt x="1214" y="13238"/>
                  </a:lnTo>
                  <a:lnTo>
                    <a:pt x="1254" y="13213"/>
                  </a:lnTo>
                  <a:lnTo>
                    <a:pt x="1290" y="13184"/>
                  </a:lnTo>
                  <a:lnTo>
                    <a:pt x="1318" y="13149"/>
                  </a:lnTo>
                  <a:lnTo>
                    <a:pt x="1344" y="13109"/>
                  </a:lnTo>
                  <a:lnTo>
                    <a:pt x="1361" y="13070"/>
                  </a:lnTo>
                  <a:lnTo>
                    <a:pt x="1387" y="12981"/>
                  </a:lnTo>
                  <a:lnTo>
                    <a:pt x="1406" y="12892"/>
                  </a:lnTo>
                  <a:lnTo>
                    <a:pt x="1416" y="12842"/>
                  </a:lnTo>
                  <a:lnTo>
                    <a:pt x="1420" y="12803"/>
                  </a:lnTo>
                  <a:lnTo>
                    <a:pt x="1425" y="12758"/>
                  </a:lnTo>
                  <a:lnTo>
                    <a:pt x="1425" y="12729"/>
                  </a:lnTo>
                  <a:lnTo>
                    <a:pt x="1430" y="12694"/>
                  </a:lnTo>
                  <a:lnTo>
                    <a:pt x="1437" y="12664"/>
                  </a:lnTo>
                  <a:lnTo>
                    <a:pt x="1449" y="12625"/>
                  </a:lnTo>
                  <a:lnTo>
                    <a:pt x="1465" y="12585"/>
                  </a:lnTo>
                  <a:lnTo>
                    <a:pt x="1487" y="12546"/>
                  </a:lnTo>
                  <a:lnTo>
                    <a:pt x="1508" y="12511"/>
                  </a:lnTo>
                  <a:lnTo>
                    <a:pt x="1534" y="12476"/>
                  </a:lnTo>
                  <a:lnTo>
                    <a:pt x="1563" y="12442"/>
                  </a:lnTo>
                  <a:lnTo>
                    <a:pt x="1625" y="12392"/>
                  </a:lnTo>
                  <a:lnTo>
                    <a:pt x="1689" y="12348"/>
                  </a:lnTo>
                  <a:lnTo>
                    <a:pt x="1717" y="12333"/>
                  </a:lnTo>
                  <a:lnTo>
                    <a:pt x="1751" y="12318"/>
                  </a:lnTo>
                  <a:lnTo>
                    <a:pt x="1774" y="12308"/>
                  </a:lnTo>
                  <a:lnTo>
                    <a:pt x="1827" y="12308"/>
                  </a:lnTo>
                  <a:lnTo>
                    <a:pt x="1838" y="12303"/>
                  </a:lnTo>
                  <a:lnTo>
                    <a:pt x="1829" y="12293"/>
                  </a:lnTo>
                  <a:lnTo>
                    <a:pt x="1798" y="12284"/>
                  </a:lnTo>
                  <a:lnTo>
                    <a:pt x="2173" y="12284"/>
                  </a:lnTo>
                  <a:lnTo>
                    <a:pt x="2180" y="12323"/>
                  </a:lnTo>
                  <a:lnTo>
                    <a:pt x="2195" y="12377"/>
                  </a:lnTo>
                  <a:lnTo>
                    <a:pt x="2237" y="12486"/>
                  </a:lnTo>
                  <a:lnTo>
                    <a:pt x="2290" y="12605"/>
                  </a:lnTo>
                  <a:lnTo>
                    <a:pt x="2318" y="12659"/>
                  </a:lnTo>
                  <a:lnTo>
                    <a:pt x="2349" y="12704"/>
                  </a:lnTo>
                  <a:lnTo>
                    <a:pt x="2404" y="12734"/>
                  </a:lnTo>
                  <a:lnTo>
                    <a:pt x="2413" y="12748"/>
                  </a:lnTo>
                  <a:lnTo>
                    <a:pt x="2423" y="12758"/>
                  </a:lnTo>
                  <a:lnTo>
                    <a:pt x="2430" y="12783"/>
                  </a:lnTo>
                  <a:lnTo>
                    <a:pt x="2439" y="12808"/>
                  </a:lnTo>
                  <a:lnTo>
                    <a:pt x="2456" y="12862"/>
                  </a:lnTo>
                  <a:lnTo>
                    <a:pt x="2484" y="12991"/>
                  </a:lnTo>
                  <a:lnTo>
                    <a:pt x="2499" y="13050"/>
                  </a:lnTo>
                  <a:lnTo>
                    <a:pt x="2508" y="13075"/>
                  </a:lnTo>
                  <a:lnTo>
                    <a:pt x="2515" y="13099"/>
                  </a:lnTo>
                  <a:lnTo>
                    <a:pt x="2525" y="13124"/>
                  </a:lnTo>
                  <a:lnTo>
                    <a:pt x="2532" y="13134"/>
                  </a:lnTo>
                  <a:lnTo>
                    <a:pt x="2577" y="13188"/>
                  </a:lnTo>
                  <a:lnTo>
                    <a:pt x="2613" y="13243"/>
                  </a:lnTo>
                  <a:lnTo>
                    <a:pt x="2639" y="13277"/>
                  </a:lnTo>
                  <a:lnTo>
                    <a:pt x="2651" y="13297"/>
                  </a:lnTo>
                  <a:lnTo>
                    <a:pt x="2682" y="13342"/>
                  </a:lnTo>
                  <a:lnTo>
                    <a:pt x="2712" y="13391"/>
                  </a:lnTo>
                  <a:lnTo>
                    <a:pt x="2746" y="13426"/>
                  </a:lnTo>
                  <a:lnTo>
                    <a:pt x="2769" y="13460"/>
                  </a:lnTo>
                  <a:lnTo>
                    <a:pt x="2793" y="13485"/>
                  </a:lnTo>
                  <a:lnTo>
                    <a:pt x="2812" y="13500"/>
                  </a:lnTo>
                  <a:lnTo>
                    <a:pt x="2829" y="13505"/>
                  </a:lnTo>
                  <a:lnTo>
                    <a:pt x="2834" y="13500"/>
                  </a:lnTo>
                  <a:lnTo>
                    <a:pt x="2843" y="13460"/>
                  </a:lnTo>
                  <a:lnTo>
                    <a:pt x="2843" y="13411"/>
                  </a:lnTo>
                  <a:lnTo>
                    <a:pt x="2836" y="13342"/>
                  </a:lnTo>
                  <a:lnTo>
                    <a:pt x="2829" y="13277"/>
                  </a:lnTo>
                  <a:lnTo>
                    <a:pt x="2819" y="13238"/>
                  </a:lnTo>
                  <a:lnTo>
                    <a:pt x="2805" y="13188"/>
                  </a:lnTo>
                  <a:lnTo>
                    <a:pt x="2762" y="13080"/>
                  </a:lnTo>
                  <a:lnTo>
                    <a:pt x="2736" y="13015"/>
                  </a:lnTo>
                  <a:lnTo>
                    <a:pt x="2705" y="12956"/>
                  </a:lnTo>
                  <a:lnTo>
                    <a:pt x="2677" y="12897"/>
                  </a:lnTo>
                  <a:lnTo>
                    <a:pt x="2644" y="12837"/>
                  </a:lnTo>
                  <a:lnTo>
                    <a:pt x="2620" y="12798"/>
                  </a:lnTo>
                  <a:lnTo>
                    <a:pt x="2530" y="12610"/>
                  </a:lnTo>
                  <a:lnTo>
                    <a:pt x="2508" y="12481"/>
                  </a:lnTo>
                  <a:lnTo>
                    <a:pt x="2494" y="12353"/>
                  </a:lnTo>
                  <a:lnTo>
                    <a:pt x="2487" y="12293"/>
                  </a:lnTo>
                  <a:lnTo>
                    <a:pt x="2484" y="12244"/>
                  </a:lnTo>
                  <a:lnTo>
                    <a:pt x="2484" y="12165"/>
                  </a:lnTo>
                  <a:lnTo>
                    <a:pt x="2489" y="12130"/>
                  </a:lnTo>
                  <a:lnTo>
                    <a:pt x="2501" y="12086"/>
                  </a:lnTo>
                  <a:lnTo>
                    <a:pt x="2518" y="12031"/>
                  </a:lnTo>
                  <a:lnTo>
                    <a:pt x="2539" y="11987"/>
                  </a:lnTo>
                  <a:lnTo>
                    <a:pt x="2565" y="11927"/>
                  </a:lnTo>
                  <a:lnTo>
                    <a:pt x="2594" y="11873"/>
                  </a:lnTo>
                  <a:lnTo>
                    <a:pt x="2625" y="11814"/>
                  </a:lnTo>
                  <a:lnTo>
                    <a:pt x="2658" y="11759"/>
                  </a:lnTo>
                  <a:lnTo>
                    <a:pt x="2663" y="11759"/>
                  </a:lnTo>
                  <a:lnTo>
                    <a:pt x="2679" y="11779"/>
                  </a:lnTo>
                  <a:lnTo>
                    <a:pt x="2691" y="11809"/>
                  </a:lnTo>
                  <a:lnTo>
                    <a:pt x="2705" y="11853"/>
                  </a:lnTo>
                  <a:lnTo>
                    <a:pt x="2722" y="11923"/>
                  </a:lnTo>
                  <a:lnTo>
                    <a:pt x="2746" y="12016"/>
                  </a:lnTo>
                  <a:lnTo>
                    <a:pt x="2769" y="12120"/>
                  </a:lnTo>
                  <a:lnTo>
                    <a:pt x="2798" y="12234"/>
                  </a:lnTo>
                  <a:lnTo>
                    <a:pt x="2829" y="12338"/>
                  </a:lnTo>
                  <a:lnTo>
                    <a:pt x="2860" y="12432"/>
                  </a:lnTo>
                  <a:lnTo>
                    <a:pt x="2888" y="12516"/>
                  </a:lnTo>
                  <a:lnTo>
                    <a:pt x="2914" y="12580"/>
                  </a:lnTo>
                  <a:lnTo>
                    <a:pt x="2924" y="12610"/>
                  </a:lnTo>
                  <a:lnTo>
                    <a:pt x="2936" y="12630"/>
                  </a:lnTo>
                  <a:lnTo>
                    <a:pt x="2948" y="12640"/>
                  </a:lnTo>
                  <a:lnTo>
                    <a:pt x="2952" y="12645"/>
                  </a:lnTo>
                  <a:lnTo>
                    <a:pt x="2974" y="12664"/>
                  </a:lnTo>
                  <a:lnTo>
                    <a:pt x="2993" y="12694"/>
                  </a:lnTo>
                  <a:lnTo>
                    <a:pt x="3019" y="12743"/>
                  </a:lnTo>
                  <a:lnTo>
                    <a:pt x="3045" y="12798"/>
                  </a:lnTo>
                  <a:lnTo>
                    <a:pt x="3071" y="12847"/>
                  </a:lnTo>
                  <a:lnTo>
                    <a:pt x="3109" y="12946"/>
                  </a:lnTo>
                  <a:lnTo>
                    <a:pt x="3114" y="12976"/>
                  </a:lnTo>
                  <a:lnTo>
                    <a:pt x="3126" y="13060"/>
                  </a:lnTo>
                  <a:lnTo>
                    <a:pt x="3128" y="13095"/>
                  </a:lnTo>
                  <a:lnTo>
                    <a:pt x="3138" y="13188"/>
                  </a:lnTo>
                  <a:lnTo>
                    <a:pt x="3145" y="13287"/>
                  </a:lnTo>
                  <a:lnTo>
                    <a:pt x="3152" y="13396"/>
                  </a:lnTo>
                  <a:lnTo>
                    <a:pt x="3154" y="13510"/>
                  </a:lnTo>
                  <a:lnTo>
                    <a:pt x="3159" y="13619"/>
                  </a:lnTo>
                  <a:lnTo>
                    <a:pt x="3159" y="13826"/>
                  </a:lnTo>
                  <a:lnTo>
                    <a:pt x="3157" y="13915"/>
                  </a:lnTo>
                  <a:lnTo>
                    <a:pt x="3209" y="13945"/>
                  </a:lnTo>
                  <a:lnTo>
                    <a:pt x="3216" y="13955"/>
                  </a:lnTo>
                  <a:lnTo>
                    <a:pt x="3228" y="13970"/>
                  </a:lnTo>
                  <a:lnTo>
                    <a:pt x="3237" y="13985"/>
                  </a:lnTo>
                  <a:lnTo>
                    <a:pt x="3249" y="14004"/>
                  </a:lnTo>
                  <a:lnTo>
                    <a:pt x="3306" y="14153"/>
                  </a:lnTo>
                  <a:lnTo>
                    <a:pt x="3323" y="14192"/>
                  </a:lnTo>
                  <a:lnTo>
                    <a:pt x="3330" y="14212"/>
                  </a:lnTo>
                  <a:lnTo>
                    <a:pt x="3340" y="14232"/>
                  </a:lnTo>
                  <a:lnTo>
                    <a:pt x="3344" y="14237"/>
                  </a:lnTo>
                  <a:lnTo>
                    <a:pt x="3382" y="14237"/>
                  </a:lnTo>
                  <a:lnTo>
                    <a:pt x="3394" y="14242"/>
                  </a:lnTo>
                  <a:lnTo>
                    <a:pt x="3399" y="14247"/>
                  </a:lnTo>
                  <a:lnTo>
                    <a:pt x="3408" y="14262"/>
                  </a:lnTo>
                  <a:lnTo>
                    <a:pt x="3418" y="14271"/>
                  </a:lnTo>
                  <a:lnTo>
                    <a:pt x="3427" y="14306"/>
                  </a:lnTo>
                  <a:lnTo>
                    <a:pt x="3439" y="14351"/>
                  </a:lnTo>
                  <a:lnTo>
                    <a:pt x="3446" y="14395"/>
                  </a:lnTo>
                  <a:lnTo>
                    <a:pt x="3449" y="14454"/>
                  </a:lnTo>
                  <a:lnTo>
                    <a:pt x="3449" y="14514"/>
                  </a:lnTo>
                  <a:lnTo>
                    <a:pt x="3446" y="14583"/>
                  </a:lnTo>
                  <a:lnTo>
                    <a:pt x="3508" y="14583"/>
                  </a:lnTo>
                  <a:lnTo>
                    <a:pt x="3532" y="14514"/>
                  </a:lnTo>
                  <a:lnTo>
                    <a:pt x="3558" y="14445"/>
                  </a:lnTo>
                  <a:lnTo>
                    <a:pt x="3577" y="14385"/>
                  </a:lnTo>
                  <a:lnTo>
                    <a:pt x="3594" y="14331"/>
                  </a:lnTo>
                  <a:lnTo>
                    <a:pt x="3608" y="14291"/>
                  </a:lnTo>
                  <a:lnTo>
                    <a:pt x="3629" y="14247"/>
                  </a:lnTo>
                  <a:lnTo>
                    <a:pt x="3646" y="14207"/>
                  </a:lnTo>
                  <a:lnTo>
                    <a:pt x="3663" y="14177"/>
                  </a:lnTo>
                  <a:lnTo>
                    <a:pt x="3670" y="14163"/>
                  </a:lnTo>
                  <a:lnTo>
                    <a:pt x="3672" y="14153"/>
                  </a:lnTo>
                  <a:lnTo>
                    <a:pt x="3672" y="14133"/>
                  </a:lnTo>
                  <a:lnTo>
                    <a:pt x="3670" y="14118"/>
                  </a:lnTo>
                  <a:lnTo>
                    <a:pt x="3665" y="14098"/>
                  </a:lnTo>
                  <a:lnTo>
                    <a:pt x="3648" y="14064"/>
                  </a:lnTo>
                  <a:lnTo>
                    <a:pt x="3636" y="14044"/>
                  </a:lnTo>
                  <a:lnTo>
                    <a:pt x="3594" y="13985"/>
                  </a:lnTo>
                  <a:lnTo>
                    <a:pt x="3572" y="13945"/>
                  </a:lnTo>
                  <a:lnTo>
                    <a:pt x="3572" y="13782"/>
                  </a:lnTo>
                  <a:lnTo>
                    <a:pt x="3575" y="13718"/>
                  </a:lnTo>
                  <a:lnTo>
                    <a:pt x="3582" y="13653"/>
                  </a:lnTo>
                  <a:lnTo>
                    <a:pt x="3591" y="13594"/>
                  </a:lnTo>
                  <a:lnTo>
                    <a:pt x="3606" y="13545"/>
                  </a:lnTo>
                  <a:lnTo>
                    <a:pt x="3617" y="13505"/>
                  </a:lnTo>
                  <a:lnTo>
                    <a:pt x="3632" y="13470"/>
                  </a:lnTo>
                  <a:lnTo>
                    <a:pt x="3641" y="13455"/>
                  </a:lnTo>
                  <a:lnTo>
                    <a:pt x="3648" y="13451"/>
                  </a:lnTo>
                  <a:lnTo>
                    <a:pt x="3658" y="13446"/>
                  </a:lnTo>
                  <a:lnTo>
                    <a:pt x="3663" y="13446"/>
                  </a:lnTo>
                  <a:lnTo>
                    <a:pt x="3698" y="13441"/>
                  </a:lnTo>
                  <a:lnTo>
                    <a:pt x="3731" y="13426"/>
                  </a:lnTo>
                  <a:lnTo>
                    <a:pt x="3762" y="13411"/>
                  </a:lnTo>
                  <a:lnTo>
                    <a:pt x="3810" y="13362"/>
                  </a:lnTo>
                  <a:lnTo>
                    <a:pt x="3845" y="13342"/>
                  </a:lnTo>
                  <a:lnTo>
                    <a:pt x="3886" y="13332"/>
                  </a:lnTo>
                  <a:lnTo>
                    <a:pt x="3929" y="13332"/>
                  </a:lnTo>
                  <a:lnTo>
                    <a:pt x="3926" y="13362"/>
                  </a:lnTo>
                  <a:lnTo>
                    <a:pt x="3926" y="13426"/>
                  </a:lnTo>
                  <a:lnTo>
                    <a:pt x="3929" y="13446"/>
                  </a:lnTo>
                  <a:lnTo>
                    <a:pt x="3945" y="13455"/>
                  </a:lnTo>
                  <a:lnTo>
                    <a:pt x="3974" y="13485"/>
                  </a:lnTo>
                  <a:lnTo>
                    <a:pt x="3995" y="13500"/>
                  </a:lnTo>
                  <a:lnTo>
                    <a:pt x="4028" y="13520"/>
                  </a:lnTo>
                  <a:lnTo>
                    <a:pt x="4047" y="13520"/>
                  </a:lnTo>
                  <a:lnTo>
                    <a:pt x="4081" y="13535"/>
                  </a:lnTo>
                  <a:lnTo>
                    <a:pt x="4085" y="13540"/>
                  </a:lnTo>
                  <a:lnTo>
                    <a:pt x="4085" y="14435"/>
                  </a:lnTo>
                  <a:lnTo>
                    <a:pt x="4083" y="14464"/>
                  </a:lnTo>
                  <a:lnTo>
                    <a:pt x="4081" y="14499"/>
                  </a:lnTo>
                  <a:lnTo>
                    <a:pt x="4076" y="14534"/>
                  </a:lnTo>
                  <a:lnTo>
                    <a:pt x="4069" y="14568"/>
                  </a:lnTo>
                  <a:lnTo>
                    <a:pt x="4052" y="14652"/>
                  </a:lnTo>
                  <a:lnTo>
                    <a:pt x="4031" y="14726"/>
                  </a:lnTo>
                  <a:lnTo>
                    <a:pt x="4085" y="14761"/>
                  </a:lnTo>
                  <a:lnTo>
                    <a:pt x="4140" y="14791"/>
                  </a:lnTo>
                  <a:lnTo>
                    <a:pt x="4202" y="14776"/>
                  </a:lnTo>
                  <a:lnTo>
                    <a:pt x="4280" y="14771"/>
                  </a:lnTo>
                  <a:lnTo>
                    <a:pt x="4370" y="14766"/>
                  </a:lnTo>
                  <a:lnTo>
                    <a:pt x="4539" y="14766"/>
                  </a:lnTo>
                  <a:lnTo>
                    <a:pt x="4622" y="14771"/>
                  </a:lnTo>
                  <a:lnTo>
                    <a:pt x="4750" y="14771"/>
                  </a:lnTo>
                  <a:lnTo>
                    <a:pt x="4758" y="14776"/>
                  </a:lnTo>
                  <a:lnTo>
                    <a:pt x="4767" y="14791"/>
                  </a:lnTo>
                  <a:lnTo>
                    <a:pt x="4777" y="14801"/>
                  </a:lnTo>
                  <a:lnTo>
                    <a:pt x="4796" y="14830"/>
                  </a:lnTo>
                  <a:lnTo>
                    <a:pt x="4812" y="14880"/>
                  </a:lnTo>
                  <a:lnTo>
                    <a:pt x="4829" y="14934"/>
                  </a:lnTo>
                  <a:lnTo>
                    <a:pt x="4845" y="14993"/>
                  </a:lnTo>
                  <a:lnTo>
                    <a:pt x="4860" y="15058"/>
                  </a:lnTo>
                  <a:lnTo>
                    <a:pt x="4869" y="15132"/>
                  </a:lnTo>
                  <a:lnTo>
                    <a:pt x="4888" y="15290"/>
                  </a:lnTo>
                  <a:lnTo>
                    <a:pt x="4905" y="15458"/>
                  </a:lnTo>
                  <a:lnTo>
                    <a:pt x="4921" y="15612"/>
                  </a:lnTo>
                  <a:lnTo>
                    <a:pt x="4931" y="15730"/>
                  </a:lnTo>
                  <a:lnTo>
                    <a:pt x="4933" y="15785"/>
                  </a:lnTo>
                  <a:lnTo>
                    <a:pt x="4936" y="15834"/>
                  </a:lnTo>
                  <a:lnTo>
                    <a:pt x="4936" y="15928"/>
                  </a:lnTo>
                  <a:lnTo>
                    <a:pt x="4933" y="15973"/>
                  </a:lnTo>
                  <a:lnTo>
                    <a:pt x="4926" y="16012"/>
                  </a:lnTo>
                  <a:lnTo>
                    <a:pt x="4917" y="16066"/>
                  </a:lnTo>
                  <a:lnTo>
                    <a:pt x="4907" y="16081"/>
                  </a:lnTo>
                  <a:lnTo>
                    <a:pt x="4893" y="16101"/>
                  </a:lnTo>
                  <a:lnTo>
                    <a:pt x="4876" y="16111"/>
                  </a:lnTo>
                  <a:lnTo>
                    <a:pt x="4853" y="16131"/>
                  </a:lnTo>
                  <a:lnTo>
                    <a:pt x="4834" y="16136"/>
                  </a:lnTo>
                  <a:lnTo>
                    <a:pt x="4781" y="16155"/>
                  </a:lnTo>
                  <a:lnTo>
                    <a:pt x="4743" y="16155"/>
                  </a:lnTo>
                  <a:lnTo>
                    <a:pt x="4724" y="16165"/>
                  </a:lnTo>
                  <a:lnTo>
                    <a:pt x="4715" y="16175"/>
                  </a:lnTo>
                  <a:lnTo>
                    <a:pt x="4710" y="16195"/>
                  </a:lnTo>
                  <a:lnTo>
                    <a:pt x="4703" y="16205"/>
                  </a:lnTo>
                  <a:lnTo>
                    <a:pt x="4698" y="16225"/>
                  </a:lnTo>
                  <a:lnTo>
                    <a:pt x="4698" y="16299"/>
                  </a:lnTo>
                  <a:lnTo>
                    <a:pt x="4703" y="16348"/>
                  </a:lnTo>
                  <a:lnTo>
                    <a:pt x="4715" y="16418"/>
                  </a:lnTo>
                  <a:lnTo>
                    <a:pt x="4734" y="16482"/>
                  </a:lnTo>
                  <a:lnTo>
                    <a:pt x="4753" y="16551"/>
                  </a:lnTo>
                  <a:lnTo>
                    <a:pt x="4772" y="16630"/>
                  </a:lnTo>
                  <a:lnTo>
                    <a:pt x="4796" y="16714"/>
                  </a:lnTo>
                  <a:lnTo>
                    <a:pt x="4812" y="16798"/>
                  </a:lnTo>
                  <a:lnTo>
                    <a:pt x="4829" y="16887"/>
                  </a:lnTo>
                  <a:lnTo>
                    <a:pt x="4845" y="16962"/>
                  </a:lnTo>
                  <a:lnTo>
                    <a:pt x="4855" y="17041"/>
                  </a:lnTo>
                  <a:lnTo>
                    <a:pt x="4864" y="17110"/>
                  </a:lnTo>
                  <a:lnTo>
                    <a:pt x="4874" y="17174"/>
                  </a:lnTo>
                  <a:lnTo>
                    <a:pt x="4881" y="17234"/>
                  </a:lnTo>
                  <a:lnTo>
                    <a:pt x="4891" y="17283"/>
                  </a:lnTo>
                  <a:lnTo>
                    <a:pt x="4912" y="17367"/>
                  </a:lnTo>
                  <a:lnTo>
                    <a:pt x="4924" y="17397"/>
                  </a:lnTo>
                  <a:lnTo>
                    <a:pt x="4936" y="17416"/>
                  </a:lnTo>
                  <a:lnTo>
                    <a:pt x="4959" y="17426"/>
                  </a:lnTo>
                  <a:lnTo>
                    <a:pt x="4974" y="17446"/>
                  </a:lnTo>
                  <a:lnTo>
                    <a:pt x="4990" y="17476"/>
                  </a:lnTo>
                  <a:lnTo>
                    <a:pt x="5007" y="17515"/>
                  </a:lnTo>
                  <a:lnTo>
                    <a:pt x="5028" y="17565"/>
                  </a:lnTo>
                  <a:lnTo>
                    <a:pt x="5045" y="17619"/>
                  </a:lnTo>
                  <a:lnTo>
                    <a:pt x="5064" y="17679"/>
                  </a:lnTo>
                  <a:lnTo>
                    <a:pt x="5085" y="17743"/>
                  </a:lnTo>
                  <a:lnTo>
                    <a:pt x="5121" y="17906"/>
                  </a:lnTo>
                  <a:lnTo>
                    <a:pt x="5168" y="18089"/>
                  </a:lnTo>
                  <a:lnTo>
                    <a:pt x="5211" y="18287"/>
                  </a:lnTo>
                  <a:lnTo>
                    <a:pt x="5252" y="18460"/>
                  </a:lnTo>
                  <a:lnTo>
                    <a:pt x="5254" y="18475"/>
                  </a:lnTo>
                  <a:lnTo>
                    <a:pt x="5271" y="18559"/>
                  </a:lnTo>
                  <a:lnTo>
                    <a:pt x="5294" y="18648"/>
                  </a:lnTo>
                  <a:lnTo>
                    <a:pt x="5318" y="18742"/>
                  </a:lnTo>
                  <a:lnTo>
                    <a:pt x="5347" y="18846"/>
                  </a:lnTo>
                  <a:lnTo>
                    <a:pt x="5380" y="18940"/>
                  </a:lnTo>
                  <a:lnTo>
                    <a:pt x="5408" y="19029"/>
                  </a:lnTo>
                  <a:lnTo>
                    <a:pt x="5439" y="19113"/>
                  </a:lnTo>
                  <a:lnTo>
                    <a:pt x="5468" y="19182"/>
                  </a:lnTo>
                  <a:lnTo>
                    <a:pt x="5470" y="19197"/>
                  </a:lnTo>
                  <a:lnTo>
                    <a:pt x="5477" y="19221"/>
                  </a:lnTo>
                  <a:lnTo>
                    <a:pt x="5484" y="19251"/>
                  </a:lnTo>
                  <a:lnTo>
                    <a:pt x="5487" y="19286"/>
                  </a:lnTo>
                  <a:lnTo>
                    <a:pt x="5494" y="19399"/>
                  </a:lnTo>
                  <a:lnTo>
                    <a:pt x="5508" y="19597"/>
                  </a:lnTo>
                  <a:lnTo>
                    <a:pt x="5518" y="19696"/>
                  </a:lnTo>
                  <a:lnTo>
                    <a:pt x="5527" y="19785"/>
                  </a:lnTo>
                  <a:lnTo>
                    <a:pt x="5539" y="19845"/>
                  </a:lnTo>
                  <a:lnTo>
                    <a:pt x="5546" y="19864"/>
                  </a:lnTo>
                  <a:lnTo>
                    <a:pt x="5551" y="19869"/>
                  </a:lnTo>
                  <a:lnTo>
                    <a:pt x="5565" y="19879"/>
                  </a:lnTo>
                  <a:lnTo>
                    <a:pt x="5584" y="19899"/>
                  </a:lnTo>
                  <a:lnTo>
                    <a:pt x="5610" y="19929"/>
                  </a:lnTo>
                  <a:lnTo>
                    <a:pt x="5634" y="19968"/>
                  </a:lnTo>
                  <a:lnTo>
                    <a:pt x="5660" y="20008"/>
                  </a:lnTo>
                  <a:lnTo>
                    <a:pt x="5696" y="20082"/>
                  </a:lnTo>
                  <a:lnTo>
                    <a:pt x="5708" y="20112"/>
                  </a:lnTo>
                  <a:lnTo>
                    <a:pt x="5722" y="20181"/>
                  </a:lnTo>
                  <a:lnTo>
                    <a:pt x="5736" y="20309"/>
                  </a:lnTo>
                  <a:lnTo>
                    <a:pt x="5750" y="20463"/>
                  </a:lnTo>
                  <a:lnTo>
                    <a:pt x="5760" y="20636"/>
                  </a:lnTo>
                  <a:lnTo>
                    <a:pt x="5762" y="20799"/>
                  </a:lnTo>
                  <a:lnTo>
                    <a:pt x="5765" y="20942"/>
                  </a:lnTo>
                  <a:lnTo>
                    <a:pt x="5774" y="21086"/>
                  </a:lnTo>
                  <a:lnTo>
                    <a:pt x="5779" y="21145"/>
                  </a:lnTo>
                  <a:lnTo>
                    <a:pt x="5793" y="21244"/>
                  </a:lnTo>
                  <a:lnTo>
                    <a:pt x="5800" y="21274"/>
                  </a:lnTo>
                  <a:lnTo>
                    <a:pt x="5812" y="21298"/>
                  </a:lnTo>
                  <a:lnTo>
                    <a:pt x="5829" y="21323"/>
                  </a:lnTo>
                  <a:lnTo>
                    <a:pt x="5850" y="21338"/>
                  </a:lnTo>
                  <a:lnTo>
                    <a:pt x="5879" y="21353"/>
                  </a:lnTo>
                  <a:lnTo>
                    <a:pt x="5907" y="21363"/>
                  </a:lnTo>
                  <a:lnTo>
                    <a:pt x="5943" y="21368"/>
                  </a:lnTo>
                  <a:lnTo>
                    <a:pt x="5976" y="21368"/>
                  </a:lnTo>
                  <a:lnTo>
                    <a:pt x="6012" y="21363"/>
                  </a:lnTo>
                  <a:lnTo>
                    <a:pt x="6033" y="21392"/>
                  </a:lnTo>
                  <a:lnTo>
                    <a:pt x="6057" y="21427"/>
                  </a:lnTo>
                  <a:lnTo>
                    <a:pt x="6109" y="21466"/>
                  </a:lnTo>
                  <a:lnTo>
                    <a:pt x="6154" y="21506"/>
                  </a:lnTo>
                  <a:lnTo>
                    <a:pt x="6197" y="21541"/>
                  </a:lnTo>
                  <a:lnTo>
                    <a:pt x="6225" y="21570"/>
                  </a:lnTo>
                  <a:lnTo>
                    <a:pt x="6237" y="21585"/>
                  </a:lnTo>
                  <a:lnTo>
                    <a:pt x="6249" y="21595"/>
                  </a:lnTo>
                  <a:lnTo>
                    <a:pt x="6263" y="21600"/>
                  </a:lnTo>
                  <a:lnTo>
                    <a:pt x="6294" y="21600"/>
                  </a:lnTo>
                  <a:lnTo>
                    <a:pt x="6309" y="21595"/>
                  </a:lnTo>
                  <a:lnTo>
                    <a:pt x="6325" y="21585"/>
                  </a:lnTo>
                  <a:lnTo>
                    <a:pt x="6337" y="21570"/>
                  </a:lnTo>
                  <a:lnTo>
                    <a:pt x="6366" y="21541"/>
                  </a:lnTo>
                  <a:lnTo>
                    <a:pt x="6418" y="21471"/>
                  </a:lnTo>
                  <a:lnTo>
                    <a:pt x="6434" y="21437"/>
                  </a:lnTo>
                  <a:lnTo>
                    <a:pt x="6451" y="21407"/>
                  </a:lnTo>
                  <a:lnTo>
                    <a:pt x="6470" y="21382"/>
                  </a:lnTo>
                  <a:lnTo>
                    <a:pt x="6484" y="21358"/>
                  </a:lnTo>
                  <a:lnTo>
                    <a:pt x="6494" y="21348"/>
                  </a:lnTo>
                  <a:lnTo>
                    <a:pt x="6743" y="21348"/>
                  </a:lnTo>
                  <a:lnTo>
                    <a:pt x="6755" y="21303"/>
                  </a:lnTo>
                  <a:lnTo>
                    <a:pt x="6772" y="21254"/>
                  </a:lnTo>
                  <a:lnTo>
                    <a:pt x="6786" y="21214"/>
                  </a:lnTo>
                  <a:lnTo>
                    <a:pt x="6807" y="21165"/>
                  </a:lnTo>
                  <a:lnTo>
                    <a:pt x="6841" y="21096"/>
                  </a:lnTo>
                  <a:lnTo>
                    <a:pt x="6860" y="21061"/>
                  </a:lnTo>
                  <a:lnTo>
                    <a:pt x="6876" y="21036"/>
                  </a:lnTo>
                  <a:lnTo>
                    <a:pt x="6893" y="21016"/>
                  </a:lnTo>
                  <a:lnTo>
                    <a:pt x="6905" y="20997"/>
                  </a:lnTo>
                  <a:lnTo>
                    <a:pt x="6914" y="20972"/>
                  </a:lnTo>
                  <a:lnTo>
                    <a:pt x="6921" y="20952"/>
                  </a:lnTo>
                  <a:lnTo>
                    <a:pt x="6926" y="20927"/>
                  </a:lnTo>
                  <a:lnTo>
                    <a:pt x="6928" y="20913"/>
                  </a:lnTo>
                  <a:lnTo>
                    <a:pt x="6924" y="20873"/>
                  </a:lnTo>
                  <a:lnTo>
                    <a:pt x="6919" y="20863"/>
                  </a:lnTo>
                  <a:lnTo>
                    <a:pt x="6912" y="20843"/>
                  </a:lnTo>
                  <a:lnTo>
                    <a:pt x="6912" y="20829"/>
                  </a:lnTo>
                  <a:lnTo>
                    <a:pt x="6909" y="20809"/>
                  </a:lnTo>
                  <a:lnTo>
                    <a:pt x="6912" y="20794"/>
                  </a:lnTo>
                  <a:lnTo>
                    <a:pt x="6912" y="20779"/>
                  </a:lnTo>
                  <a:lnTo>
                    <a:pt x="6919" y="20764"/>
                  </a:lnTo>
                  <a:lnTo>
                    <a:pt x="6933" y="20705"/>
                  </a:lnTo>
                  <a:lnTo>
                    <a:pt x="6933" y="20636"/>
                  </a:lnTo>
                  <a:lnTo>
                    <a:pt x="6928" y="20601"/>
                  </a:lnTo>
                  <a:lnTo>
                    <a:pt x="6924" y="20562"/>
                  </a:lnTo>
                  <a:lnTo>
                    <a:pt x="6914" y="20512"/>
                  </a:lnTo>
                  <a:lnTo>
                    <a:pt x="6907" y="20473"/>
                  </a:lnTo>
                  <a:lnTo>
                    <a:pt x="7002" y="20473"/>
                  </a:lnTo>
                  <a:lnTo>
                    <a:pt x="7040" y="20482"/>
                  </a:lnTo>
                  <a:lnTo>
                    <a:pt x="7088" y="20487"/>
                  </a:lnTo>
                  <a:lnTo>
                    <a:pt x="7159" y="20487"/>
                  </a:lnTo>
                  <a:lnTo>
                    <a:pt x="7171" y="20477"/>
                  </a:lnTo>
                  <a:lnTo>
                    <a:pt x="7180" y="20463"/>
                  </a:lnTo>
                  <a:lnTo>
                    <a:pt x="7192" y="20433"/>
                  </a:lnTo>
                  <a:lnTo>
                    <a:pt x="7202" y="20403"/>
                  </a:lnTo>
                  <a:lnTo>
                    <a:pt x="7209" y="20364"/>
                  </a:lnTo>
                  <a:lnTo>
                    <a:pt x="7216" y="20319"/>
                  </a:lnTo>
                  <a:lnTo>
                    <a:pt x="7218" y="20275"/>
                  </a:lnTo>
                  <a:lnTo>
                    <a:pt x="7218" y="20225"/>
                  </a:lnTo>
                  <a:lnTo>
                    <a:pt x="7221" y="20112"/>
                  </a:lnTo>
                  <a:lnTo>
                    <a:pt x="7228" y="19978"/>
                  </a:lnTo>
                  <a:lnTo>
                    <a:pt x="7232" y="19845"/>
                  </a:lnTo>
                  <a:lnTo>
                    <a:pt x="7244" y="19726"/>
                  </a:lnTo>
                  <a:lnTo>
                    <a:pt x="7335" y="19726"/>
                  </a:lnTo>
                  <a:lnTo>
                    <a:pt x="7354" y="19721"/>
                  </a:lnTo>
                  <a:lnTo>
                    <a:pt x="7370" y="19701"/>
                  </a:lnTo>
                  <a:lnTo>
                    <a:pt x="7389" y="19686"/>
                  </a:lnTo>
                  <a:lnTo>
                    <a:pt x="7408" y="19662"/>
                  </a:lnTo>
                  <a:lnTo>
                    <a:pt x="7427" y="19632"/>
                  </a:lnTo>
                  <a:lnTo>
                    <a:pt x="7444" y="19602"/>
                  </a:lnTo>
                  <a:lnTo>
                    <a:pt x="7458" y="19568"/>
                  </a:lnTo>
                  <a:lnTo>
                    <a:pt x="7472" y="19528"/>
                  </a:lnTo>
                  <a:lnTo>
                    <a:pt x="7496" y="19454"/>
                  </a:lnTo>
                  <a:lnTo>
                    <a:pt x="7513" y="19370"/>
                  </a:lnTo>
                  <a:lnTo>
                    <a:pt x="7522" y="19325"/>
                  </a:lnTo>
                  <a:lnTo>
                    <a:pt x="7527" y="19291"/>
                  </a:lnTo>
                  <a:lnTo>
                    <a:pt x="7529" y="19261"/>
                  </a:lnTo>
                  <a:lnTo>
                    <a:pt x="7529" y="18915"/>
                  </a:lnTo>
                  <a:lnTo>
                    <a:pt x="7527" y="18771"/>
                  </a:lnTo>
                  <a:lnTo>
                    <a:pt x="7529" y="18623"/>
                  </a:lnTo>
                  <a:lnTo>
                    <a:pt x="7539" y="18475"/>
                  </a:lnTo>
                  <a:lnTo>
                    <a:pt x="7541" y="18405"/>
                  </a:lnTo>
                  <a:lnTo>
                    <a:pt x="7551" y="18341"/>
                  </a:lnTo>
                  <a:lnTo>
                    <a:pt x="7555" y="18277"/>
                  </a:lnTo>
                  <a:lnTo>
                    <a:pt x="7565" y="18232"/>
                  </a:lnTo>
                  <a:lnTo>
                    <a:pt x="7582" y="18148"/>
                  </a:lnTo>
                  <a:lnTo>
                    <a:pt x="7601" y="18079"/>
                  </a:lnTo>
                  <a:lnTo>
                    <a:pt x="7612" y="18040"/>
                  </a:lnTo>
                  <a:lnTo>
                    <a:pt x="7622" y="18015"/>
                  </a:lnTo>
                  <a:lnTo>
                    <a:pt x="7634" y="18000"/>
                  </a:lnTo>
                  <a:lnTo>
                    <a:pt x="7641" y="17985"/>
                  </a:lnTo>
                  <a:lnTo>
                    <a:pt x="7658" y="17955"/>
                  </a:lnTo>
                  <a:lnTo>
                    <a:pt x="7674" y="17911"/>
                  </a:lnTo>
                  <a:lnTo>
                    <a:pt x="7688" y="17857"/>
                  </a:lnTo>
                  <a:lnTo>
                    <a:pt x="7698" y="17792"/>
                  </a:lnTo>
                  <a:lnTo>
                    <a:pt x="7710" y="17723"/>
                  </a:lnTo>
                  <a:lnTo>
                    <a:pt x="7724" y="17644"/>
                  </a:lnTo>
                  <a:lnTo>
                    <a:pt x="7741" y="17560"/>
                  </a:lnTo>
                  <a:lnTo>
                    <a:pt x="7760" y="17486"/>
                  </a:lnTo>
                  <a:lnTo>
                    <a:pt x="7776" y="17412"/>
                  </a:lnTo>
                  <a:lnTo>
                    <a:pt x="7795" y="17313"/>
                  </a:lnTo>
                  <a:lnTo>
                    <a:pt x="7819" y="17219"/>
                  </a:lnTo>
                  <a:lnTo>
                    <a:pt x="7838" y="17135"/>
                  </a:lnTo>
                  <a:lnTo>
                    <a:pt x="7850" y="17100"/>
                  </a:lnTo>
                  <a:lnTo>
                    <a:pt x="7893" y="17031"/>
                  </a:lnTo>
                  <a:lnTo>
                    <a:pt x="7919" y="17001"/>
                  </a:lnTo>
                  <a:lnTo>
                    <a:pt x="7950" y="16981"/>
                  </a:lnTo>
                  <a:lnTo>
                    <a:pt x="7985" y="16962"/>
                  </a:lnTo>
                  <a:lnTo>
                    <a:pt x="8019" y="16952"/>
                  </a:lnTo>
                  <a:lnTo>
                    <a:pt x="8057" y="16947"/>
                  </a:lnTo>
                  <a:lnTo>
                    <a:pt x="8090" y="16942"/>
                  </a:lnTo>
                  <a:lnTo>
                    <a:pt x="8128" y="16927"/>
                  </a:lnTo>
                  <a:lnTo>
                    <a:pt x="8161" y="16902"/>
                  </a:lnTo>
                  <a:lnTo>
                    <a:pt x="8194" y="16873"/>
                  </a:lnTo>
                  <a:lnTo>
                    <a:pt x="8223" y="16838"/>
                  </a:lnTo>
                  <a:lnTo>
                    <a:pt x="8249" y="16798"/>
                  </a:lnTo>
                  <a:lnTo>
                    <a:pt x="8256" y="16774"/>
                  </a:lnTo>
                  <a:lnTo>
                    <a:pt x="8268" y="16749"/>
                  </a:lnTo>
                  <a:lnTo>
                    <a:pt x="8273" y="16724"/>
                  </a:lnTo>
                  <a:lnTo>
                    <a:pt x="8280" y="16695"/>
                  </a:lnTo>
                  <a:lnTo>
                    <a:pt x="8294" y="16640"/>
                  </a:lnTo>
                  <a:lnTo>
                    <a:pt x="8308" y="16581"/>
                  </a:lnTo>
                  <a:lnTo>
                    <a:pt x="8327" y="16516"/>
                  </a:lnTo>
                  <a:lnTo>
                    <a:pt x="8349" y="16452"/>
                  </a:lnTo>
                  <a:lnTo>
                    <a:pt x="8394" y="16319"/>
                  </a:lnTo>
                  <a:lnTo>
                    <a:pt x="8439" y="16200"/>
                  </a:lnTo>
                  <a:lnTo>
                    <a:pt x="8463" y="16146"/>
                  </a:lnTo>
                  <a:lnTo>
                    <a:pt x="8501" y="16027"/>
                  </a:lnTo>
                  <a:lnTo>
                    <a:pt x="8517" y="15968"/>
                  </a:lnTo>
                  <a:lnTo>
                    <a:pt x="8529" y="15908"/>
                  </a:lnTo>
                  <a:lnTo>
                    <a:pt x="8539" y="15854"/>
                  </a:lnTo>
                  <a:lnTo>
                    <a:pt x="8546" y="15804"/>
                  </a:lnTo>
                  <a:lnTo>
                    <a:pt x="8548" y="15760"/>
                  </a:lnTo>
                  <a:lnTo>
                    <a:pt x="8548" y="15735"/>
                  </a:lnTo>
                  <a:lnTo>
                    <a:pt x="8551" y="15715"/>
                  </a:lnTo>
                  <a:lnTo>
                    <a:pt x="8558" y="15696"/>
                  </a:lnTo>
                  <a:lnTo>
                    <a:pt x="8563" y="15671"/>
                  </a:lnTo>
                  <a:lnTo>
                    <a:pt x="8579" y="15616"/>
                  </a:lnTo>
                  <a:lnTo>
                    <a:pt x="8603" y="15572"/>
                  </a:lnTo>
                  <a:lnTo>
                    <a:pt x="8629" y="15518"/>
                  </a:lnTo>
                  <a:lnTo>
                    <a:pt x="8660" y="15468"/>
                  </a:lnTo>
                  <a:lnTo>
                    <a:pt x="8693" y="15429"/>
                  </a:lnTo>
                  <a:lnTo>
                    <a:pt x="8734" y="15384"/>
                  </a:lnTo>
                  <a:lnTo>
                    <a:pt x="8753" y="15369"/>
                  </a:lnTo>
                  <a:lnTo>
                    <a:pt x="8810" y="15290"/>
                  </a:lnTo>
                  <a:lnTo>
                    <a:pt x="8826" y="15255"/>
                  </a:lnTo>
                  <a:lnTo>
                    <a:pt x="8831" y="15231"/>
                  </a:lnTo>
                  <a:lnTo>
                    <a:pt x="8838" y="15211"/>
                  </a:lnTo>
                  <a:lnTo>
                    <a:pt x="8840" y="15196"/>
                  </a:lnTo>
                  <a:lnTo>
                    <a:pt x="8843" y="15171"/>
                  </a:lnTo>
                  <a:lnTo>
                    <a:pt x="8859" y="15122"/>
                  </a:lnTo>
                  <a:lnTo>
                    <a:pt x="8902" y="15038"/>
                  </a:lnTo>
                  <a:lnTo>
                    <a:pt x="8926" y="14988"/>
                  </a:lnTo>
                  <a:lnTo>
                    <a:pt x="8943" y="14929"/>
                  </a:lnTo>
                  <a:lnTo>
                    <a:pt x="8952" y="14890"/>
                  </a:lnTo>
                  <a:lnTo>
                    <a:pt x="8957" y="14855"/>
                  </a:lnTo>
                  <a:lnTo>
                    <a:pt x="8959" y="14820"/>
                  </a:lnTo>
                  <a:lnTo>
                    <a:pt x="8964" y="14786"/>
                  </a:lnTo>
                  <a:lnTo>
                    <a:pt x="8964" y="14464"/>
                  </a:lnTo>
                  <a:lnTo>
                    <a:pt x="8959" y="14351"/>
                  </a:lnTo>
                  <a:lnTo>
                    <a:pt x="8810" y="14351"/>
                  </a:lnTo>
                  <a:lnTo>
                    <a:pt x="8726" y="14346"/>
                  </a:lnTo>
                  <a:lnTo>
                    <a:pt x="8648" y="14336"/>
                  </a:lnTo>
                  <a:lnTo>
                    <a:pt x="8615" y="14331"/>
                  </a:lnTo>
                  <a:lnTo>
                    <a:pt x="8579" y="14321"/>
                  </a:lnTo>
                  <a:lnTo>
                    <a:pt x="8546" y="14306"/>
                  </a:lnTo>
                  <a:lnTo>
                    <a:pt x="8510" y="14286"/>
                  </a:lnTo>
                  <a:lnTo>
                    <a:pt x="8479" y="14266"/>
                  </a:lnTo>
                  <a:lnTo>
                    <a:pt x="8453" y="14237"/>
                  </a:lnTo>
                  <a:lnTo>
                    <a:pt x="8432" y="14212"/>
                  </a:lnTo>
                  <a:lnTo>
                    <a:pt x="8411" y="14182"/>
                  </a:lnTo>
                  <a:lnTo>
                    <a:pt x="8396" y="14158"/>
                  </a:lnTo>
                  <a:lnTo>
                    <a:pt x="8384" y="14143"/>
                  </a:lnTo>
                  <a:lnTo>
                    <a:pt x="8370" y="14128"/>
                  </a:lnTo>
                  <a:lnTo>
                    <a:pt x="8363" y="14128"/>
                  </a:lnTo>
                  <a:lnTo>
                    <a:pt x="8354" y="14133"/>
                  </a:lnTo>
                  <a:lnTo>
                    <a:pt x="8346" y="14148"/>
                  </a:lnTo>
                  <a:lnTo>
                    <a:pt x="8342" y="14173"/>
                  </a:lnTo>
                  <a:lnTo>
                    <a:pt x="8339" y="14202"/>
                  </a:lnTo>
                  <a:lnTo>
                    <a:pt x="8339" y="14217"/>
                  </a:lnTo>
                  <a:lnTo>
                    <a:pt x="8337" y="14237"/>
                  </a:lnTo>
                  <a:lnTo>
                    <a:pt x="8330" y="14257"/>
                  </a:lnTo>
                  <a:lnTo>
                    <a:pt x="8325" y="14271"/>
                  </a:lnTo>
                  <a:lnTo>
                    <a:pt x="8308" y="14321"/>
                  </a:lnTo>
                  <a:lnTo>
                    <a:pt x="8285" y="14360"/>
                  </a:lnTo>
                  <a:lnTo>
                    <a:pt x="8256" y="14410"/>
                  </a:lnTo>
                  <a:lnTo>
                    <a:pt x="8225" y="14449"/>
                  </a:lnTo>
                  <a:lnTo>
                    <a:pt x="8190" y="14494"/>
                  </a:lnTo>
                  <a:lnTo>
                    <a:pt x="8154" y="14529"/>
                  </a:lnTo>
                  <a:lnTo>
                    <a:pt x="8047" y="14623"/>
                  </a:lnTo>
                  <a:lnTo>
                    <a:pt x="8012" y="14667"/>
                  </a:lnTo>
                  <a:lnTo>
                    <a:pt x="7974" y="14707"/>
                  </a:lnTo>
                  <a:lnTo>
                    <a:pt x="7943" y="14746"/>
                  </a:lnTo>
                  <a:lnTo>
                    <a:pt x="7914" y="14796"/>
                  </a:lnTo>
                  <a:lnTo>
                    <a:pt x="7888" y="14845"/>
                  </a:lnTo>
                  <a:lnTo>
                    <a:pt x="7871" y="14885"/>
                  </a:lnTo>
                  <a:lnTo>
                    <a:pt x="7857" y="14929"/>
                  </a:lnTo>
                  <a:lnTo>
                    <a:pt x="7850" y="14969"/>
                  </a:lnTo>
                  <a:lnTo>
                    <a:pt x="7848" y="14998"/>
                  </a:lnTo>
                  <a:lnTo>
                    <a:pt x="7843" y="15033"/>
                  </a:lnTo>
                  <a:lnTo>
                    <a:pt x="7833" y="15063"/>
                  </a:lnTo>
                  <a:lnTo>
                    <a:pt x="7824" y="15087"/>
                  </a:lnTo>
                  <a:lnTo>
                    <a:pt x="7817" y="15112"/>
                  </a:lnTo>
                  <a:lnTo>
                    <a:pt x="7805" y="15122"/>
                  </a:lnTo>
                  <a:lnTo>
                    <a:pt x="7791" y="15137"/>
                  </a:lnTo>
                  <a:lnTo>
                    <a:pt x="7779" y="15142"/>
                  </a:lnTo>
                  <a:lnTo>
                    <a:pt x="7750" y="15137"/>
                  </a:lnTo>
                  <a:lnTo>
                    <a:pt x="7719" y="15117"/>
                  </a:lnTo>
                  <a:lnTo>
                    <a:pt x="7684" y="15092"/>
                  </a:lnTo>
                  <a:lnTo>
                    <a:pt x="7655" y="15063"/>
                  </a:lnTo>
                  <a:lnTo>
                    <a:pt x="7622" y="15018"/>
                  </a:lnTo>
                  <a:lnTo>
                    <a:pt x="7567" y="14934"/>
                  </a:lnTo>
                  <a:lnTo>
                    <a:pt x="7503" y="14830"/>
                  </a:lnTo>
                  <a:lnTo>
                    <a:pt x="7441" y="14716"/>
                  </a:lnTo>
                  <a:lnTo>
                    <a:pt x="7411" y="14657"/>
                  </a:lnTo>
                  <a:lnTo>
                    <a:pt x="7375" y="14608"/>
                  </a:lnTo>
                  <a:lnTo>
                    <a:pt x="7342" y="14553"/>
                  </a:lnTo>
                  <a:lnTo>
                    <a:pt x="7304" y="14504"/>
                  </a:lnTo>
                  <a:lnTo>
                    <a:pt x="7263" y="14464"/>
                  </a:lnTo>
                  <a:lnTo>
                    <a:pt x="7230" y="14435"/>
                  </a:lnTo>
                  <a:lnTo>
                    <a:pt x="7194" y="14405"/>
                  </a:lnTo>
                  <a:lnTo>
                    <a:pt x="7164" y="14390"/>
                  </a:lnTo>
                  <a:lnTo>
                    <a:pt x="7135" y="14385"/>
                  </a:lnTo>
                  <a:lnTo>
                    <a:pt x="7109" y="14385"/>
                  </a:lnTo>
                  <a:lnTo>
                    <a:pt x="7083" y="14390"/>
                  </a:lnTo>
                  <a:lnTo>
                    <a:pt x="7054" y="14405"/>
                  </a:lnTo>
                  <a:lnTo>
                    <a:pt x="7031" y="14420"/>
                  </a:lnTo>
                  <a:lnTo>
                    <a:pt x="7004" y="14440"/>
                  </a:lnTo>
                  <a:lnTo>
                    <a:pt x="6981" y="14454"/>
                  </a:lnTo>
                  <a:lnTo>
                    <a:pt x="6957" y="14479"/>
                  </a:lnTo>
                  <a:lnTo>
                    <a:pt x="6924" y="14529"/>
                  </a:lnTo>
                  <a:lnTo>
                    <a:pt x="6905" y="14553"/>
                  </a:lnTo>
                  <a:lnTo>
                    <a:pt x="6879" y="14563"/>
                  </a:lnTo>
                  <a:lnTo>
                    <a:pt x="6852" y="14578"/>
                  </a:lnTo>
                  <a:lnTo>
                    <a:pt x="6826" y="14583"/>
                  </a:lnTo>
                  <a:lnTo>
                    <a:pt x="6798" y="14588"/>
                  </a:lnTo>
                  <a:lnTo>
                    <a:pt x="6772" y="14583"/>
                  </a:lnTo>
                  <a:lnTo>
                    <a:pt x="6743" y="14578"/>
                  </a:lnTo>
                  <a:lnTo>
                    <a:pt x="6691" y="14538"/>
                  </a:lnTo>
                  <a:lnTo>
                    <a:pt x="6662" y="14514"/>
                  </a:lnTo>
                  <a:lnTo>
                    <a:pt x="6639" y="14484"/>
                  </a:lnTo>
                  <a:lnTo>
                    <a:pt x="6613" y="14454"/>
                  </a:lnTo>
                  <a:lnTo>
                    <a:pt x="6586" y="14420"/>
                  </a:lnTo>
                  <a:lnTo>
                    <a:pt x="6565" y="14385"/>
                  </a:lnTo>
                  <a:lnTo>
                    <a:pt x="6548" y="14355"/>
                  </a:lnTo>
                  <a:lnTo>
                    <a:pt x="6520" y="14257"/>
                  </a:lnTo>
                  <a:lnTo>
                    <a:pt x="6506" y="14187"/>
                  </a:lnTo>
                  <a:lnTo>
                    <a:pt x="6494" y="14113"/>
                  </a:lnTo>
                  <a:lnTo>
                    <a:pt x="6484" y="14029"/>
                  </a:lnTo>
                  <a:lnTo>
                    <a:pt x="6477" y="13940"/>
                  </a:lnTo>
                  <a:lnTo>
                    <a:pt x="6472" y="13851"/>
                  </a:lnTo>
                  <a:lnTo>
                    <a:pt x="6465" y="13762"/>
                  </a:lnTo>
                  <a:lnTo>
                    <a:pt x="6465" y="13634"/>
                  </a:lnTo>
                  <a:lnTo>
                    <a:pt x="6463" y="13545"/>
                  </a:lnTo>
                  <a:lnTo>
                    <a:pt x="6453" y="13455"/>
                  </a:lnTo>
                  <a:lnTo>
                    <a:pt x="6446" y="13366"/>
                  </a:lnTo>
                  <a:lnTo>
                    <a:pt x="6434" y="13282"/>
                  </a:lnTo>
                  <a:lnTo>
                    <a:pt x="6420" y="13208"/>
                  </a:lnTo>
                  <a:lnTo>
                    <a:pt x="6404" y="13139"/>
                  </a:lnTo>
                  <a:lnTo>
                    <a:pt x="6387" y="13080"/>
                  </a:lnTo>
                  <a:lnTo>
                    <a:pt x="6368" y="13040"/>
                  </a:lnTo>
                  <a:lnTo>
                    <a:pt x="6349" y="12996"/>
                  </a:lnTo>
                  <a:lnTo>
                    <a:pt x="6325" y="12946"/>
                  </a:lnTo>
                  <a:lnTo>
                    <a:pt x="6304" y="12887"/>
                  </a:lnTo>
                  <a:lnTo>
                    <a:pt x="6280" y="12813"/>
                  </a:lnTo>
                  <a:lnTo>
                    <a:pt x="6233" y="12654"/>
                  </a:lnTo>
                  <a:lnTo>
                    <a:pt x="6211" y="12570"/>
                  </a:lnTo>
                  <a:lnTo>
                    <a:pt x="6192" y="12491"/>
                  </a:lnTo>
                  <a:lnTo>
                    <a:pt x="6140" y="12259"/>
                  </a:lnTo>
                  <a:lnTo>
                    <a:pt x="6102" y="12091"/>
                  </a:lnTo>
                  <a:lnTo>
                    <a:pt x="6069" y="11937"/>
                  </a:lnTo>
                  <a:lnTo>
                    <a:pt x="6038" y="11794"/>
                  </a:lnTo>
                  <a:lnTo>
                    <a:pt x="6016" y="11700"/>
                  </a:lnTo>
                  <a:lnTo>
                    <a:pt x="6002" y="11616"/>
                  </a:lnTo>
                  <a:lnTo>
                    <a:pt x="5990" y="11517"/>
                  </a:lnTo>
                  <a:lnTo>
                    <a:pt x="5985" y="11418"/>
                  </a:lnTo>
                  <a:lnTo>
                    <a:pt x="5983" y="11329"/>
                  </a:lnTo>
                  <a:lnTo>
                    <a:pt x="5983" y="11290"/>
                  </a:lnTo>
                  <a:lnTo>
                    <a:pt x="5985" y="11255"/>
                  </a:lnTo>
                  <a:lnTo>
                    <a:pt x="5988" y="11215"/>
                  </a:lnTo>
                  <a:lnTo>
                    <a:pt x="6000" y="11166"/>
                  </a:lnTo>
                  <a:lnTo>
                    <a:pt x="6009" y="11146"/>
                  </a:lnTo>
                  <a:lnTo>
                    <a:pt x="6016" y="11136"/>
                  </a:lnTo>
                  <a:lnTo>
                    <a:pt x="6026" y="11136"/>
                  </a:lnTo>
                  <a:lnTo>
                    <a:pt x="6038" y="11112"/>
                  </a:lnTo>
                  <a:lnTo>
                    <a:pt x="6040" y="11087"/>
                  </a:lnTo>
                  <a:lnTo>
                    <a:pt x="6042" y="11057"/>
                  </a:lnTo>
                  <a:lnTo>
                    <a:pt x="6040" y="11018"/>
                  </a:lnTo>
                  <a:lnTo>
                    <a:pt x="6038" y="10968"/>
                  </a:lnTo>
                  <a:lnTo>
                    <a:pt x="6031" y="10919"/>
                  </a:lnTo>
                  <a:lnTo>
                    <a:pt x="6026" y="10864"/>
                  </a:lnTo>
                  <a:lnTo>
                    <a:pt x="6009" y="10746"/>
                  </a:lnTo>
                  <a:lnTo>
                    <a:pt x="5995" y="10617"/>
                  </a:lnTo>
                  <a:lnTo>
                    <a:pt x="5988" y="10484"/>
                  </a:lnTo>
                  <a:lnTo>
                    <a:pt x="5985" y="10380"/>
                  </a:lnTo>
                  <a:lnTo>
                    <a:pt x="5988" y="10330"/>
                  </a:lnTo>
                  <a:lnTo>
                    <a:pt x="5997" y="10271"/>
                  </a:lnTo>
                  <a:lnTo>
                    <a:pt x="6012" y="10212"/>
                  </a:lnTo>
                  <a:lnTo>
                    <a:pt x="6031" y="10147"/>
                  </a:lnTo>
                  <a:lnTo>
                    <a:pt x="6054" y="10078"/>
                  </a:lnTo>
                  <a:lnTo>
                    <a:pt x="6080" y="10014"/>
                  </a:lnTo>
                  <a:lnTo>
                    <a:pt x="6109" y="9949"/>
                  </a:lnTo>
                  <a:lnTo>
                    <a:pt x="6140" y="9890"/>
                  </a:lnTo>
                  <a:lnTo>
                    <a:pt x="6173" y="9836"/>
                  </a:lnTo>
                  <a:lnTo>
                    <a:pt x="6211" y="9786"/>
                  </a:lnTo>
                  <a:lnTo>
                    <a:pt x="6254" y="9742"/>
                  </a:lnTo>
                  <a:lnTo>
                    <a:pt x="6299" y="9697"/>
                  </a:lnTo>
                  <a:lnTo>
                    <a:pt x="6347" y="9668"/>
                  </a:lnTo>
                  <a:lnTo>
                    <a:pt x="6392" y="9638"/>
                  </a:lnTo>
                  <a:lnTo>
                    <a:pt x="6437" y="9628"/>
                  </a:lnTo>
                  <a:lnTo>
                    <a:pt x="6477" y="9618"/>
                  </a:lnTo>
                  <a:lnTo>
                    <a:pt x="6518" y="9623"/>
                  </a:lnTo>
                  <a:lnTo>
                    <a:pt x="6558" y="9623"/>
                  </a:lnTo>
                  <a:lnTo>
                    <a:pt x="6601" y="9633"/>
                  </a:lnTo>
                  <a:lnTo>
                    <a:pt x="6641" y="9648"/>
                  </a:lnTo>
                  <a:lnTo>
                    <a:pt x="6677" y="9658"/>
                  </a:lnTo>
                  <a:lnTo>
                    <a:pt x="6715" y="9677"/>
                  </a:lnTo>
                  <a:lnTo>
                    <a:pt x="6746" y="9692"/>
                  </a:lnTo>
                  <a:lnTo>
                    <a:pt x="6772" y="9712"/>
                  </a:lnTo>
                  <a:lnTo>
                    <a:pt x="6817" y="9757"/>
                  </a:lnTo>
                  <a:lnTo>
                    <a:pt x="6860" y="9811"/>
                  </a:lnTo>
                  <a:lnTo>
                    <a:pt x="6898" y="9865"/>
                  </a:lnTo>
                  <a:lnTo>
                    <a:pt x="6924" y="9915"/>
                  </a:lnTo>
                  <a:lnTo>
                    <a:pt x="6933" y="9940"/>
                  </a:lnTo>
                  <a:lnTo>
                    <a:pt x="6950" y="9954"/>
                  </a:lnTo>
                  <a:lnTo>
                    <a:pt x="6969" y="9974"/>
                  </a:lnTo>
                  <a:lnTo>
                    <a:pt x="6990" y="9989"/>
                  </a:lnTo>
                  <a:lnTo>
                    <a:pt x="7016" y="10004"/>
                  </a:lnTo>
                  <a:lnTo>
                    <a:pt x="7040" y="10009"/>
                  </a:lnTo>
                  <a:lnTo>
                    <a:pt x="7066" y="10019"/>
                  </a:lnTo>
                  <a:lnTo>
                    <a:pt x="7092" y="10019"/>
                  </a:lnTo>
                  <a:lnTo>
                    <a:pt x="7118" y="10014"/>
                  </a:lnTo>
                  <a:lnTo>
                    <a:pt x="7145" y="10004"/>
                  </a:lnTo>
                  <a:lnTo>
                    <a:pt x="7171" y="9984"/>
                  </a:lnTo>
                  <a:lnTo>
                    <a:pt x="7190" y="9959"/>
                  </a:lnTo>
                  <a:lnTo>
                    <a:pt x="7228" y="9890"/>
                  </a:lnTo>
                  <a:lnTo>
                    <a:pt x="7237" y="9855"/>
                  </a:lnTo>
                  <a:lnTo>
                    <a:pt x="7247" y="9811"/>
                  </a:lnTo>
                  <a:lnTo>
                    <a:pt x="7256" y="9717"/>
                  </a:lnTo>
                  <a:lnTo>
                    <a:pt x="7268" y="9618"/>
                  </a:lnTo>
                  <a:lnTo>
                    <a:pt x="7278" y="9524"/>
                  </a:lnTo>
                  <a:lnTo>
                    <a:pt x="7287" y="9450"/>
                  </a:lnTo>
                  <a:lnTo>
                    <a:pt x="7299" y="9376"/>
                  </a:lnTo>
                  <a:lnTo>
                    <a:pt x="7316" y="9282"/>
                  </a:lnTo>
                  <a:lnTo>
                    <a:pt x="7335" y="9183"/>
                  </a:lnTo>
                  <a:lnTo>
                    <a:pt x="7358" y="9094"/>
                  </a:lnTo>
                  <a:lnTo>
                    <a:pt x="7373" y="9049"/>
                  </a:lnTo>
                  <a:lnTo>
                    <a:pt x="7389" y="9010"/>
                  </a:lnTo>
                  <a:lnTo>
                    <a:pt x="7437" y="8951"/>
                  </a:lnTo>
                  <a:lnTo>
                    <a:pt x="7465" y="8926"/>
                  </a:lnTo>
                  <a:lnTo>
                    <a:pt x="7494" y="8906"/>
                  </a:lnTo>
                  <a:lnTo>
                    <a:pt x="7522" y="8896"/>
                  </a:lnTo>
                  <a:lnTo>
                    <a:pt x="7551" y="8891"/>
                  </a:lnTo>
                  <a:lnTo>
                    <a:pt x="7579" y="8891"/>
                  </a:lnTo>
                  <a:lnTo>
                    <a:pt x="7608" y="8871"/>
                  </a:lnTo>
                  <a:lnTo>
                    <a:pt x="7639" y="8847"/>
                  </a:lnTo>
                  <a:lnTo>
                    <a:pt x="7667" y="8812"/>
                  </a:lnTo>
                  <a:lnTo>
                    <a:pt x="7696" y="8773"/>
                  </a:lnTo>
                  <a:lnTo>
                    <a:pt x="7722" y="8728"/>
                  </a:lnTo>
                  <a:lnTo>
                    <a:pt x="7746" y="8674"/>
                  </a:lnTo>
                  <a:lnTo>
                    <a:pt x="7762" y="8614"/>
                  </a:lnTo>
                  <a:lnTo>
                    <a:pt x="7769" y="8585"/>
                  </a:lnTo>
                  <a:lnTo>
                    <a:pt x="7781" y="8560"/>
                  </a:lnTo>
                  <a:lnTo>
                    <a:pt x="7793" y="8530"/>
                  </a:lnTo>
                  <a:lnTo>
                    <a:pt x="7843" y="8461"/>
                  </a:lnTo>
                  <a:lnTo>
                    <a:pt x="7876" y="8412"/>
                  </a:lnTo>
                  <a:lnTo>
                    <a:pt x="7917" y="8382"/>
                  </a:lnTo>
                  <a:lnTo>
                    <a:pt x="7959" y="8352"/>
                  </a:lnTo>
                  <a:lnTo>
                    <a:pt x="8002" y="8337"/>
                  </a:lnTo>
                  <a:lnTo>
                    <a:pt x="8045" y="8327"/>
                  </a:lnTo>
                  <a:lnTo>
                    <a:pt x="8111" y="8327"/>
                  </a:lnTo>
                  <a:lnTo>
                    <a:pt x="8156" y="8337"/>
                  </a:lnTo>
                  <a:lnTo>
                    <a:pt x="8204" y="8342"/>
                  </a:lnTo>
                  <a:lnTo>
                    <a:pt x="8256" y="8357"/>
                  </a:lnTo>
                  <a:lnTo>
                    <a:pt x="8311" y="8377"/>
                  </a:lnTo>
                  <a:lnTo>
                    <a:pt x="8365" y="8402"/>
                  </a:lnTo>
                  <a:lnTo>
                    <a:pt x="8418" y="8426"/>
                  </a:lnTo>
                  <a:lnTo>
                    <a:pt x="8463" y="8456"/>
                  </a:lnTo>
                  <a:lnTo>
                    <a:pt x="8506" y="8486"/>
                  </a:lnTo>
                  <a:lnTo>
                    <a:pt x="8517" y="8491"/>
                  </a:lnTo>
                  <a:lnTo>
                    <a:pt x="8601" y="8555"/>
                  </a:lnTo>
                  <a:lnTo>
                    <a:pt x="8686" y="8629"/>
                  </a:lnTo>
                  <a:lnTo>
                    <a:pt x="8769" y="8693"/>
                  </a:lnTo>
                  <a:lnTo>
                    <a:pt x="8893" y="8792"/>
                  </a:lnTo>
                  <a:lnTo>
                    <a:pt x="8969" y="8862"/>
                  </a:lnTo>
                  <a:lnTo>
                    <a:pt x="9047" y="8936"/>
                  </a:lnTo>
                  <a:lnTo>
                    <a:pt x="9121" y="9010"/>
                  </a:lnTo>
                  <a:lnTo>
                    <a:pt x="9187" y="9074"/>
                  </a:lnTo>
                  <a:lnTo>
                    <a:pt x="9235" y="9129"/>
                  </a:lnTo>
                  <a:lnTo>
                    <a:pt x="9266" y="9163"/>
                  </a:lnTo>
                  <a:lnTo>
                    <a:pt x="9275" y="9173"/>
                  </a:lnTo>
                  <a:lnTo>
                    <a:pt x="9287" y="9183"/>
                  </a:lnTo>
                  <a:lnTo>
                    <a:pt x="9327" y="9188"/>
                  </a:lnTo>
                  <a:lnTo>
                    <a:pt x="9389" y="9203"/>
                  </a:lnTo>
                  <a:lnTo>
                    <a:pt x="9468" y="9223"/>
                  </a:lnTo>
                  <a:lnTo>
                    <a:pt x="9482" y="9223"/>
                  </a:lnTo>
                  <a:lnTo>
                    <a:pt x="9517" y="9232"/>
                  </a:lnTo>
                  <a:lnTo>
                    <a:pt x="9570" y="9242"/>
                  </a:lnTo>
                  <a:lnTo>
                    <a:pt x="9622" y="9242"/>
                  </a:lnTo>
                  <a:lnTo>
                    <a:pt x="9669" y="9252"/>
                  </a:lnTo>
                  <a:lnTo>
                    <a:pt x="9686" y="9257"/>
                  </a:lnTo>
                  <a:lnTo>
                    <a:pt x="9705" y="9272"/>
                  </a:lnTo>
                  <a:lnTo>
                    <a:pt x="9726" y="9287"/>
                  </a:lnTo>
                  <a:lnTo>
                    <a:pt x="9736" y="9297"/>
                  </a:lnTo>
                  <a:lnTo>
                    <a:pt x="9772" y="9341"/>
                  </a:lnTo>
                  <a:lnTo>
                    <a:pt x="9810" y="9396"/>
                  </a:lnTo>
                  <a:lnTo>
                    <a:pt x="9845" y="9455"/>
                  </a:lnTo>
                  <a:lnTo>
                    <a:pt x="9878" y="9519"/>
                  </a:lnTo>
                  <a:lnTo>
                    <a:pt x="9907" y="9588"/>
                  </a:lnTo>
                  <a:lnTo>
                    <a:pt x="9933" y="9648"/>
                  </a:lnTo>
                  <a:lnTo>
                    <a:pt x="9952" y="9712"/>
                  </a:lnTo>
                  <a:lnTo>
                    <a:pt x="9966" y="9766"/>
                  </a:lnTo>
                  <a:lnTo>
                    <a:pt x="9978" y="9816"/>
                  </a:lnTo>
                  <a:lnTo>
                    <a:pt x="9992" y="9870"/>
                  </a:lnTo>
                  <a:lnTo>
                    <a:pt x="10009" y="9915"/>
                  </a:lnTo>
                  <a:lnTo>
                    <a:pt x="10028" y="9954"/>
                  </a:lnTo>
                  <a:lnTo>
                    <a:pt x="10047" y="9984"/>
                  </a:lnTo>
                  <a:lnTo>
                    <a:pt x="10064" y="10009"/>
                  </a:lnTo>
                  <a:lnTo>
                    <a:pt x="10085" y="10029"/>
                  </a:lnTo>
                  <a:lnTo>
                    <a:pt x="10102" y="10034"/>
                  </a:lnTo>
                  <a:lnTo>
                    <a:pt x="10118" y="10034"/>
                  </a:lnTo>
                  <a:lnTo>
                    <a:pt x="10135" y="10038"/>
                  </a:lnTo>
                  <a:lnTo>
                    <a:pt x="10149" y="10048"/>
                  </a:lnTo>
                  <a:lnTo>
                    <a:pt x="10173" y="10088"/>
                  </a:lnTo>
                  <a:lnTo>
                    <a:pt x="10182" y="10108"/>
                  </a:lnTo>
                  <a:lnTo>
                    <a:pt x="10187" y="10132"/>
                  </a:lnTo>
                  <a:lnTo>
                    <a:pt x="10187" y="10172"/>
                  </a:lnTo>
                  <a:lnTo>
                    <a:pt x="10192" y="10182"/>
                  </a:lnTo>
                  <a:lnTo>
                    <a:pt x="10199" y="10187"/>
                  </a:lnTo>
                  <a:lnTo>
                    <a:pt x="10211" y="10187"/>
                  </a:lnTo>
                  <a:lnTo>
                    <a:pt x="10228" y="10182"/>
                  </a:lnTo>
                  <a:lnTo>
                    <a:pt x="10247" y="10162"/>
                  </a:lnTo>
                  <a:lnTo>
                    <a:pt x="10268" y="10132"/>
                  </a:lnTo>
                  <a:lnTo>
                    <a:pt x="10294" y="10098"/>
                  </a:lnTo>
                  <a:lnTo>
                    <a:pt x="10318" y="10058"/>
                  </a:lnTo>
                  <a:lnTo>
                    <a:pt x="10346" y="10014"/>
                  </a:lnTo>
                  <a:lnTo>
                    <a:pt x="10380" y="9974"/>
                  </a:lnTo>
                  <a:lnTo>
                    <a:pt x="10410" y="9940"/>
                  </a:lnTo>
                  <a:lnTo>
                    <a:pt x="10444" y="9900"/>
                  </a:lnTo>
                  <a:lnTo>
                    <a:pt x="10477" y="9880"/>
                  </a:lnTo>
                  <a:lnTo>
                    <a:pt x="10505" y="9860"/>
                  </a:lnTo>
                  <a:lnTo>
                    <a:pt x="10534" y="9851"/>
                  </a:lnTo>
                  <a:lnTo>
                    <a:pt x="10555" y="9841"/>
                  </a:lnTo>
                  <a:lnTo>
                    <a:pt x="10603" y="9841"/>
                  </a:lnTo>
                  <a:lnTo>
                    <a:pt x="10653" y="9851"/>
                  </a:lnTo>
                  <a:lnTo>
                    <a:pt x="10764" y="9851"/>
                  </a:lnTo>
                  <a:lnTo>
                    <a:pt x="10786" y="9860"/>
                  </a:lnTo>
                  <a:lnTo>
                    <a:pt x="10805" y="9870"/>
                  </a:lnTo>
                  <a:lnTo>
                    <a:pt x="10829" y="9895"/>
                  </a:lnTo>
                  <a:lnTo>
                    <a:pt x="10850" y="9920"/>
                  </a:lnTo>
                  <a:lnTo>
                    <a:pt x="10871" y="9949"/>
                  </a:lnTo>
                  <a:lnTo>
                    <a:pt x="10909" y="10009"/>
                  </a:lnTo>
                  <a:lnTo>
                    <a:pt x="10928" y="10043"/>
                  </a:lnTo>
                  <a:lnTo>
                    <a:pt x="10976" y="10093"/>
                  </a:lnTo>
                  <a:lnTo>
                    <a:pt x="11009" y="10103"/>
                  </a:lnTo>
                  <a:lnTo>
                    <a:pt x="11040" y="10118"/>
                  </a:lnTo>
                  <a:lnTo>
                    <a:pt x="11102" y="10118"/>
                  </a:lnTo>
                  <a:lnTo>
                    <a:pt x="11135" y="10103"/>
                  </a:lnTo>
                  <a:lnTo>
                    <a:pt x="11163" y="10088"/>
                  </a:lnTo>
                  <a:lnTo>
                    <a:pt x="11194" y="10063"/>
                  </a:lnTo>
                  <a:lnTo>
                    <a:pt x="11223" y="10034"/>
                  </a:lnTo>
                  <a:lnTo>
                    <a:pt x="11251" y="9999"/>
                  </a:lnTo>
                  <a:lnTo>
                    <a:pt x="11277" y="9959"/>
                  </a:lnTo>
                  <a:lnTo>
                    <a:pt x="11296" y="9925"/>
                  </a:lnTo>
                  <a:lnTo>
                    <a:pt x="11318" y="9890"/>
                  </a:lnTo>
                  <a:lnTo>
                    <a:pt x="11330" y="9855"/>
                  </a:lnTo>
                  <a:lnTo>
                    <a:pt x="11351" y="9771"/>
                  </a:lnTo>
                  <a:lnTo>
                    <a:pt x="11375" y="9687"/>
                  </a:lnTo>
                  <a:lnTo>
                    <a:pt x="11396" y="9608"/>
                  </a:lnTo>
                  <a:lnTo>
                    <a:pt x="11410" y="9544"/>
                  </a:lnTo>
                  <a:lnTo>
                    <a:pt x="11422" y="9519"/>
                  </a:lnTo>
                  <a:lnTo>
                    <a:pt x="11441" y="9495"/>
                  </a:lnTo>
                  <a:lnTo>
                    <a:pt x="11465" y="9475"/>
                  </a:lnTo>
                  <a:lnTo>
                    <a:pt x="11494" y="9455"/>
                  </a:lnTo>
                  <a:lnTo>
                    <a:pt x="11529" y="9435"/>
                  </a:lnTo>
                  <a:lnTo>
                    <a:pt x="11565" y="9425"/>
                  </a:lnTo>
                  <a:lnTo>
                    <a:pt x="11605" y="9415"/>
                  </a:lnTo>
                  <a:lnTo>
                    <a:pt x="11648" y="9405"/>
                  </a:lnTo>
                  <a:lnTo>
                    <a:pt x="11752" y="9405"/>
                  </a:lnTo>
                  <a:lnTo>
                    <a:pt x="11793" y="9415"/>
                  </a:lnTo>
                  <a:lnTo>
                    <a:pt x="11864" y="9435"/>
                  </a:lnTo>
                  <a:lnTo>
                    <a:pt x="11893" y="9450"/>
                  </a:lnTo>
                  <a:lnTo>
                    <a:pt x="11914" y="9460"/>
                  </a:lnTo>
                  <a:lnTo>
                    <a:pt x="11933" y="9480"/>
                  </a:lnTo>
                  <a:lnTo>
                    <a:pt x="11942" y="9504"/>
                  </a:lnTo>
                  <a:lnTo>
                    <a:pt x="11957" y="9534"/>
                  </a:lnTo>
                  <a:lnTo>
                    <a:pt x="11971" y="9569"/>
                  </a:lnTo>
                  <a:lnTo>
                    <a:pt x="11983" y="9608"/>
                  </a:lnTo>
                  <a:lnTo>
                    <a:pt x="12011" y="9697"/>
                  </a:lnTo>
                  <a:lnTo>
                    <a:pt x="12033" y="9796"/>
                  </a:lnTo>
                  <a:lnTo>
                    <a:pt x="12047" y="9841"/>
                  </a:lnTo>
                  <a:lnTo>
                    <a:pt x="12061" y="9890"/>
                  </a:lnTo>
                  <a:lnTo>
                    <a:pt x="12083" y="9925"/>
                  </a:lnTo>
                  <a:lnTo>
                    <a:pt x="12106" y="9959"/>
                  </a:lnTo>
                  <a:lnTo>
                    <a:pt x="12135" y="9989"/>
                  </a:lnTo>
                  <a:lnTo>
                    <a:pt x="12163" y="10014"/>
                  </a:lnTo>
                  <a:lnTo>
                    <a:pt x="12192" y="10029"/>
                  </a:lnTo>
                  <a:lnTo>
                    <a:pt x="12223" y="10034"/>
                  </a:lnTo>
                  <a:lnTo>
                    <a:pt x="12254" y="10029"/>
                  </a:lnTo>
                  <a:lnTo>
                    <a:pt x="12277" y="10014"/>
                  </a:lnTo>
                  <a:lnTo>
                    <a:pt x="12303" y="10004"/>
                  </a:lnTo>
                  <a:lnTo>
                    <a:pt x="12325" y="9979"/>
                  </a:lnTo>
                  <a:lnTo>
                    <a:pt x="12341" y="9954"/>
                  </a:lnTo>
                  <a:lnTo>
                    <a:pt x="12356" y="9925"/>
                  </a:lnTo>
                  <a:lnTo>
                    <a:pt x="12363" y="9890"/>
                  </a:lnTo>
                  <a:lnTo>
                    <a:pt x="12368" y="9855"/>
                  </a:lnTo>
                  <a:lnTo>
                    <a:pt x="12372" y="9816"/>
                  </a:lnTo>
                  <a:lnTo>
                    <a:pt x="12375" y="9806"/>
                  </a:lnTo>
                  <a:lnTo>
                    <a:pt x="12384" y="9786"/>
                  </a:lnTo>
                  <a:lnTo>
                    <a:pt x="12401" y="9766"/>
                  </a:lnTo>
                  <a:lnTo>
                    <a:pt x="12427" y="9747"/>
                  </a:lnTo>
                  <a:lnTo>
                    <a:pt x="12458" y="9727"/>
                  </a:lnTo>
                  <a:lnTo>
                    <a:pt x="12529" y="9717"/>
                  </a:lnTo>
                  <a:lnTo>
                    <a:pt x="12570" y="9722"/>
                  </a:lnTo>
                  <a:lnTo>
                    <a:pt x="12909" y="9801"/>
                  </a:lnTo>
                  <a:lnTo>
                    <a:pt x="12950" y="9811"/>
                  </a:lnTo>
                  <a:lnTo>
                    <a:pt x="12988" y="9826"/>
                  </a:lnTo>
                  <a:lnTo>
                    <a:pt x="13021" y="9841"/>
                  </a:lnTo>
                  <a:lnTo>
                    <a:pt x="13054" y="9860"/>
                  </a:lnTo>
                  <a:lnTo>
                    <a:pt x="13075" y="9880"/>
                  </a:lnTo>
                  <a:lnTo>
                    <a:pt x="13097" y="9895"/>
                  </a:lnTo>
                  <a:lnTo>
                    <a:pt x="13109" y="9915"/>
                  </a:lnTo>
                  <a:lnTo>
                    <a:pt x="13113" y="9930"/>
                  </a:lnTo>
                  <a:lnTo>
                    <a:pt x="13113" y="9945"/>
                  </a:lnTo>
                  <a:lnTo>
                    <a:pt x="13116" y="9954"/>
                  </a:lnTo>
                  <a:lnTo>
                    <a:pt x="13123" y="9959"/>
                  </a:lnTo>
                  <a:lnTo>
                    <a:pt x="13128" y="9969"/>
                  </a:lnTo>
                  <a:lnTo>
                    <a:pt x="13147" y="9984"/>
                  </a:lnTo>
                  <a:lnTo>
                    <a:pt x="13173" y="9999"/>
                  </a:lnTo>
                  <a:lnTo>
                    <a:pt x="13201" y="10009"/>
                  </a:lnTo>
                  <a:lnTo>
                    <a:pt x="13237" y="10019"/>
                  </a:lnTo>
                  <a:lnTo>
                    <a:pt x="13277" y="10029"/>
                  </a:lnTo>
                  <a:lnTo>
                    <a:pt x="13434" y="10029"/>
                  </a:lnTo>
                  <a:lnTo>
                    <a:pt x="13524" y="9999"/>
                  </a:lnTo>
                  <a:lnTo>
                    <a:pt x="13574" y="9974"/>
                  </a:lnTo>
                  <a:lnTo>
                    <a:pt x="13619" y="9945"/>
                  </a:lnTo>
                  <a:lnTo>
                    <a:pt x="13660" y="9910"/>
                  </a:lnTo>
                  <a:lnTo>
                    <a:pt x="13698" y="9865"/>
                  </a:lnTo>
                  <a:lnTo>
                    <a:pt x="13729" y="9831"/>
                  </a:lnTo>
                  <a:lnTo>
                    <a:pt x="13790" y="9727"/>
                  </a:lnTo>
                  <a:lnTo>
                    <a:pt x="13923" y="9480"/>
                  </a:lnTo>
                  <a:lnTo>
                    <a:pt x="13978" y="9361"/>
                  </a:lnTo>
                  <a:lnTo>
                    <a:pt x="14021" y="9247"/>
                  </a:lnTo>
                  <a:lnTo>
                    <a:pt x="14068" y="9099"/>
                  </a:lnTo>
                  <a:lnTo>
                    <a:pt x="14078" y="9054"/>
                  </a:lnTo>
                  <a:lnTo>
                    <a:pt x="14085" y="9020"/>
                  </a:lnTo>
                  <a:lnTo>
                    <a:pt x="14085" y="8995"/>
                  </a:lnTo>
                  <a:lnTo>
                    <a:pt x="14104" y="8955"/>
                  </a:lnTo>
                  <a:lnTo>
                    <a:pt x="14118" y="8936"/>
                  </a:lnTo>
                  <a:lnTo>
                    <a:pt x="14140" y="8921"/>
                  </a:lnTo>
                  <a:lnTo>
                    <a:pt x="14168" y="8896"/>
                  </a:lnTo>
                  <a:lnTo>
                    <a:pt x="14201" y="8881"/>
                  </a:lnTo>
                  <a:lnTo>
                    <a:pt x="14235" y="8871"/>
                  </a:lnTo>
                  <a:lnTo>
                    <a:pt x="14273" y="8862"/>
                  </a:lnTo>
                  <a:lnTo>
                    <a:pt x="14292" y="8852"/>
                  </a:lnTo>
                  <a:lnTo>
                    <a:pt x="14313" y="8862"/>
                  </a:lnTo>
                  <a:lnTo>
                    <a:pt x="14334" y="8862"/>
                  </a:lnTo>
                  <a:lnTo>
                    <a:pt x="14356" y="8866"/>
                  </a:lnTo>
                  <a:lnTo>
                    <a:pt x="14401" y="8891"/>
                  </a:lnTo>
                  <a:lnTo>
                    <a:pt x="14444" y="8921"/>
                  </a:lnTo>
                  <a:lnTo>
                    <a:pt x="14486" y="8960"/>
                  </a:lnTo>
                  <a:lnTo>
                    <a:pt x="14529" y="9010"/>
                  </a:lnTo>
                  <a:lnTo>
                    <a:pt x="14567" y="9069"/>
                  </a:lnTo>
                  <a:lnTo>
                    <a:pt x="14598" y="9129"/>
                  </a:lnTo>
                  <a:lnTo>
                    <a:pt x="14705" y="9366"/>
                  </a:lnTo>
                  <a:lnTo>
                    <a:pt x="14769" y="9509"/>
                  </a:lnTo>
                  <a:lnTo>
                    <a:pt x="14845" y="9677"/>
                  </a:lnTo>
                  <a:lnTo>
                    <a:pt x="14919" y="9841"/>
                  </a:lnTo>
                  <a:lnTo>
                    <a:pt x="14985" y="9984"/>
                  </a:lnTo>
                  <a:lnTo>
                    <a:pt x="14992" y="9999"/>
                  </a:lnTo>
                  <a:lnTo>
                    <a:pt x="15042" y="10048"/>
                  </a:lnTo>
                  <a:lnTo>
                    <a:pt x="15154" y="10157"/>
                  </a:lnTo>
                  <a:lnTo>
                    <a:pt x="15365" y="10355"/>
                  </a:lnTo>
                  <a:lnTo>
                    <a:pt x="15382" y="10370"/>
                  </a:lnTo>
                  <a:lnTo>
                    <a:pt x="15405" y="10419"/>
                  </a:lnTo>
                  <a:lnTo>
                    <a:pt x="15415" y="10444"/>
                  </a:lnTo>
                  <a:lnTo>
                    <a:pt x="15427" y="10493"/>
                  </a:lnTo>
                  <a:lnTo>
                    <a:pt x="15429" y="10508"/>
                  </a:lnTo>
                  <a:lnTo>
                    <a:pt x="15455" y="10681"/>
                  </a:lnTo>
                  <a:lnTo>
                    <a:pt x="15479" y="10859"/>
                  </a:lnTo>
                  <a:lnTo>
                    <a:pt x="15496" y="11023"/>
                  </a:lnTo>
                  <a:lnTo>
                    <a:pt x="15508" y="11146"/>
                  </a:lnTo>
                  <a:lnTo>
                    <a:pt x="15508" y="11196"/>
                  </a:lnTo>
                  <a:lnTo>
                    <a:pt x="15503" y="11240"/>
                  </a:lnTo>
                  <a:lnTo>
                    <a:pt x="15493" y="11285"/>
                  </a:lnTo>
                  <a:lnTo>
                    <a:pt x="15482" y="11324"/>
                  </a:lnTo>
                  <a:lnTo>
                    <a:pt x="15467" y="11354"/>
                  </a:lnTo>
                  <a:lnTo>
                    <a:pt x="15451" y="11384"/>
                  </a:lnTo>
                  <a:lnTo>
                    <a:pt x="15427" y="11403"/>
                  </a:lnTo>
                  <a:lnTo>
                    <a:pt x="15408" y="11413"/>
                  </a:lnTo>
                  <a:lnTo>
                    <a:pt x="15384" y="11428"/>
                  </a:lnTo>
                  <a:lnTo>
                    <a:pt x="15358" y="11438"/>
                  </a:lnTo>
                  <a:lnTo>
                    <a:pt x="15337" y="11458"/>
                  </a:lnTo>
                  <a:lnTo>
                    <a:pt x="15310" y="11477"/>
                  </a:lnTo>
                  <a:lnTo>
                    <a:pt x="15268" y="11527"/>
                  </a:lnTo>
                  <a:lnTo>
                    <a:pt x="15251" y="11552"/>
                  </a:lnTo>
                  <a:lnTo>
                    <a:pt x="15237" y="11576"/>
                  </a:lnTo>
                  <a:lnTo>
                    <a:pt x="15225" y="11606"/>
                  </a:lnTo>
                  <a:lnTo>
                    <a:pt x="15215" y="11641"/>
                  </a:lnTo>
                  <a:lnTo>
                    <a:pt x="15208" y="11675"/>
                  </a:lnTo>
                  <a:lnTo>
                    <a:pt x="15201" y="11725"/>
                  </a:lnTo>
                  <a:lnTo>
                    <a:pt x="15199" y="11764"/>
                  </a:lnTo>
                  <a:lnTo>
                    <a:pt x="15196" y="11809"/>
                  </a:lnTo>
                  <a:lnTo>
                    <a:pt x="15201" y="11898"/>
                  </a:lnTo>
                  <a:lnTo>
                    <a:pt x="15211" y="11932"/>
                  </a:lnTo>
                  <a:lnTo>
                    <a:pt x="15225" y="11972"/>
                  </a:lnTo>
                  <a:lnTo>
                    <a:pt x="15242" y="12012"/>
                  </a:lnTo>
                  <a:lnTo>
                    <a:pt x="15261" y="12041"/>
                  </a:lnTo>
                  <a:lnTo>
                    <a:pt x="15287" y="12061"/>
                  </a:lnTo>
                  <a:lnTo>
                    <a:pt x="15315" y="12086"/>
                  </a:lnTo>
                  <a:lnTo>
                    <a:pt x="15344" y="12101"/>
                  </a:lnTo>
                  <a:lnTo>
                    <a:pt x="15401" y="12110"/>
                  </a:lnTo>
                  <a:lnTo>
                    <a:pt x="15434" y="12110"/>
                  </a:lnTo>
                  <a:lnTo>
                    <a:pt x="15465" y="12105"/>
                  </a:lnTo>
                  <a:lnTo>
                    <a:pt x="15493" y="12091"/>
                  </a:lnTo>
                  <a:lnTo>
                    <a:pt x="15520" y="12081"/>
                  </a:lnTo>
                  <a:lnTo>
                    <a:pt x="15541" y="12071"/>
                  </a:lnTo>
                  <a:lnTo>
                    <a:pt x="15562" y="12056"/>
                  </a:lnTo>
                  <a:lnTo>
                    <a:pt x="15577" y="12041"/>
                  </a:lnTo>
                  <a:lnTo>
                    <a:pt x="15610" y="12002"/>
                  </a:lnTo>
                  <a:lnTo>
                    <a:pt x="15662" y="11972"/>
                  </a:lnTo>
                  <a:lnTo>
                    <a:pt x="15691" y="11962"/>
                  </a:lnTo>
                  <a:lnTo>
                    <a:pt x="15719" y="11957"/>
                  </a:lnTo>
                  <a:lnTo>
                    <a:pt x="15750" y="11952"/>
                  </a:lnTo>
                  <a:lnTo>
                    <a:pt x="15783" y="11952"/>
                  </a:lnTo>
                  <a:lnTo>
                    <a:pt x="15845" y="11957"/>
                  </a:lnTo>
                  <a:lnTo>
                    <a:pt x="15909" y="11972"/>
                  </a:lnTo>
                  <a:lnTo>
                    <a:pt x="15938" y="11987"/>
                  </a:lnTo>
                  <a:lnTo>
                    <a:pt x="15966" y="11997"/>
                  </a:lnTo>
                  <a:lnTo>
                    <a:pt x="15987" y="12016"/>
                  </a:lnTo>
                  <a:lnTo>
                    <a:pt x="16009" y="12031"/>
                  </a:lnTo>
                  <a:lnTo>
                    <a:pt x="16028" y="12046"/>
                  </a:lnTo>
                  <a:lnTo>
                    <a:pt x="16052" y="12046"/>
                  </a:lnTo>
                  <a:lnTo>
                    <a:pt x="16073" y="12031"/>
                  </a:lnTo>
                  <a:lnTo>
                    <a:pt x="16099" y="12016"/>
                  </a:lnTo>
                  <a:lnTo>
                    <a:pt x="16125" y="11992"/>
                  </a:lnTo>
                  <a:lnTo>
                    <a:pt x="16154" y="11957"/>
                  </a:lnTo>
                  <a:lnTo>
                    <a:pt x="16180" y="11913"/>
                  </a:lnTo>
                  <a:lnTo>
                    <a:pt x="16204" y="11868"/>
                  </a:lnTo>
                  <a:lnTo>
                    <a:pt x="16251" y="11759"/>
                  </a:lnTo>
                  <a:lnTo>
                    <a:pt x="16358" y="11537"/>
                  </a:lnTo>
                  <a:lnTo>
                    <a:pt x="16396" y="11463"/>
                  </a:lnTo>
                  <a:lnTo>
                    <a:pt x="16415" y="11418"/>
                  </a:lnTo>
                  <a:lnTo>
                    <a:pt x="16432" y="11379"/>
                  </a:lnTo>
                  <a:lnTo>
                    <a:pt x="16446" y="11329"/>
                  </a:lnTo>
                  <a:lnTo>
                    <a:pt x="16458" y="11285"/>
                  </a:lnTo>
                  <a:lnTo>
                    <a:pt x="16470" y="11235"/>
                  </a:lnTo>
                  <a:lnTo>
                    <a:pt x="16477" y="11181"/>
                  </a:lnTo>
                  <a:lnTo>
                    <a:pt x="16484" y="11136"/>
                  </a:lnTo>
                  <a:lnTo>
                    <a:pt x="16484" y="11087"/>
                  </a:lnTo>
                  <a:lnTo>
                    <a:pt x="16486" y="10998"/>
                  </a:lnTo>
                  <a:lnTo>
                    <a:pt x="16493" y="10919"/>
                  </a:lnTo>
                  <a:lnTo>
                    <a:pt x="16498" y="10884"/>
                  </a:lnTo>
                  <a:lnTo>
                    <a:pt x="16512" y="10835"/>
                  </a:lnTo>
                  <a:lnTo>
                    <a:pt x="16517" y="10820"/>
                  </a:lnTo>
                  <a:lnTo>
                    <a:pt x="16527" y="10820"/>
                  </a:lnTo>
                  <a:lnTo>
                    <a:pt x="16529" y="10825"/>
                  </a:lnTo>
                  <a:lnTo>
                    <a:pt x="16531" y="10835"/>
                  </a:lnTo>
                  <a:lnTo>
                    <a:pt x="16543" y="10909"/>
                  </a:lnTo>
                  <a:lnTo>
                    <a:pt x="16546" y="10968"/>
                  </a:lnTo>
                  <a:lnTo>
                    <a:pt x="16548" y="11032"/>
                  </a:lnTo>
                  <a:lnTo>
                    <a:pt x="16550" y="11112"/>
                  </a:lnTo>
                  <a:lnTo>
                    <a:pt x="16550" y="11299"/>
                  </a:lnTo>
                  <a:lnTo>
                    <a:pt x="16555" y="11388"/>
                  </a:lnTo>
                  <a:lnTo>
                    <a:pt x="16560" y="11473"/>
                  </a:lnTo>
                  <a:lnTo>
                    <a:pt x="16569" y="11562"/>
                  </a:lnTo>
                  <a:lnTo>
                    <a:pt x="16581" y="11641"/>
                  </a:lnTo>
                  <a:lnTo>
                    <a:pt x="16610" y="11779"/>
                  </a:lnTo>
                  <a:lnTo>
                    <a:pt x="16626" y="11829"/>
                  </a:lnTo>
                  <a:lnTo>
                    <a:pt x="16645" y="11868"/>
                  </a:lnTo>
                  <a:lnTo>
                    <a:pt x="16662" y="11893"/>
                  </a:lnTo>
                  <a:lnTo>
                    <a:pt x="16683" y="11908"/>
                  </a:lnTo>
                  <a:lnTo>
                    <a:pt x="16698" y="11923"/>
                  </a:lnTo>
                  <a:lnTo>
                    <a:pt x="16712" y="11923"/>
                  </a:lnTo>
                  <a:lnTo>
                    <a:pt x="16724" y="11913"/>
                  </a:lnTo>
                  <a:lnTo>
                    <a:pt x="16731" y="11898"/>
                  </a:lnTo>
                  <a:lnTo>
                    <a:pt x="16738" y="11878"/>
                  </a:lnTo>
                  <a:lnTo>
                    <a:pt x="16740" y="11848"/>
                  </a:lnTo>
                  <a:lnTo>
                    <a:pt x="16740" y="11814"/>
                  </a:lnTo>
                  <a:lnTo>
                    <a:pt x="16745" y="11769"/>
                  </a:lnTo>
                  <a:lnTo>
                    <a:pt x="16755" y="11725"/>
                  </a:lnTo>
                  <a:lnTo>
                    <a:pt x="16764" y="11675"/>
                  </a:lnTo>
                  <a:lnTo>
                    <a:pt x="16778" y="11631"/>
                  </a:lnTo>
                  <a:lnTo>
                    <a:pt x="16793" y="11581"/>
                  </a:lnTo>
                  <a:lnTo>
                    <a:pt x="16807" y="11537"/>
                  </a:lnTo>
                  <a:lnTo>
                    <a:pt x="16840" y="11448"/>
                  </a:lnTo>
                  <a:lnTo>
                    <a:pt x="16857" y="11398"/>
                  </a:lnTo>
                  <a:lnTo>
                    <a:pt x="16871" y="11344"/>
                  </a:lnTo>
                  <a:lnTo>
                    <a:pt x="16883" y="11275"/>
                  </a:lnTo>
                  <a:lnTo>
                    <a:pt x="16895" y="11215"/>
                  </a:lnTo>
                  <a:lnTo>
                    <a:pt x="16904" y="11151"/>
                  </a:lnTo>
                  <a:lnTo>
                    <a:pt x="16909" y="11032"/>
                  </a:lnTo>
                  <a:lnTo>
                    <a:pt x="16909" y="10978"/>
                  </a:lnTo>
                  <a:lnTo>
                    <a:pt x="16904" y="10924"/>
                  </a:lnTo>
                  <a:lnTo>
                    <a:pt x="16885" y="10835"/>
                  </a:lnTo>
                  <a:lnTo>
                    <a:pt x="16876" y="10795"/>
                  </a:lnTo>
                  <a:lnTo>
                    <a:pt x="16864" y="10765"/>
                  </a:lnTo>
                  <a:lnTo>
                    <a:pt x="16850" y="10746"/>
                  </a:lnTo>
                  <a:lnTo>
                    <a:pt x="16816" y="10716"/>
                  </a:lnTo>
                  <a:lnTo>
                    <a:pt x="16800" y="10686"/>
                  </a:lnTo>
                  <a:lnTo>
                    <a:pt x="16785" y="10652"/>
                  </a:lnTo>
                  <a:lnTo>
                    <a:pt x="16759" y="10543"/>
                  </a:lnTo>
                  <a:lnTo>
                    <a:pt x="16752" y="10484"/>
                  </a:lnTo>
                  <a:lnTo>
                    <a:pt x="16743" y="10414"/>
                  </a:lnTo>
                  <a:lnTo>
                    <a:pt x="16740" y="10340"/>
                  </a:lnTo>
                  <a:lnTo>
                    <a:pt x="16724" y="10162"/>
                  </a:lnTo>
                  <a:lnTo>
                    <a:pt x="16712" y="10048"/>
                  </a:lnTo>
                  <a:lnTo>
                    <a:pt x="16702" y="9969"/>
                  </a:lnTo>
                  <a:lnTo>
                    <a:pt x="16698" y="9925"/>
                  </a:lnTo>
                  <a:lnTo>
                    <a:pt x="16698" y="9910"/>
                  </a:lnTo>
                  <a:lnTo>
                    <a:pt x="16686" y="9826"/>
                  </a:lnTo>
                  <a:lnTo>
                    <a:pt x="16671" y="9747"/>
                  </a:lnTo>
                  <a:lnTo>
                    <a:pt x="16652" y="9677"/>
                  </a:lnTo>
                  <a:lnTo>
                    <a:pt x="16631" y="9618"/>
                  </a:lnTo>
                  <a:lnTo>
                    <a:pt x="16610" y="9564"/>
                  </a:lnTo>
                  <a:lnTo>
                    <a:pt x="16584" y="9524"/>
                  </a:lnTo>
                  <a:lnTo>
                    <a:pt x="16572" y="9509"/>
                  </a:lnTo>
                  <a:lnTo>
                    <a:pt x="16560" y="9504"/>
                  </a:lnTo>
                  <a:lnTo>
                    <a:pt x="16546" y="9490"/>
                  </a:lnTo>
                  <a:lnTo>
                    <a:pt x="16534" y="9490"/>
                  </a:lnTo>
                  <a:lnTo>
                    <a:pt x="16484" y="9485"/>
                  </a:lnTo>
                  <a:lnTo>
                    <a:pt x="16427" y="9475"/>
                  </a:lnTo>
                  <a:lnTo>
                    <a:pt x="16372" y="9450"/>
                  </a:lnTo>
                  <a:lnTo>
                    <a:pt x="16332" y="9420"/>
                  </a:lnTo>
                  <a:lnTo>
                    <a:pt x="16315" y="9401"/>
                  </a:lnTo>
                  <a:lnTo>
                    <a:pt x="16296" y="9386"/>
                  </a:lnTo>
                  <a:lnTo>
                    <a:pt x="16282" y="9366"/>
                  </a:lnTo>
                  <a:lnTo>
                    <a:pt x="16270" y="9341"/>
                  </a:lnTo>
                  <a:lnTo>
                    <a:pt x="16261" y="9312"/>
                  </a:lnTo>
                  <a:lnTo>
                    <a:pt x="16251" y="9287"/>
                  </a:lnTo>
                  <a:lnTo>
                    <a:pt x="16249" y="9267"/>
                  </a:lnTo>
                  <a:lnTo>
                    <a:pt x="16246" y="9242"/>
                  </a:lnTo>
                  <a:lnTo>
                    <a:pt x="16242" y="9198"/>
                  </a:lnTo>
                  <a:lnTo>
                    <a:pt x="16232" y="9158"/>
                  </a:lnTo>
                  <a:lnTo>
                    <a:pt x="16225" y="9143"/>
                  </a:lnTo>
                  <a:lnTo>
                    <a:pt x="16218" y="9138"/>
                  </a:lnTo>
                  <a:lnTo>
                    <a:pt x="16204" y="9138"/>
                  </a:lnTo>
                  <a:lnTo>
                    <a:pt x="16196" y="9143"/>
                  </a:lnTo>
                  <a:lnTo>
                    <a:pt x="16189" y="9158"/>
                  </a:lnTo>
                  <a:lnTo>
                    <a:pt x="16182" y="9168"/>
                  </a:lnTo>
                  <a:lnTo>
                    <a:pt x="16168" y="9198"/>
                  </a:lnTo>
                  <a:lnTo>
                    <a:pt x="16161" y="9242"/>
                  </a:lnTo>
                  <a:lnTo>
                    <a:pt x="16154" y="9267"/>
                  </a:lnTo>
                  <a:lnTo>
                    <a:pt x="16144" y="9282"/>
                  </a:lnTo>
                  <a:lnTo>
                    <a:pt x="16135" y="9302"/>
                  </a:lnTo>
                  <a:lnTo>
                    <a:pt x="16106" y="9331"/>
                  </a:lnTo>
                  <a:lnTo>
                    <a:pt x="16087" y="9341"/>
                  </a:lnTo>
                  <a:lnTo>
                    <a:pt x="16068" y="9346"/>
                  </a:lnTo>
                  <a:lnTo>
                    <a:pt x="16030" y="9346"/>
                  </a:lnTo>
                  <a:lnTo>
                    <a:pt x="15997" y="9326"/>
                  </a:lnTo>
                  <a:lnTo>
                    <a:pt x="15980" y="9302"/>
                  </a:lnTo>
                  <a:lnTo>
                    <a:pt x="15957" y="9252"/>
                  </a:lnTo>
                  <a:lnTo>
                    <a:pt x="15952" y="9223"/>
                  </a:lnTo>
                  <a:lnTo>
                    <a:pt x="15947" y="9188"/>
                  </a:lnTo>
                  <a:lnTo>
                    <a:pt x="15947" y="9153"/>
                  </a:lnTo>
                  <a:lnTo>
                    <a:pt x="15957" y="9109"/>
                  </a:lnTo>
                  <a:lnTo>
                    <a:pt x="15971" y="9054"/>
                  </a:lnTo>
                  <a:lnTo>
                    <a:pt x="15990" y="9005"/>
                  </a:lnTo>
                  <a:lnTo>
                    <a:pt x="16014" y="8951"/>
                  </a:lnTo>
                  <a:lnTo>
                    <a:pt x="16040" y="8891"/>
                  </a:lnTo>
                  <a:lnTo>
                    <a:pt x="16071" y="8837"/>
                  </a:lnTo>
                  <a:lnTo>
                    <a:pt x="16101" y="8777"/>
                  </a:lnTo>
                  <a:lnTo>
                    <a:pt x="16120" y="8758"/>
                  </a:lnTo>
                  <a:lnTo>
                    <a:pt x="16154" y="8698"/>
                  </a:lnTo>
                  <a:lnTo>
                    <a:pt x="16204" y="8614"/>
                  </a:lnTo>
                  <a:lnTo>
                    <a:pt x="16246" y="8530"/>
                  </a:lnTo>
                  <a:lnTo>
                    <a:pt x="16282" y="8451"/>
                  </a:lnTo>
                  <a:lnTo>
                    <a:pt x="16315" y="8357"/>
                  </a:lnTo>
                  <a:lnTo>
                    <a:pt x="16337" y="8288"/>
                  </a:lnTo>
                  <a:lnTo>
                    <a:pt x="16346" y="8258"/>
                  </a:lnTo>
                  <a:lnTo>
                    <a:pt x="16367" y="8189"/>
                  </a:lnTo>
                  <a:lnTo>
                    <a:pt x="16396" y="8105"/>
                  </a:lnTo>
                  <a:lnTo>
                    <a:pt x="16462" y="7947"/>
                  </a:lnTo>
                  <a:lnTo>
                    <a:pt x="16500" y="7882"/>
                  </a:lnTo>
                  <a:lnTo>
                    <a:pt x="16534" y="7818"/>
                  </a:lnTo>
                  <a:lnTo>
                    <a:pt x="16569" y="7764"/>
                  </a:lnTo>
                  <a:lnTo>
                    <a:pt x="16603" y="7714"/>
                  </a:lnTo>
                  <a:lnTo>
                    <a:pt x="16638" y="7680"/>
                  </a:lnTo>
                  <a:lnTo>
                    <a:pt x="16676" y="7650"/>
                  </a:lnTo>
                  <a:lnTo>
                    <a:pt x="16766" y="7591"/>
                  </a:lnTo>
                  <a:lnTo>
                    <a:pt x="16812" y="7576"/>
                  </a:lnTo>
                  <a:lnTo>
                    <a:pt x="16857" y="7556"/>
                  </a:lnTo>
                  <a:lnTo>
                    <a:pt x="16904" y="7546"/>
                  </a:lnTo>
                  <a:lnTo>
                    <a:pt x="17795" y="7546"/>
                  </a:lnTo>
                  <a:lnTo>
                    <a:pt x="17821" y="7536"/>
                  </a:lnTo>
                  <a:lnTo>
                    <a:pt x="17847" y="7531"/>
                  </a:lnTo>
                  <a:lnTo>
                    <a:pt x="17873" y="7516"/>
                  </a:lnTo>
                  <a:lnTo>
                    <a:pt x="17902" y="7497"/>
                  </a:lnTo>
                  <a:lnTo>
                    <a:pt x="17928" y="7472"/>
                  </a:lnTo>
                  <a:lnTo>
                    <a:pt x="17949" y="7442"/>
                  </a:lnTo>
                  <a:lnTo>
                    <a:pt x="17973" y="7413"/>
                  </a:lnTo>
                  <a:lnTo>
                    <a:pt x="17990" y="7383"/>
                  </a:lnTo>
                  <a:lnTo>
                    <a:pt x="17997" y="7363"/>
                  </a:lnTo>
                  <a:lnTo>
                    <a:pt x="18002" y="7348"/>
                  </a:lnTo>
                  <a:lnTo>
                    <a:pt x="18006" y="7324"/>
                  </a:lnTo>
                  <a:lnTo>
                    <a:pt x="18006" y="7245"/>
                  </a:lnTo>
                  <a:lnTo>
                    <a:pt x="18004" y="7215"/>
                  </a:lnTo>
                  <a:lnTo>
                    <a:pt x="17999" y="7185"/>
                  </a:lnTo>
                  <a:lnTo>
                    <a:pt x="17987" y="7121"/>
                  </a:lnTo>
                  <a:lnTo>
                    <a:pt x="17968" y="7062"/>
                  </a:lnTo>
                  <a:lnTo>
                    <a:pt x="17945" y="6997"/>
                  </a:lnTo>
                  <a:lnTo>
                    <a:pt x="17916" y="6938"/>
                  </a:lnTo>
                  <a:lnTo>
                    <a:pt x="17916" y="6923"/>
                  </a:lnTo>
                  <a:lnTo>
                    <a:pt x="17921" y="6913"/>
                  </a:lnTo>
                  <a:lnTo>
                    <a:pt x="17935" y="6903"/>
                  </a:lnTo>
                  <a:lnTo>
                    <a:pt x="17968" y="6888"/>
                  </a:lnTo>
                  <a:lnTo>
                    <a:pt x="18016" y="6879"/>
                  </a:lnTo>
                  <a:lnTo>
                    <a:pt x="18087" y="6869"/>
                  </a:lnTo>
                  <a:lnTo>
                    <a:pt x="18367" y="6869"/>
                  </a:lnTo>
                  <a:lnTo>
                    <a:pt x="18424" y="6884"/>
                  </a:lnTo>
                  <a:lnTo>
                    <a:pt x="18467" y="6888"/>
                  </a:lnTo>
                  <a:lnTo>
                    <a:pt x="18515" y="6913"/>
                  </a:lnTo>
                  <a:lnTo>
                    <a:pt x="18524" y="6923"/>
                  </a:lnTo>
                  <a:lnTo>
                    <a:pt x="18536" y="6938"/>
                  </a:lnTo>
                  <a:lnTo>
                    <a:pt x="18576" y="7012"/>
                  </a:lnTo>
                  <a:lnTo>
                    <a:pt x="18619" y="7096"/>
                  </a:lnTo>
                  <a:lnTo>
                    <a:pt x="18629" y="7121"/>
                  </a:lnTo>
                  <a:lnTo>
                    <a:pt x="18629" y="7151"/>
                  </a:lnTo>
                  <a:lnTo>
                    <a:pt x="18626" y="7185"/>
                  </a:lnTo>
                  <a:lnTo>
                    <a:pt x="18607" y="7274"/>
                  </a:lnTo>
                  <a:lnTo>
                    <a:pt x="18574" y="7373"/>
                  </a:lnTo>
                  <a:lnTo>
                    <a:pt x="18553" y="7418"/>
                  </a:lnTo>
                  <a:lnTo>
                    <a:pt x="18503" y="7526"/>
                  </a:lnTo>
                  <a:lnTo>
                    <a:pt x="18446" y="7650"/>
                  </a:lnTo>
                  <a:lnTo>
                    <a:pt x="18389" y="7784"/>
                  </a:lnTo>
                  <a:lnTo>
                    <a:pt x="18339" y="7897"/>
                  </a:lnTo>
                  <a:lnTo>
                    <a:pt x="18320" y="7957"/>
                  </a:lnTo>
                  <a:lnTo>
                    <a:pt x="18298" y="8026"/>
                  </a:lnTo>
                  <a:lnTo>
                    <a:pt x="18282" y="8110"/>
                  </a:lnTo>
                  <a:lnTo>
                    <a:pt x="18265" y="8199"/>
                  </a:lnTo>
                  <a:lnTo>
                    <a:pt x="18251" y="8288"/>
                  </a:lnTo>
                  <a:lnTo>
                    <a:pt x="18239" y="8382"/>
                  </a:lnTo>
                  <a:lnTo>
                    <a:pt x="18230" y="8481"/>
                  </a:lnTo>
                  <a:lnTo>
                    <a:pt x="18227" y="8570"/>
                  </a:lnTo>
                  <a:lnTo>
                    <a:pt x="18196" y="9851"/>
                  </a:lnTo>
                  <a:lnTo>
                    <a:pt x="18196" y="9925"/>
                  </a:lnTo>
                  <a:lnTo>
                    <a:pt x="18199" y="9999"/>
                  </a:lnTo>
                  <a:lnTo>
                    <a:pt x="18206" y="10058"/>
                  </a:lnTo>
                  <a:lnTo>
                    <a:pt x="18213" y="10098"/>
                  </a:lnTo>
                  <a:lnTo>
                    <a:pt x="18220" y="10118"/>
                  </a:lnTo>
                  <a:lnTo>
                    <a:pt x="18225" y="10127"/>
                  </a:lnTo>
                  <a:lnTo>
                    <a:pt x="18234" y="10132"/>
                  </a:lnTo>
                  <a:lnTo>
                    <a:pt x="18239" y="10142"/>
                  </a:lnTo>
                  <a:lnTo>
                    <a:pt x="18249" y="10142"/>
                  </a:lnTo>
                  <a:lnTo>
                    <a:pt x="18253" y="10132"/>
                  </a:lnTo>
                  <a:lnTo>
                    <a:pt x="18263" y="10127"/>
                  </a:lnTo>
                  <a:lnTo>
                    <a:pt x="18270" y="10108"/>
                  </a:lnTo>
                  <a:lnTo>
                    <a:pt x="18287" y="10073"/>
                  </a:lnTo>
                  <a:lnTo>
                    <a:pt x="18301" y="10038"/>
                  </a:lnTo>
                  <a:lnTo>
                    <a:pt x="18322" y="9949"/>
                  </a:lnTo>
                  <a:lnTo>
                    <a:pt x="18327" y="9900"/>
                  </a:lnTo>
                  <a:lnTo>
                    <a:pt x="18327" y="9811"/>
                  </a:lnTo>
                  <a:lnTo>
                    <a:pt x="18322" y="9776"/>
                  </a:lnTo>
                  <a:lnTo>
                    <a:pt x="18320" y="9742"/>
                  </a:lnTo>
                  <a:lnTo>
                    <a:pt x="18320" y="9707"/>
                  </a:lnTo>
                  <a:lnTo>
                    <a:pt x="18325" y="9677"/>
                  </a:lnTo>
                  <a:lnTo>
                    <a:pt x="18334" y="9648"/>
                  </a:lnTo>
                  <a:lnTo>
                    <a:pt x="18348" y="9623"/>
                  </a:lnTo>
                  <a:lnTo>
                    <a:pt x="18365" y="9598"/>
                  </a:lnTo>
                  <a:lnTo>
                    <a:pt x="18384" y="9588"/>
                  </a:lnTo>
                  <a:lnTo>
                    <a:pt x="18420" y="9574"/>
                  </a:lnTo>
                  <a:lnTo>
                    <a:pt x="18434" y="9569"/>
                  </a:lnTo>
                  <a:lnTo>
                    <a:pt x="18446" y="9559"/>
                  </a:lnTo>
                  <a:lnTo>
                    <a:pt x="18460" y="9544"/>
                  </a:lnTo>
                  <a:lnTo>
                    <a:pt x="18486" y="9509"/>
                  </a:lnTo>
                  <a:lnTo>
                    <a:pt x="18536" y="9405"/>
                  </a:lnTo>
                  <a:lnTo>
                    <a:pt x="18560" y="9346"/>
                  </a:lnTo>
                  <a:lnTo>
                    <a:pt x="18579" y="9277"/>
                  </a:lnTo>
                  <a:lnTo>
                    <a:pt x="18607" y="9129"/>
                  </a:lnTo>
                  <a:lnTo>
                    <a:pt x="18622" y="9040"/>
                  </a:lnTo>
                  <a:lnTo>
                    <a:pt x="18633" y="8936"/>
                  </a:lnTo>
                  <a:lnTo>
                    <a:pt x="18643" y="8832"/>
                  </a:lnTo>
                  <a:lnTo>
                    <a:pt x="18650" y="8728"/>
                  </a:lnTo>
                  <a:lnTo>
                    <a:pt x="18657" y="8619"/>
                  </a:lnTo>
                  <a:lnTo>
                    <a:pt x="18662" y="8520"/>
                  </a:lnTo>
                  <a:lnTo>
                    <a:pt x="18662" y="8219"/>
                  </a:lnTo>
                  <a:lnTo>
                    <a:pt x="18664" y="8130"/>
                  </a:lnTo>
                  <a:lnTo>
                    <a:pt x="18671" y="8036"/>
                  </a:lnTo>
                  <a:lnTo>
                    <a:pt x="18679" y="7947"/>
                  </a:lnTo>
                  <a:lnTo>
                    <a:pt x="18693" y="7868"/>
                  </a:lnTo>
                  <a:lnTo>
                    <a:pt x="18709" y="7784"/>
                  </a:lnTo>
                  <a:lnTo>
                    <a:pt x="18726" y="7714"/>
                  </a:lnTo>
                  <a:lnTo>
                    <a:pt x="18745" y="7655"/>
                  </a:lnTo>
                  <a:lnTo>
                    <a:pt x="18766" y="7615"/>
                  </a:lnTo>
                  <a:lnTo>
                    <a:pt x="18788" y="7581"/>
                  </a:lnTo>
                  <a:lnTo>
                    <a:pt x="18816" y="7546"/>
                  </a:lnTo>
                  <a:lnTo>
                    <a:pt x="18850" y="7516"/>
                  </a:lnTo>
                  <a:lnTo>
                    <a:pt x="18916" y="7467"/>
                  </a:lnTo>
                  <a:lnTo>
                    <a:pt x="18954" y="7447"/>
                  </a:lnTo>
                  <a:lnTo>
                    <a:pt x="18990" y="7437"/>
                  </a:lnTo>
                  <a:lnTo>
                    <a:pt x="19021" y="7437"/>
                  </a:lnTo>
                  <a:lnTo>
                    <a:pt x="19054" y="7432"/>
                  </a:lnTo>
                  <a:lnTo>
                    <a:pt x="19094" y="7423"/>
                  </a:lnTo>
                  <a:lnTo>
                    <a:pt x="19139" y="7413"/>
                  </a:lnTo>
                  <a:lnTo>
                    <a:pt x="19187" y="7403"/>
                  </a:lnTo>
                  <a:lnTo>
                    <a:pt x="19234" y="7378"/>
                  </a:lnTo>
                  <a:lnTo>
                    <a:pt x="19279" y="7358"/>
                  </a:lnTo>
                  <a:lnTo>
                    <a:pt x="19327" y="7334"/>
                  </a:lnTo>
                  <a:lnTo>
                    <a:pt x="19370" y="7314"/>
                  </a:lnTo>
                  <a:lnTo>
                    <a:pt x="19472" y="7240"/>
                  </a:lnTo>
                  <a:lnTo>
                    <a:pt x="19515" y="7210"/>
                  </a:lnTo>
                  <a:lnTo>
                    <a:pt x="19560" y="7175"/>
                  </a:lnTo>
                  <a:lnTo>
                    <a:pt x="19610" y="7126"/>
                  </a:lnTo>
                  <a:lnTo>
                    <a:pt x="19655" y="7071"/>
                  </a:lnTo>
                  <a:lnTo>
                    <a:pt x="19705" y="7022"/>
                  </a:lnTo>
                  <a:lnTo>
                    <a:pt x="19790" y="6903"/>
                  </a:lnTo>
                  <a:lnTo>
                    <a:pt x="19823" y="6839"/>
                  </a:lnTo>
                  <a:lnTo>
                    <a:pt x="19835" y="6824"/>
                  </a:lnTo>
                  <a:lnTo>
                    <a:pt x="19868" y="6770"/>
                  </a:lnTo>
                  <a:lnTo>
                    <a:pt x="19904" y="6715"/>
                  </a:lnTo>
                  <a:lnTo>
                    <a:pt x="19942" y="6671"/>
                  </a:lnTo>
                  <a:lnTo>
                    <a:pt x="19978" y="6631"/>
                  </a:lnTo>
                  <a:lnTo>
                    <a:pt x="20013" y="6597"/>
                  </a:lnTo>
                  <a:lnTo>
                    <a:pt x="20047" y="6572"/>
                  </a:lnTo>
                  <a:lnTo>
                    <a:pt x="20075" y="6557"/>
                  </a:lnTo>
                  <a:lnTo>
                    <a:pt x="20101" y="6547"/>
                  </a:lnTo>
                  <a:lnTo>
                    <a:pt x="20125" y="6542"/>
                  </a:lnTo>
                  <a:lnTo>
                    <a:pt x="20149" y="6532"/>
                  </a:lnTo>
                  <a:lnTo>
                    <a:pt x="20175" y="6508"/>
                  </a:lnTo>
                  <a:lnTo>
                    <a:pt x="20201" y="6478"/>
                  </a:lnTo>
                  <a:lnTo>
                    <a:pt x="20225" y="6443"/>
                  </a:lnTo>
                  <a:lnTo>
                    <a:pt x="20244" y="6394"/>
                  </a:lnTo>
                  <a:lnTo>
                    <a:pt x="20265" y="6354"/>
                  </a:lnTo>
                  <a:lnTo>
                    <a:pt x="20282" y="6300"/>
                  </a:lnTo>
                  <a:lnTo>
                    <a:pt x="20296" y="6246"/>
                  </a:lnTo>
                  <a:lnTo>
                    <a:pt x="20308" y="6176"/>
                  </a:lnTo>
                  <a:lnTo>
                    <a:pt x="20317" y="6097"/>
                  </a:lnTo>
                  <a:lnTo>
                    <a:pt x="20329" y="6013"/>
                  </a:lnTo>
                  <a:lnTo>
                    <a:pt x="20344" y="5835"/>
                  </a:lnTo>
                  <a:lnTo>
                    <a:pt x="20348" y="5746"/>
                  </a:lnTo>
                  <a:lnTo>
                    <a:pt x="20351" y="5662"/>
                  </a:lnTo>
                  <a:lnTo>
                    <a:pt x="20351" y="5627"/>
                  </a:lnTo>
                  <a:lnTo>
                    <a:pt x="20353" y="5583"/>
                  </a:lnTo>
                  <a:lnTo>
                    <a:pt x="20358" y="5553"/>
                  </a:lnTo>
                  <a:lnTo>
                    <a:pt x="20365" y="5519"/>
                  </a:lnTo>
                  <a:lnTo>
                    <a:pt x="20370" y="5489"/>
                  </a:lnTo>
                  <a:lnTo>
                    <a:pt x="20382" y="5464"/>
                  </a:lnTo>
                  <a:lnTo>
                    <a:pt x="20393" y="5445"/>
                  </a:lnTo>
                  <a:lnTo>
                    <a:pt x="20415" y="5400"/>
                  </a:lnTo>
                  <a:lnTo>
                    <a:pt x="20429" y="5390"/>
                  </a:lnTo>
                  <a:lnTo>
                    <a:pt x="20448" y="5375"/>
                  </a:lnTo>
                  <a:lnTo>
                    <a:pt x="20481" y="5365"/>
                  </a:lnTo>
                  <a:lnTo>
                    <a:pt x="20498" y="5365"/>
                  </a:lnTo>
                  <a:lnTo>
                    <a:pt x="20517" y="5370"/>
                  </a:lnTo>
                  <a:lnTo>
                    <a:pt x="20536" y="5380"/>
                  </a:lnTo>
                  <a:lnTo>
                    <a:pt x="20588" y="5276"/>
                  </a:lnTo>
                  <a:lnTo>
                    <a:pt x="20595" y="5257"/>
                  </a:lnTo>
                  <a:lnTo>
                    <a:pt x="20614" y="5247"/>
                  </a:lnTo>
                  <a:lnTo>
                    <a:pt x="20621" y="5252"/>
                  </a:lnTo>
                  <a:lnTo>
                    <a:pt x="20638" y="5271"/>
                  </a:lnTo>
                  <a:lnTo>
                    <a:pt x="20657" y="5306"/>
                  </a:lnTo>
                  <a:lnTo>
                    <a:pt x="20671" y="5341"/>
                  </a:lnTo>
                  <a:lnTo>
                    <a:pt x="20688" y="5375"/>
                  </a:lnTo>
                  <a:lnTo>
                    <a:pt x="20695" y="5395"/>
                  </a:lnTo>
                  <a:lnTo>
                    <a:pt x="20705" y="5405"/>
                  </a:lnTo>
                  <a:lnTo>
                    <a:pt x="20714" y="5410"/>
                  </a:lnTo>
                  <a:lnTo>
                    <a:pt x="20721" y="5410"/>
                  </a:lnTo>
                  <a:lnTo>
                    <a:pt x="20745" y="5425"/>
                  </a:lnTo>
                  <a:lnTo>
                    <a:pt x="20771" y="5449"/>
                  </a:lnTo>
                  <a:lnTo>
                    <a:pt x="20800" y="5484"/>
                  </a:lnTo>
                  <a:lnTo>
                    <a:pt x="20828" y="5524"/>
                  </a:lnTo>
                  <a:lnTo>
                    <a:pt x="20873" y="5598"/>
                  </a:lnTo>
                  <a:lnTo>
                    <a:pt x="20895" y="5632"/>
                  </a:lnTo>
                  <a:lnTo>
                    <a:pt x="20959" y="5741"/>
                  </a:lnTo>
                  <a:lnTo>
                    <a:pt x="21023" y="5835"/>
                  </a:lnTo>
                  <a:lnTo>
                    <a:pt x="21051" y="5870"/>
                  </a:lnTo>
                  <a:lnTo>
                    <a:pt x="21077" y="5899"/>
                  </a:lnTo>
                  <a:lnTo>
                    <a:pt x="21099" y="5919"/>
                  </a:lnTo>
                  <a:lnTo>
                    <a:pt x="21113" y="5929"/>
                  </a:lnTo>
                  <a:lnTo>
                    <a:pt x="21132" y="5924"/>
                  </a:lnTo>
                  <a:lnTo>
                    <a:pt x="21151" y="5904"/>
                  </a:lnTo>
                  <a:lnTo>
                    <a:pt x="21175" y="5885"/>
                  </a:lnTo>
                  <a:lnTo>
                    <a:pt x="21199" y="5840"/>
                  </a:lnTo>
                  <a:lnTo>
                    <a:pt x="21225" y="5796"/>
                  </a:lnTo>
                  <a:lnTo>
                    <a:pt x="21251" y="5741"/>
                  </a:lnTo>
                  <a:lnTo>
                    <a:pt x="21279" y="5672"/>
                  </a:lnTo>
                  <a:lnTo>
                    <a:pt x="21305" y="5603"/>
                  </a:lnTo>
                  <a:lnTo>
                    <a:pt x="21322" y="5563"/>
                  </a:lnTo>
                  <a:lnTo>
                    <a:pt x="21372" y="5454"/>
                  </a:lnTo>
                  <a:lnTo>
                    <a:pt x="21405" y="5395"/>
                  </a:lnTo>
                  <a:lnTo>
                    <a:pt x="21446" y="5336"/>
                  </a:lnTo>
                  <a:lnTo>
                    <a:pt x="21469" y="5311"/>
                  </a:lnTo>
                  <a:lnTo>
                    <a:pt x="21491" y="5286"/>
                  </a:lnTo>
                  <a:lnTo>
                    <a:pt x="21514" y="5262"/>
                  </a:lnTo>
                  <a:lnTo>
                    <a:pt x="21541" y="5247"/>
                  </a:lnTo>
                  <a:lnTo>
                    <a:pt x="21562" y="5227"/>
                  </a:lnTo>
                  <a:lnTo>
                    <a:pt x="21581" y="5212"/>
                  </a:lnTo>
                  <a:lnTo>
                    <a:pt x="21590" y="5192"/>
                  </a:lnTo>
                  <a:lnTo>
                    <a:pt x="21598" y="5168"/>
                  </a:lnTo>
                  <a:lnTo>
                    <a:pt x="21600" y="5143"/>
                  </a:lnTo>
                  <a:lnTo>
                    <a:pt x="21600" y="5118"/>
                  </a:lnTo>
                  <a:lnTo>
                    <a:pt x="21595" y="5098"/>
                  </a:lnTo>
                  <a:lnTo>
                    <a:pt x="21574" y="5024"/>
                  </a:lnTo>
                  <a:lnTo>
                    <a:pt x="21557" y="4990"/>
                  </a:lnTo>
                  <a:lnTo>
                    <a:pt x="21543" y="4965"/>
                  </a:lnTo>
                  <a:lnTo>
                    <a:pt x="21538" y="4955"/>
                  </a:lnTo>
                  <a:lnTo>
                    <a:pt x="21500" y="4905"/>
                  </a:lnTo>
                  <a:lnTo>
                    <a:pt x="21462" y="4861"/>
                  </a:lnTo>
                  <a:lnTo>
                    <a:pt x="21427" y="4816"/>
                  </a:lnTo>
                  <a:lnTo>
                    <a:pt x="21389" y="4782"/>
                  </a:lnTo>
                  <a:lnTo>
                    <a:pt x="21353" y="4752"/>
                  </a:lnTo>
                  <a:lnTo>
                    <a:pt x="21320" y="4727"/>
                  </a:lnTo>
                  <a:lnTo>
                    <a:pt x="21291" y="4708"/>
                  </a:lnTo>
                  <a:lnTo>
                    <a:pt x="21267" y="4703"/>
                  </a:lnTo>
                  <a:lnTo>
                    <a:pt x="21246" y="4703"/>
                  </a:lnTo>
                  <a:lnTo>
                    <a:pt x="21222" y="4698"/>
                  </a:lnTo>
                  <a:lnTo>
                    <a:pt x="21196" y="4678"/>
                  </a:lnTo>
                  <a:lnTo>
                    <a:pt x="21175" y="4663"/>
                  </a:lnTo>
                  <a:lnTo>
                    <a:pt x="21151" y="4643"/>
                  </a:lnTo>
                  <a:lnTo>
                    <a:pt x="21127" y="4619"/>
                  </a:lnTo>
                  <a:lnTo>
                    <a:pt x="21108" y="4589"/>
                  </a:lnTo>
                  <a:lnTo>
                    <a:pt x="21087" y="4569"/>
                  </a:lnTo>
                  <a:lnTo>
                    <a:pt x="21077" y="4535"/>
                  </a:lnTo>
                  <a:lnTo>
                    <a:pt x="21070" y="4525"/>
                  </a:lnTo>
                  <a:lnTo>
                    <a:pt x="21070" y="4520"/>
                  </a:lnTo>
                  <a:lnTo>
                    <a:pt x="21073" y="4515"/>
                  </a:lnTo>
                  <a:lnTo>
                    <a:pt x="21077" y="4515"/>
                  </a:lnTo>
                  <a:lnTo>
                    <a:pt x="21080" y="4520"/>
                  </a:lnTo>
                  <a:lnTo>
                    <a:pt x="21113" y="4545"/>
                  </a:lnTo>
                  <a:lnTo>
                    <a:pt x="21165" y="4604"/>
                  </a:lnTo>
                  <a:lnTo>
                    <a:pt x="21113" y="4426"/>
                  </a:lnTo>
                  <a:lnTo>
                    <a:pt x="21085" y="4317"/>
                  </a:lnTo>
                  <a:lnTo>
                    <a:pt x="21066" y="4263"/>
                  </a:lnTo>
                  <a:lnTo>
                    <a:pt x="21056" y="4238"/>
                  </a:lnTo>
                  <a:lnTo>
                    <a:pt x="21054" y="4238"/>
                  </a:lnTo>
                  <a:lnTo>
                    <a:pt x="20887" y="4109"/>
                  </a:lnTo>
                  <a:lnTo>
                    <a:pt x="20814" y="4035"/>
                  </a:lnTo>
                  <a:lnTo>
                    <a:pt x="20757" y="3976"/>
                  </a:lnTo>
                  <a:lnTo>
                    <a:pt x="20714" y="3921"/>
                  </a:lnTo>
                  <a:lnTo>
                    <a:pt x="20667" y="3857"/>
                  </a:lnTo>
                  <a:lnTo>
                    <a:pt x="20629" y="3788"/>
                  </a:lnTo>
                  <a:lnTo>
                    <a:pt x="20595" y="3734"/>
                  </a:lnTo>
                  <a:lnTo>
                    <a:pt x="20562" y="3669"/>
                  </a:lnTo>
                  <a:lnTo>
                    <a:pt x="20519" y="3590"/>
                  </a:lnTo>
                  <a:lnTo>
                    <a:pt x="20467" y="3506"/>
                  </a:lnTo>
                  <a:lnTo>
                    <a:pt x="20415" y="3432"/>
                  </a:lnTo>
                  <a:lnTo>
                    <a:pt x="20391" y="3392"/>
                  </a:lnTo>
                  <a:lnTo>
                    <a:pt x="20355" y="3363"/>
                  </a:lnTo>
                  <a:lnTo>
                    <a:pt x="20317" y="3328"/>
                  </a:lnTo>
                  <a:lnTo>
                    <a:pt x="20279" y="3303"/>
                  </a:lnTo>
                  <a:lnTo>
                    <a:pt x="20237" y="3279"/>
                  </a:lnTo>
                  <a:lnTo>
                    <a:pt x="20194" y="3269"/>
                  </a:lnTo>
                  <a:lnTo>
                    <a:pt x="20149" y="3259"/>
                  </a:lnTo>
                  <a:lnTo>
                    <a:pt x="20111" y="3249"/>
                  </a:lnTo>
                  <a:lnTo>
                    <a:pt x="20089" y="3259"/>
                  </a:lnTo>
                  <a:lnTo>
                    <a:pt x="20070" y="3264"/>
                  </a:lnTo>
                  <a:lnTo>
                    <a:pt x="20049" y="3269"/>
                  </a:lnTo>
                  <a:lnTo>
                    <a:pt x="20030" y="3279"/>
                  </a:lnTo>
                  <a:lnTo>
                    <a:pt x="19987" y="3308"/>
                  </a:lnTo>
                  <a:lnTo>
                    <a:pt x="19947" y="3353"/>
                  </a:lnTo>
                  <a:lnTo>
                    <a:pt x="19906" y="3402"/>
                  </a:lnTo>
                  <a:lnTo>
                    <a:pt x="19868" y="3462"/>
                  </a:lnTo>
                  <a:lnTo>
                    <a:pt x="19838" y="3526"/>
                  </a:lnTo>
                  <a:lnTo>
                    <a:pt x="19811" y="3590"/>
                  </a:lnTo>
                  <a:lnTo>
                    <a:pt x="19790" y="3654"/>
                  </a:lnTo>
                  <a:lnTo>
                    <a:pt x="19764" y="3724"/>
                  </a:lnTo>
                  <a:lnTo>
                    <a:pt x="19738" y="3788"/>
                  </a:lnTo>
                  <a:lnTo>
                    <a:pt x="19714" y="3842"/>
                  </a:lnTo>
                  <a:lnTo>
                    <a:pt x="19690" y="3882"/>
                  </a:lnTo>
                  <a:lnTo>
                    <a:pt x="19669" y="3921"/>
                  </a:lnTo>
                  <a:lnTo>
                    <a:pt x="19650" y="3946"/>
                  </a:lnTo>
                  <a:lnTo>
                    <a:pt x="19636" y="3961"/>
                  </a:lnTo>
                  <a:lnTo>
                    <a:pt x="19617" y="3966"/>
                  </a:lnTo>
                  <a:lnTo>
                    <a:pt x="19602" y="3971"/>
                  </a:lnTo>
                  <a:lnTo>
                    <a:pt x="19574" y="3961"/>
                  </a:lnTo>
                  <a:lnTo>
                    <a:pt x="19564" y="3951"/>
                  </a:lnTo>
                  <a:lnTo>
                    <a:pt x="19550" y="3941"/>
                  </a:lnTo>
                  <a:lnTo>
                    <a:pt x="19541" y="3921"/>
                  </a:lnTo>
                  <a:lnTo>
                    <a:pt x="19531" y="3907"/>
                  </a:lnTo>
                  <a:lnTo>
                    <a:pt x="19522" y="3887"/>
                  </a:lnTo>
                  <a:lnTo>
                    <a:pt x="19503" y="3872"/>
                  </a:lnTo>
                  <a:lnTo>
                    <a:pt x="19477" y="3852"/>
                  </a:lnTo>
                  <a:lnTo>
                    <a:pt x="19448" y="3827"/>
                  </a:lnTo>
                  <a:lnTo>
                    <a:pt x="19415" y="3813"/>
                  </a:lnTo>
                  <a:lnTo>
                    <a:pt x="19374" y="3793"/>
                  </a:lnTo>
                  <a:lnTo>
                    <a:pt x="19334" y="3783"/>
                  </a:lnTo>
                  <a:lnTo>
                    <a:pt x="19294" y="3768"/>
                  </a:lnTo>
                  <a:lnTo>
                    <a:pt x="19260" y="3758"/>
                  </a:lnTo>
                  <a:lnTo>
                    <a:pt x="19177" y="3738"/>
                  </a:lnTo>
                  <a:lnTo>
                    <a:pt x="19070" y="3724"/>
                  </a:lnTo>
                  <a:lnTo>
                    <a:pt x="18968" y="3714"/>
                  </a:lnTo>
                  <a:lnTo>
                    <a:pt x="18945" y="3709"/>
                  </a:lnTo>
                  <a:lnTo>
                    <a:pt x="18923" y="3699"/>
                  </a:lnTo>
                  <a:lnTo>
                    <a:pt x="18871" y="3649"/>
                  </a:lnTo>
                  <a:lnTo>
                    <a:pt x="18816" y="3585"/>
                  </a:lnTo>
                  <a:lnTo>
                    <a:pt x="18769" y="3506"/>
                  </a:lnTo>
                  <a:lnTo>
                    <a:pt x="18688" y="3368"/>
                  </a:lnTo>
                  <a:lnTo>
                    <a:pt x="18655" y="3303"/>
                  </a:lnTo>
                  <a:lnTo>
                    <a:pt x="18622" y="3244"/>
                  </a:lnTo>
                  <a:lnTo>
                    <a:pt x="18584" y="3190"/>
                  </a:lnTo>
                  <a:lnTo>
                    <a:pt x="18538" y="3140"/>
                  </a:lnTo>
                  <a:lnTo>
                    <a:pt x="18491" y="3096"/>
                  </a:lnTo>
                  <a:lnTo>
                    <a:pt x="18446" y="3056"/>
                  </a:lnTo>
                  <a:lnTo>
                    <a:pt x="18396" y="3031"/>
                  </a:lnTo>
                  <a:lnTo>
                    <a:pt x="18351" y="3012"/>
                  </a:lnTo>
                  <a:lnTo>
                    <a:pt x="18306" y="3007"/>
                  </a:lnTo>
                  <a:lnTo>
                    <a:pt x="18032" y="3007"/>
                  </a:lnTo>
                  <a:lnTo>
                    <a:pt x="17987" y="3002"/>
                  </a:lnTo>
                  <a:lnTo>
                    <a:pt x="17942" y="2982"/>
                  </a:lnTo>
                  <a:lnTo>
                    <a:pt x="17892" y="2957"/>
                  </a:lnTo>
                  <a:lnTo>
                    <a:pt x="17842" y="2927"/>
                  </a:lnTo>
                  <a:lnTo>
                    <a:pt x="17793" y="2888"/>
                  </a:lnTo>
                  <a:lnTo>
                    <a:pt x="17747" y="2838"/>
                  </a:lnTo>
                  <a:lnTo>
                    <a:pt x="17707" y="2794"/>
                  </a:lnTo>
                  <a:lnTo>
                    <a:pt x="17669" y="2740"/>
                  </a:lnTo>
                  <a:lnTo>
                    <a:pt x="17631" y="2665"/>
                  </a:lnTo>
                  <a:lnTo>
                    <a:pt x="17593" y="2616"/>
                  </a:lnTo>
                  <a:lnTo>
                    <a:pt x="17553" y="2562"/>
                  </a:lnTo>
                  <a:lnTo>
                    <a:pt x="17508" y="2512"/>
                  </a:lnTo>
                  <a:lnTo>
                    <a:pt x="17458" y="2463"/>
                  </a:lnTo>
                  <a:lnTo>
                    <a:pt x="17410" y="2423"/>
                  </a:lnTo>
                  <a:lnTo>
                    <a:pt x="17360" y="2393"/>
                  </a:lnTo>
                  <a:lnTo>
                    <a:pt x="17313" y="2364"/>
                  </a:lnTo>
                  <a:lnTo>
                    <a:pt x="17270" y="2354"/>
                  </a:lnTo>
                  <a:lnTo>
                    <a:pt x="16857" y="2245"/>
                  </a:lnTo>
                  <a:lnTo>
                    <a:pt x="16812" y="2235"/>
                  </a:lnTo>
                  <a:lnTo>
                    <a:pt x="16764" y="2225"/>
                  </a:lnTo>
                  <a:lnTo>
                    <a:pt x="16709" y="2225"/>
                  </a:lnTo>
                  <a:lnTo>
                    <a:pt x="16655" y="2235"/>
                  </a:lnTo>
                  <a:lnTo>
                    <a:pt x="16600" y="2240"/>
                  </a:lnTo>
                  <a:lnTo>
                    <a:pt x="16548" y="2250"/>
                  </a:lnTo>
                  <a:lnTo>
                    <a:pt x="16500" y="2265"/>
                  </a:lnTo>
                  <a:lnTo>
                    <a:pt x="16455" y="2280"/>
                  </a:lnTo>
                  <a:lnTo>
                    <a:pt x="16021" y="2487"/>
                  </a:lnTo>
                  <a:lnTo>
                    <a:pt x="15930" y="2537"/>
                  </a:lnTo>
                  <a:lnTo>
                    <a:pt x="15843" y="2596"/>
                  </a:lnTo>
                  <a:lnTo>
                    <a:pt x="15802" y="2626"/>
                  </a:lnTo>
                  <a:lnTo>
                    <a:pt x="15762" y="2660"/>
                  </a:lnTo>
                  <a:lnTo>
                    <a:pt x="15729" y="2690"/>
                  </a:lnTo>
                  <a:lnTo>
                    <a:pt x="15676" y="2745"/>
                  </a:lnTo>
                  <a:lnTo>
                    <a:pt x="15648" y="2764"/>
                  </a:lnTo>
                  <a:lnTo>
                    <a:pt x="15622" y="2774"/>
                  </a:lnTo>
                  <a:lnTo>
                    <a:pt x="15596" y="2779"/>
                  </a:lnTo>
                  <a:lnTo>
                    <a:pt x="15569" y="2774"/>
                  </a:lnTo>
                  <a:lnTo>
                    <a:pt x="15548" y="2764"/>
                  </a:lnTo>
                  <a:lnTo>
                    <a:pt x="15531" y="2745"/>
                  </a:lnTo>
                  <a:lnTo>
                    <a:pt x="15512" y="2720"/>
                  </a:lnTo>
                  <a:lnTo>
                    <a:pt x="15496" y="2690"/>
                  </a:lnTo>
                  <a:lnTo>
                    <a:pt x="15477" y="2655"/>
                  </a:lnTo>
                  <a:lnTo>
                    <a:pt x="15453" y="2626"/>
                  </a:lnTo>
                  <a:lnTo>
                    <a:pt x="15424" y="2591"/>
                  </a:lnTo>
                  <a:lnTo>
                    <a:pt x="15367" y="2527"/>
                  </a:lnTo>
                  <a:lnTo>
                    <a:pt x="15310" y="2473"/>
                  </a:lnTo>
                  <a:lnTo>
                    <a:pt x="15282" y="2448"/>
                  </a:lnTo>
                  <a:lnTo>
                    <a:pt x="15256" y="2413"/>
                  </a:lnTo>
                  <a:lnTo>
                    <a:pt x="15232" y="2369"/>
                  </a:lnTo>
                  <a:lnTo>
                    <a:pt x="15213" y="2324"/>
                  </a:lnTo>
                  <a:lnTo>
                    <a:pt x="15196" y="2270"/>
                  </a:lnTo>
                  <a:lnTo>
                    <a:pt x="15185" y="2215"/>
                  </a:lnTo>
                  <a:lnTo>
                    <a:pt x="15175" y="2156"/>
                  </a:lnTo>
                  <a:lnTo>
                    <a:pt x="15173" y="2102"/>
                  </a:lnTo>
                  <a:lnTo>
                    <a:pt x="15170" y="2072"/>
                  </a:lnTo>
                  <a:lnTo>
                    <a:pt x="15168" y="2047"/>
                  </a:lnTo>
                  <a:lnTo>
                    <a:pt x="15163" y="2023"/>
                  </a:lnTo>
                  <a:lnTo>
                    <a:pt x="15156" y="2003"/>
                  </a:lnTo>
                  <a:lnTo>
                    <a:pt x="15147" y="1978"/>
                  </a:lnTo>
                  <a:lnTo>
                    <a:pt x="15139" y="1953"/>
                  </a:lnTo>
                  <a:lnTo>
                    <a:pt x="15128" y="1934"/>
                  </a:lnTo>
                  <a:lnTo>
                    <a:pt x="15113" y="1914"/>
                  </a:lnTo>
                  <a:lnTo>
                    <a:pt x="15082" y="1879"/>
                  </a:lnTo>
                  <a:lnTo>
                    <a:pt x="15047" y="1859"/>
                  </a:lnTo>
                  <a:lnTo>
                    <a:pt x="15009" y="1840"/>
                  </a:lnTo>
                  <a:lnTo>
                    <a:pt x="14966" y="1835"/>
                  </a:lnTo>
                  <a:lnTo>
                    <a:pt x="14949" y="1835"/>
                  </a:lnTo>
                  <a:lnTo>
                    <a:pt x="14864" y="1845"/>
                  </a:lnTo>
                  <a:lnTo>
                    <a:pt x="14821" y="1859"/>
                  </a:lnTo>
                  <a:lnTo>
                    <a:pt x="14778" y="1869"/>
                  </a:lnTo>
                  <a:lnTo>
                    <a:pt x="14740" y="1889"/>
                  </a:lnTo>
                  <a:lnTo>
                    <a:pt x="14707" y="1914"/>
                  </a:lnTo>
                  <a:lnTo>
                    <a:pt x="14676" y="1934"/>
                  </a:lnTo>
                  <a:lnTo>
                    <a:pt x="14653" y="1958"/>
                  </a:lnTo>
                  <a:lnTo>
                    <a:pt x="14631" y="1983"/>
                  </a:lnTo>
                  <a:lnTo>
                    <a:pt x="14607" y="2008"/>
                  </a:lnTo>
                  <a:lnTo>
                    <a:pt x="14579" y="2023"/>
                  </a:lnTo>
                  <a:lnTo>
                    <a:pt x="14546" y="2042"/>
                  </a:lnTo>
                  <a:lnTo>
                    <a:pt x="14484" y="2062"/>
                  </a:lnTo>
                  <a:lnTo>
                    <a:pt x="14453" y="2067"/>
                  </a:lnTo>
                  <a:lnTo>
                    <a:pt x="14425" y="2067"/>
                  </a:lnTo>
                  <a:lnTo>
                    <a:pt x="14394" y="2062"/>
                  </a:lnTo>
                  <a:lnTo>
                    <a:pt x="14363" y="2047"/>
                  </a:lnTo>
                  <a:lnTo>
                    <a:pt x="14334" y="2037"/>
                  </a:lnTo>
                  <a:lnTo>
                    <a:pt x="14303" y="2023"/>
                  </a:lnTo>
                  <a:lnTo>
                    <a:pt x="14277" y="2008"/>
                  </a:lnTo>
                  <a:lnTo>
                    <a:pt x="14251" y="1983"/>
                  </a:lnTo>
                  <a:lnTo>
                    <a:pt x="14230" y="1963"/>
                  </a:lnTo>
                  <a:lnTo>
                    <a:pt x="14211" y="1943"/>
                  </a:lnTo>
                  <a:lnTo>
                    <a:pt x="14192" y="1919"/>
                  </a:lnTo>
                  <a:lnTo>
                    <a:pt x="14166" y="1899"/>
                  </a:lnTo>
                  <a:lnTo>
                    <a:pt x="14137" y="1879"/>
                  </a:lnTo>
                  <a:lnTo>
                    <a:pt x="14106" y="1864"/>
                  </a:lnTo>
                  <a:lnTo>
                    <a:pt x="14071" y="1849"/>
                  </a:lnTo>
                  <a:lnTo>
                    <a:pt x="13964" y="1835"/>
                  </a:lnTo>
                  <a:lnTo>
                    <a:pt x="13249" y="1835"/>
                  </a:lnTo>
                  <a:lnTo>
                    <a:pt x="13230" y="1820"/>
                  </a:lnTo>
                  <a:lnTo>
                    <a:pt x="13213" y="1805"/>
                  </a:lnTo>
                  <a:lnTo>
                    <a:pt x="13197" y="1785"/>
                  </a:lnTo>
                  <a:lnTo>
                    <a:pt x="13170" y="1731"/>
                  </a:lnTo>
                  <a:lnTo>
                    <a:pt x="13161" y="1696"/>
                  </a:lnTo>
                  <a:lnTo>
                    <a:pt x="13154" y="1666"/>
                  </a:lnTo>
                  <a:lnTo>
                    <a:pt x="13151" y="1632"/>
                  </a:lnTo>
                  <a:lnTo>
                    <a:pt x="13151" y="1602"/>
                  </a:lnTo>
                  <a:lnTo>
                    <a:pt x="13156" y="1573"/>
                  </a:lnTo>
                  <a:lnTo>
                    <a:pt x="13161" y="1548"/>
                  </a:lnTo>
                  <a:lnTo>
                    <a:pt x="13170" y="1523"/>
                  </a:lnTo>
                  <a:lnTo>
                    <a:pt x="13182" y="1508"/>
                  </a:lnTo>
                  <a:lnTo>
                    <a:pt x="13197" y="1498"/>
                  </a:lnTo>
                  <a:lnTo>
                    <a:pt x="13213" y="1493"/>
                  </a:lnTo>
                  <a:lnTo>
                    <a:pt x="13235" y="1493"/>
                  </a:lnTo>
                  <a:lnTo>
                    <a:pt x="13256" y="1484"/>
                  </a:lnTo>
                  <a:lnTo>
                    <a:pt x="13280" y="1464"/>
                  </a:lnTo>
                  <a:lnTo>
                    <a:pt x="13306" y="1449"/>
                  </a:lnTo>
                  <a:lnTo>
                    <a:pt x="13332" y="1424"/>
                  </a:lnTo>
                  <a:lnTo>
                    <a:pt x="13379" y="1365"/>
                  </a:lnTo>
                  <a:lnTo>
                    <a:pt x="13403" y="1330"/>
                  </a:lnTo>
                  <a:lnTo>
                    <a:pt x="13451" y="1251"/>
                  </a:lnTo>
                  <a:lnTo>
                    <a:pt x="13508" y="1167"/>
                  </a:lnTo>
                  <a:lnTo>
                    <a:pt x="13567" y="1088"/>
                  </a:lnTo>
                  <a:lnTo>
                    <a:pt x="13622" y="1019"/>
                  </a:lnTo>
                  <a:lnTo>
                    <a:pt x="13648" y="989"/>
                  </a:lnTo>
                  <a:lnTo>
                    <a:pt x="13669" y="954"/>
                  </a:lnTo>
                  <a:lnTo>
                    <a:pt x="13688" y="905"/>
                  </a:lnTo>
                  <a:lnTo>
                    <a:pt x="13707" y="865"/>
                  </a:lnTo>
                  <a:lnTo>
                    <a:pt x="13721" y="816"/>
                  </a:lnTo>
                  <a:lnTo>
                    <a:pt x="13731" y="776"/>
                  </a:lnTo>
                  <a:lnTo>
                    <a:pt x="13740" y="727"/>
                  </a:lnTo>
                  <a:lnTo>
                    <a:pt x="13743" y="682"/>
                  </a:lnTo>
                  <a:lnTo>
                    <a:pt x="13740" y="668"/>
                  </a:lnTo>
                  <a:lnTo>
                    <a:pt x="13738" y="643"/>
                  </a:lnTo>
                  <a:lnTo>
                    <a:pt x="13733" y="623"/>
                  </a:lnTo>
                  <a:lnTo>
                    <a:pt x="13726" y="608"/>
                  </a:lnTo>
                  <a:lnTo>
                    <a:pt x="13707" y="564"/>
                  </a:lnTo>
                  <a:lnTo>
                    <a:pt x="13683" y="529"/>
                  </a:lnTo>
                  <a:lnTo>
                    <a:pt x="13655" y="499"/>
                  </a:lnTo>
                  <a:lnTo>
                    <a:pt x="13619" y="470"/>
                  </a:lnTo>
                  <a:lnTo>
                    <a:pt x="13579" y="445"/>
                  </a:lnTo>
                  <a:lnTo>
                    <a:pt x="13539" y="430"/>
                  </a:lnTo>
                  <a:lnTo>
                    <a:pt x="13520" y="420"/>
                  </a:lnTo>
                  <a:lnTo>
                    <a:pt x="13472" y="420"/>
                  </a:lnTo>
                  <a:lnTo>
                    <a:pt x="13439" y="430"/>
                  </a:lnTo>
                  <a:lnTo>
                    <a:pt x="13408" y="440"/>
                  </a:lnTo>
                  <a:lnTo>
                    <a:pt x="13394" y="445"/>
                  </a:lnTo>
                  <a:lnTo>
                    <a:pt x="13365" y="475"/>
                  </a:lnTo>
                  <a:lnTo>
                    <a:pt x="13351" y="495"/>
                  </a:lnTo>
                  <a:lnTo>
                    <a:pt x="13325" y="524"/>
                  </a:lnTo>
                  <a:lnTo>
                    <a:pt x="13296" y="549"/>
                  </a:lnTo>
                  <a:lnTo>
                    <a:pt x="13270" y="559"/>
                  </a:lnTo>
                  <a:lnTo>
                    <a:pt x="13249" y="564"/>
                  </a:lnTo>
                  <a:lnTo>
                    <a:pt x="13194" y="564"/>
                  </a:lnTo>
                  <a:lnTo>
                    <a:pt x="13154" y="549"/>
                  </a:lnTo>
                  <a:lnTo>
                    <a:pt x="13116" y="524"/>
                  </a:lnTo>
                  <a:lnTo>
                    <a:pt x="13080" y="504"/>
                  </a:lnTo>
                  <a:lnTo>
                    <a:pt x="13047" y="475"/>
                  </a:lnTo>
                  <a:lnTo>
                    <a:pt x="13018" y="455"/>
                  </a:lnTo>
                  <a:lnTo>
                    <a:pt x="12999" y="420"/>
                  </a:lnTo>
                  <a:lnTo>
                    <a:pt x="12985" y="401"/>
                  </a:lnTo>
                  <a:lnTo>
                    <a:pt x="12976" y="376"/>
                  </a:lnTo>
                  <a:lnTo>
                    <a:pt x="12971" y="346"/>
                  </a:lnTo>
                  <a:lnTo>
                    <a:pt x="12959" y="316"/>
                  </a:lnTo>
                  <a:lnTo>
                    <a:pt x="12945" y="272"/>
                  </a:lnTo>
                  <a:lnTo>
                    <a:pt x="12931" y="237"/>
                  </a:lnTo>
                  <a:lnTo>
                    <a:pt x="12888" y="153"/>
                  </a:lnTo>
                  <a:lnTo>
                    <a:pt x="12838" y="69"/>
                  </a:lnTo>
                  <a:lnTo>
                    <a:pt x="12828" y="54"/>
                  </a:lnTo>
                  <a:lnTo>
                    <a:pt x="12814" y="40"/>
                  </a:lnTo>
                  <a:lnTo>
                    <a:pt x="12786" y="20"/>
                  </a:lnTo>
                  <a:lnTo>
                    <a:pt x="12750" y="5"/>
                  </a:lnTo>
                  <a:lnTo>
                    <a:pt x="12712" y="0"/>
                  </a:lnTo>
                  <a:lnTo>
                    <a:pt x="12669" y="5"/>
                  </a:lnTo>
                  <a:lnTo>
                    <a:pt x="12605" y="35"/>
                  </a:lnTo>
                  <a:lnTo>
                    <a:pt x="12581" y="54"/>
                  </a:lnTo>
                  <a:lnTo>
                    <a:pt x="12562" y="69"/>
                  </a:lnTo>
                  <a:lnTo>
                    <a:pt x="12541" y="89"/>
                  </a:lnTo>
                  <a:close/>
                  <a:moveTo>
                    <a:pt x="8501" y="504"/>
                  </a:moveTo>
                  <a:lnTo>
                    <a:pt x="8503" y="564"/>
                  </a:lnTo>
                  <a:lnTo>
                    <a:pt x="8506" y="613"/>
                  </a:lnTo>
                  <a:lnTo>
                    <a:pt x="8517" y="529"/>
                  </a:lnTo>
                  <a:lnTo>
                    <a:pt x="8529" y="415"/>
                  </a:lnTo>
                  <a:lnTo>
                    <a:pt x="8536" y="455"/>
                  </a:lnTo>
                  <a:lnTo>
                    <a:pt x="8544" y="470"/>
                  </a:lnTo>
                  <a:lnTo>
                    <a:pt x="8546" y="470"/>
                  </a:lnTo>
                  <a:lnTo>
                    <a:pt x="8546" y="465"/>
                  </a:lnTo>
                  <a:lnTo>
                    <a:pt x="8548" y="455"/>
                  </a:lnTo>
                  <a:lnTo>
                    <a:pt x="8548" y="302"/>
                  </a:lnTo>
                  <a:lnTo>
                    <a:pt x="8546" y="292"/>
                  </a:lnTo>
                  <a:lnTo>
                    <a:pt x="8536" y="282"/>
                  </a:lnTo>
                  <a:lnTo>
                    <a:pt x="8529" y="267"/>
                  </a:lnTo>
                  <a:lnTo>
                    <a:pt x="8517" y="267"/>
                  </a:lnTo>
                  <a:lnTo>
                    <a:pt x="8508" y="272"/>
                  </a:lnTo>
                  <a:lnTo>
                    <a:pt x="8506" y="287"/>
                  </a:lnTo>
                  <a:lnTo>
                    <a:pt x="8501" y="312"/>
                  </a:lnTo>
                  <a:lnTo>
                    <a:pt x="8496" y="341"/>
                  </a:lnTo>
                  <a:lnTo>
                    <a:pt x="8496" y="410"/>
                  </a:lnTo>
                  <a:lnTo>
                    <a:pt x="8501" y="504"/>
                  </a:lnTo>
                  <a:close/>
                  <a:moveTo>
                    <a:pt x="8503" y="643"/>
                  </a:moveTo>
                  <a:lnTo>
                    <a:pt x="8506" y="663"/>
                  </a:lnTo>
                  <a:lnTo>
                    <a:pt x="8508" y="643"/>
                  </a:lnTo>
                  <a:lnTo>
                    <a:pt x="8506" y="613"/>
                  </a:lnTo>
                  <a:lnTo>
                    <a:pt x="8503" y="643"/>
                  </a:lnTo>
                  <a:close/>
                  <a:moveTo>
                    <a:pt x="7458" y="460"/>
                  </a:moveTo>
                  <a:lnTo>
                    <a:pt x="7458" y="574"/>
                  </a:lnTo>
                  <a:lnTo>
                    <a:pt x="7456" y="608"/>
                  </a:lnTo>
                  <a:lnTo>
                    <a:pt x="7453" y="638"/>
                  </a:lnTo>
                  <a:lnTo>
                    <a:pt x="7446" y="668"/>
                  </a:lnTo>
                  <a:lnTo>
                    <a:pt x="7441" y="692"/>
                  </a:lnTo>
                  <a:lnTo>
                    <a:pt x="7432" y="707"/>
                  </a:lnTo>
                  <a:lnTo>
                    <a:pt x="7418" y="722"/>
                  </a:lnTo>
                  <a:lnTo>
                    <a:pt x="7344" y="722"/>
                  </a:lnTo>
                  <a:lnTo>
                    <a:pt x="7339" y="727"/>
                  </a:lnTo>
                  <a:lnTo>
                    <a:pt x="7330" y="732"/>
                  </a:lnTo>
                  <a:lnTo>
                    <a:pt x="7325" y="752"/>
                  </a:lnTo>
                  <a:lnTo>
                    <a:pt x="7316" y="766"/>
                  </a:lnTo>
                  <a:lnTo>
                    <a:pt x="7299" y="826"/>
                  </a:lnTo>
                  <a:lnTo>
                    <a:pt x="7287" y="895"/>
                  </a:lnTo>
                  <a:lnTo>
                    <a:pt x="7287" y="1004"/>
                  </a:lnTo>
                  <a:lnTo>
                    <a:pt x="7273" y="1108"/>
                  </a:lnTo>
                  <a:lnTo>
                    <a:pt x="7256" y="1202"/>
                  </a:lnTo>
                  <a:lnTo>
                    <a:pt x="7235" y="1286"/>
                  </a:lnTo>
                  <a:lnTo>
                    <a:pt x="7218" y="1340"/>
                  </a:lnTo>
                  <a:lnTo>
                    <a:pt x="7199" y="1375"/>
                  </a:lnTo>
                  <a:lnTo>
                    <a:pt x="7173" y="1404"/>
                  </a:lnTo>
                  <a:lnTo>
                    <a:pt x="7145" y="1424"/>
                  </a:lnTo>
                  <a:lnTo>
                    <a:pt x="7118" y="1429"/>
                  </a:lnTo>
                  <a:lnTo>
                    <a:pt x="7107" y="1434"/>
                  </a:lnTo>
                  <a:lnTo>
                    <a:pt x="7095" y="1449"/>
                  </a:lnTo>
                  <a:lnTo>
                    <a:pt x="7088" y="1464"/>
                  </a:lnTo>
                  <a:lnTo>
                    <a:pt x="7069" y="1523"/>
                  </a:lnTo>
                  <a:lnTo>
                    <a:pt x="7064" y="1558"/>
                  </a:lnTo>
                  <a:lnTo>
                    <a:pt x="7061" y="1602"/>
                  </a:lnTo>
                  <a:lnTo>
                    <a:pt x="7059" y="1642"/>
                  </a:lnTo>
                  <a:lnTo>
                    <a:pt x="7059" y="1731"/>
                  </a:lnTo>
                  <a:lnTo>
                    <a:pt x="7050" y="1830"/>
                  </a:lnTo>
                  <a:lnTo>
                    <a:pt x="7040" y="1919"/>
                  </a:lnTo>
                  <a:lnTo>
                    <a:pt x="7026" y="1988"/>
                  </a:lnTo>
                  <a:lnTo>
                    <a:pt x="7021" y="2013"/>
                  </a:lnTo>
                  <a:lnTo>
                    <a:pt x="7009" y="2032"/>
                  </a:lnTo>
                  <a:lnTo>
                    <a:pt x="6981" y="2062"/>
                  </a:lnTo>
                  <a:lnTo>
                    <a:pt x="6966" y="2072"/>
                  </a:lnTo>
                  <a:lnTo>
                    <a:pt x="6933" y="2072"/>
                  </a:lnTo>
                  <a:lnTo>
                    <a:pt x="6914" y="2062"/>
                  </a:lnTo>
                  <a:lnTo>
                    <a:pt x="6898" y="2052"/>
                  </a:lnTo>
                  <a:lnTo>
                    <a:pt x="6883" y="2047"/>
                  </a:lnTo>
                  <a:lnTo>
                    <a:pt x="6869" y="2052"/>
                  </a:lnTo>
                  <a:lnTo>
                    <a:pt x="6845" y="2072"/>
                  </a:lnTo>
                  <a:lnTo>
                    <a:pt x="6838" y="2092"/>
                  </a:lnTo>
                  <a:lnTo>
                    <a:pt x="6836" y="2112"/>
                  </a:lnTo>
                  <a:lnTo>
                    <a:pt x="6831" y="2136"/>
                  </a:lnTo>
                  <a:lnTo>
                    <a:pt x="6836" y="2166"/>
                  </a:lnTo>
                  <a:lnTo>
                    <a:pt x="6841" y="2191"/>
                  </a:lnTo>
                  <a:lnTo>
                    <a:pt x="6850" y="2215"/>
                  </a:lnTo>
                  <a:lnTo>
                    <a:pt x="6860" y="2245"/>
                  </a:lnTo>
                  <a:lnTo>
                    <a:pt x="6876" y="2265"/>
                  </a:lnTo>
                  <a:lnTo>
                    <a:pt x="6909" y="2299"/>
                  </a:lnTo>
                  <a:lnTo>
                    <a:pt x="6926" y="2309"/>
                  </a:lnTo>
                  <a:lnTo>
                    <a:pt x="6966" y="2329"/>
                  </a:lnTo>
                  <a:lnTo>
                    <a:pt x="7004" y="2344"/>
                  </a:lnTo>
                  <a:lnTo>
                    <a:pt x="7033" y="2369"/>
                  </a:lnTo>
                  <a:lnTo>
                    <a:pt x="7050" y="2393"/>
                  </a:lnTo>
                  <a:lnTo>
                    <a:pt x="7054" y="2398"/>
                  </a:lnTo>
                  <a:lnTo>
                    <a:pt x="7059" y="2413"/>
                  </a:lnTo>
                  <a:lnTo>
                    <a:pt x="7059" y="2423"/>
                  </a:lnTo>
                  <a:lnTo>
                    <a:pt x="7050" y="2433"/>
                  </a:lnTo>
                  <a:lnTo>
                    <a:pt x="7038" y="2443"/>
                  </a:lnTo>
                  <a:lnTo>
                    <a:pt x="7031" y="2443"/>
                  </a:lnTo>
                  <a:lnTo>
                    <a:pt x="7026" y="2448"/>
                  </a:lnTo>
                  <a:lnTo>
                    <a:pt x="7026" y="2458"/>
                  </a:lnTo>
                  <a:lnTo>
                    <a:pt x="7040" y="2482"/>
                  </a:lnTo>
                  <a:lnTo>
                    <a:pt x="7064" y="2512"/>
                  </a:lnTo>
                  <a:lnTo>
                    <a:pt x="7078" y="2532"/>
                  </a:lnTo>
                  <a:lnTo>
                    <a:pt x="7107" y="2542"/>
                  </a:lnTo>
                  <a:lnTo>
                    <a:pt x="7118" y="2547"/>
                  </a:lnTo>
                  <a:lnTo>
                    <a:pt x="7142" y="2537"/>
                  </a:lnTo>
                  <a:lnTo>
                    <a:pt x="7149" y="2532"/>
                  </a:lnTo>
                  <a:lnTo>
                    <a:pt x="7156" y="2512"/>
                  </a:lnTo>
                  <a:lnTo>
                    <a:pt x="7166" y="2463"/>
                  </a:lnTo>
                  <a:lnTo>
                    <a:pt x="7178" y="2384"/>
                  </a:lnTo>
                  <a:lnTo>
                    <a:pt x="7192" y="2280"/>
                  </a:lnTo>
                  <a:lnTo>
                    <a:pt x="7204" y="2166"/>
                  </a:lnTo>
                  <a:lnTo>
                    <a:pt x="7213" y="2047"/>
                  </a:lnTo>
                  <a:lnTo>
                    <a:pt x="7216" y="1934"/>
                  </a:lnTo>
                  <a:lnTo>
                    <a:pt x="7216" y="1879"/>
                  </a:lnTo>
                  <a:lnTo>
                    <a:pt x="7213" y="1835"/>
                  </a:lnTo>
                  <a:lnTo>
                    <a:pt x="7209" y="1790"/>
                  </a:lnTo>
                  <a:lnTo>
                    <a:pt x="7204" y="1755"/>
                  </a:lnTo>
                  <a:lnTo>
                    <a:pt x="7202" y="1746"/>
                  </a:lnTo>
                  <a:lnTo>
                    <a:pt x="7202" y="1731"/>
                  </a:lnTo>
                  <a:lnTo>
                    <a:pt x="7206" y="1701"/>
                  </a:lnTo>
                  <a:lnTo>
                    <a:pt x="7216" y="1666"/>
                  </a:lnTo>
                  <a:lnTo>
                    <a:pt x="7228" y="1637"/>
                  </a:lnTo>
                  <a:lnTo>
                    <a:pt x="7247" y="1602"/>
                  </a:lnTo>
                  <a:lnTo>
                    <a:pt x="7268" y="1573"/>
                  </a:lnTo>
                  <a:lnTo>
                    <a:pt x="7292" y="1548"/>
                  </a:lnTo>
                  <a:lnTo>
                    <a:pt x="7320" y="1523"/>
                  </a:lnTo>
                  <a:lnTo>
                    <a:pt x="7387" y="1469"/>
                  </a:lnTo>
                  <a:lnTo>
                    <a:pt x="7456" y="1404"/>
                  </a:lnTo>
                  <a:lnTo>
                    <a:pt x="7517" y="1335"/>
                  </a:lnTo>
                  <a:lnTo>
                    <a:pt x="7572" y="1266"/>
                  </a:lnTo>
                  <a:lnTo>
                    <a:pt x="7615" y="1197"/>
                  </a:lnTo>
                  <a:lnTo>
                    <a:pt x="7658" y="1118"/>
                  </a:lnTo>
                  <a:lnTo>
                    <a:pt x="7677" y="1078"/>
                  </a:lnTo>
                  <a:lnTo>
                    <a:pt x="7693" y="1038"/>
                  </a:lnTo>
                  <a:lnTo>
                    <a:pt x="7707" y="999"/>
                  </a:lnTo>
                  <a:lnTo>
                    <a:pt x="7736" y="895"/>
                  </a:lnTo>
                  <a:lnTo>
                    <a:pt x="7760" y="806"/>
                  </a:lnTo>
                  <a:lnTo>
                    <a:pt x="7779" y="712"/>
                  </a:lnTo>
                  <a:lnTo>
                    <a:pt x="7798" y="638"/>
                  </a:lnTo>
                  <a:lnTo>
                    <a:pt x="7805" y="603"/>
                  </a:lnTo>
                  <a:lnTo>
                    <a:pt x="7807" y="564"/>
                  </a:lnTo>
                  <a:lnTo>
                    <a:pt x="7807" y="534"/>
                  </a:lnTo>
                  <a:lnTo>
                    <a:pt x="7803" y="504"/>
                  </a:lnTo>
                  <a:lnTo>
                    <a:pt x="7793" y="490"/>
                  </a:lnTo>
                  <a:lnTo>
                    <a:pt x="7784" y="470"/>
                  </a:lnTo>
                  <a:lnTo>
                    <a:pt x="7769" y="460"/>
                  </a:lnTo>
                  <a:lnTo>
                    <a:pt x="7753" y="460"/>
                  </a:lnTo>
                  <a:lnTo>
                    <a:pt x="7705" y="455"/>
                  </a:lnTo>
                  <a:lnTo>
                    <a:pt x="7634" y="435"/>
                  </a:lnTo>
                  <a:lnTo>
                    <a:pt x="7551" y="410"/>
                  </a:lnTo>
                  <a:lnTo>
                    <a:pt x="7468" y="381"/>
                  </a:lnTo>
                  <a:lnTo>
                    <a:pt x="7460" y="391"/>
                  </a:lnTo>
                  <a:lnTo>
                    <a:pt x="7458" y="460"/>
                  </a:lnTo>
                  <a:close/>
                </a:path>
              </a:pathLst>
            </a:custGeom>
            <a:solidFill>
              <a:srgbClr val="BFBFBF"/>
            </a:solidFill>
            <a:ln w="9525" cap="flat">
              <a:solidFill>
                <a:srgbClr val="FFFFFF"/>
              </a:solidFill>
              <a:prstDash val="solid"/>
              <a:round/>
            </a:ln>
            <a:effectLst/>
          </p:spPr>
          <p:txBody>
            <a:bodyPr wrap="square" lIns="45718" tIns="45718" rIns="45718" bIns="45718" numCol="1" anchor="t">
              <a:noAutofit/>
            </a:bodyPr>
            <a:lstStyle/>
            <a:p>
              <a:pPr defTabSz="914400">
                <a:defRPr>
                  <a:latin typeface="+mj-lt"/>
                  <a:ea typeface="+mj-ea"/>
                  <a:cs typeface="+mj-cs"/>
                  <a:sym typeface="Calibri"/>
                </a:defRPr>
              </a:pPr>
              <a:endParaRPr dirty="0"/>
            </a:p>
          </p:txBody>
        </p:sp>
        <p:sp>
          <p:nvSpPr>
            <p:cNvPr id="118" name="Freeform 7"/>
            <p:cNvSpPr/>
            <p:nvPr/>
          </p:nvSpPr>
          <p:spPr>
            <a:xfrm>
              <a:off x="1948151" y="1052812"/>
              <a:ext cx="986036" cy="2313534"/>
            </a:xfrm>
            <a:custGeom>
              <a:avLst/>
              <a:gdLst/>
              <a:ahLst/>
              <a:cxnLst>
                <a:cxn ang="0">
                  <a:pos x="wd2" y="hd2"/>
                </a:cxn>
                <a:cxn ang="5400000">
                  <a:pos x="wd2" y="hd2"/>
                </a:cxn>
                <a:cxn ang="10800000">
                  <a:pos x="wd2" y="hd2"/>
                </a:cxn>
                <a:cxn ang="16200000">
                  <a:pos x="wd2" y="hd2"/>
                </a:cxn>
              </a:cxnLst>
              <a:rect l="0" t="0" r="r" b="b"/>
              <a:pathLst>
                <a:path w="21600" h="21600" extrusionOk="0">
                  <a:moveTo>
                    <a:pt x="4052" y="0"/>
                  </a:moveTo>
                  <a:lnTo>
                    <a:pt x="3968" y="5"/>
                  </a:lnTo>
                  <a:lnTo>
                    <a:pt x="3884" y="27"/>
                  </a:lnTo>
                  <a:lnTo>
                    <a:pt x="3800" y="54"/>
                  </a:lnTo>
                  <a:lnTo>
                    <a:pt x="3721" y="91"/>
                  </a:lnTo>
                  <a:lnTo>
                    <a:pt x="3655" y="134"/>
                  </a:lnTo>
                  <a:lnTo>
                    <a:pt x="3595" y="188"/>
                  </a:lnTo>
                  <a:lnTo>
                    <a:pt x="3562" y="215"/>
                  </a:lnTo>
                  <a:lnTo>
                    <a:pt x="3534" y="247"/>
                  </a:lnTo>
                  <a:lnTo>
                    <a:pt x="3520" y="279"/>
                  </a:lnTo>
                  <a:lnTo>
                    <a:pt x="3497" y="311"/>
                  </a:lnTo>
                  <a:lnTo>
                    <a:pt x="3464" y="370"/>
                  </a:lnTo>
                  <a:lnTo>
                    <a:pt x="3417" y="424"/>
                  </a:lnTo>
                  <a:lnTo>
                    <a:pt x="3366" y="478"/>
                  </a:lnTo>
                  <a:lnTo>
                    <a:pt x="3310" y="526"/>
                  </a:lnTo>
                  <a:lnTo>
                    <a:pt x="3254" y="558"/>
                  </a:lnTo>
                  <a:lnTo>
                    <a:pt x="3193" y="590"/>
                  </a:lnTo>
                  <a:lnTo>
                    <a:pt x="3137" y="601"/>
                  </a:lnTo>
                  <a:lnTo>
                    <a:pt x="3081" y="607"/>
                  </a:lnTo>
                  <a:lnTo>
                    <a:pt x="3025" y="607"/>
                  </a:lnTo>
                  <a:lnTo>
                    <a:pt x="2913" y="639"/>
                  </a:lnTo>
                  <a:lnTo>
                    <a:pt x="2862" y="666"/>
                  </a:lnTo>
                  <a:lnTo>
                    <a:pt x="2810" y="698"/>
                  </a:lnTo>
                  <a:lnTo>
                    <a:pt x="2764" y="735"/>
                  </a:lnTo>
                  <a:lnTo>
                    <a:pt x="2731" y="773"/>
                  </a:lnTo>
                  <a:lnTo>
                    <a:pt x="2703" y="821"/>
                  </a:lnTo>
                  <a:lnTo>
                    <a:pt x="2666" y="923"/>
                  </a:lnTo>
                  <a:lnTo>
                    <a:pt x="2619" y="1025"/>
                  </a:lnTo>
                  <a:lnTo>
                    <a:pt x="2586" y="1133"/>
                  </a:lnTo>
                  <a:lnTo>
                    <a:pt x="2568" y="1208"/>
                  </a:lnTo>
                  <a:lnTo>
                    <a:pt x="2549" y="1294"/>
                  </a:lnTo>
                  <a:lnTo>
                    <a:pt x="2530" y="1396"/>
                  </a:lnTo>
                  <a:lnTo>
                    <a:pt x="2502" y="1498"/>
                  </a:lnTo>
                  <a:lnTo>
                    <a:pt x="2484" y="1605"/>
                  </a:lnTo>
                  <a:lnTo>
                    <a:pt x="2470" y="1648"/>
                  </a:lnTo>
                  <a:lnTo>
                    <a:pt x="2446" y="1691"/>
                  </a:lnTo>
                  <a:lnTo>
                    <a:pt x="2413" y="1734"/>
                  </a:lnTo>
                  <a:lnTo>
                    <a:pt x="2371" y="1766"/>
                  </a:lnTo>
                  <a:lnTo>
                    <a:pt x="2334" y="1793"/>
                  </a:lnTo>
                  <a:lnTo>
                    <a:pt x="2283" y="1809"/>
                  </a:lnTo>
                  <a:lnTo>
                    <a:pt x="2236" y="1830"/>
                  </a:lnTo>
                  <a:lnTo>
                    <a:pt x="2129" y="1830"/>
                  </a:lnTo>
                  <a:lnTo>
                    <a:pt x="2082" y="1825"/>
                  </a:lnTo>
                  <a:lnTo>
                    <a:pt x="2031" y="1809"/>
                  </a:lnTo>
                  <a:lnTo>
                    <a:pt x="1979" y="1798"/>
                  </a:lnTo>
                  <a:lnTo>
                    <a:pt x="1937" y="1777"/>
                  </a:lnTo>
                  <a:lnTo>
                    <a:pt x="1872" y="1739"/>
                  </a:lnTo>
                  <a:lnTo>
                    <a:pt x="1849" y="1718"/>
                  </a:lnTo>
                  <a:lnTo>
                    <a:pt x="1797" y="1669"/>
                  </a:lnTo>
                  <a:lnTo>
                    <a:pt x="1727" y="1605"/>
                  </a:lnTo>
                  <a:lnTo>
                    <a:pt x="1643" y="1546"/>
                  </a:lnTo>
                  <a:lnTo>
                    <a:pt x="1550" y="1498"/>
                  </a:lnTo>
                  <a:lnTo>
                    <a:pt x="1456" y="1455"/>
                  </a:lnTo>
                  <a:lnTo>
                    <a:pt x="1354" y="1422"/>
                  </a:lnTo>
                  <a:lnTo>
                    <a:pt x="1260" y="1396"/>
                  </a:lnTo>
                  <a:lnTo>
                    <a:pt x="1181" y="1390"/>
                  </a:lnTo>
                  <a:lnTo>
                    <a:pt x="1106" y="1390"/>
                  </a:lnTo>
                  <a:lnTo>
                    <a:pt x="1013" y="1396"/>
                  </a:lnTo>
                  <a:lnTo>
                    <a:pt x="817" y="1396"/>
                  </a:lnTo>
                  <a:lnTo>
                    <a:pt x="770" y="1401"/>
                  </a:lnTo>
                  <a:lnTo>
                    <a:pt x="714" y="1422"/>
                  </a:lnTo>
                  <a:lnTo>
                    <a:pt x="644" y="1455"/>
                  </a:lnTo>
                  <a:lnTo>
                    <a:pt x="579" y="1492"/>
                  </a:lnTo>
                  <a:lnTo>
                    <a:pt x="514" y="1541"/>
                  </a:lnTo>
                  <a:lnTo>
                    <a:pt x="443" y="1589"/>
                  </a:lnTo>
                  <a:lnTo>
                    <a:pt x="369" y="1648"/>
                  </a:lnTo>
                  <a:lnTo>
                    <a:pt x="308" y="1712"/>
                  </a:lnTo>
                  <a:lnTo>
                    <a:pt x="299" y="1723"/>
                  </a:lnTo>
                  <a:lnTo>
                    <a:pt x="238" y="1798"/>
                  </a:lnTo>
                  <a:lnTo>
                    <a:pt x="182" y="1873"/>
                  </a:lnTo>
                  <a:lnTo>
                    <a:pt x="131" y="1959"/>
                  </a:lnTo>
                  <a:lnTo>
                    <a:pt x="89" y="2050"/>
                  </a:lnTo>
                  <a:lnTo>
                    <a:pt x="51" y="2142"/>
                  </a:lnTo>
                  <a:lnTo>
                    <a:pt x="23" y="2222"/>
                  </a:lnTo>
                  <a:lnTo>
                    <a:pt x="5" y="2308"/>
                  </a:lnTo>
                  <a:lnTo>
                    <a:pt x="0" y="2383"/>
                  </a:lnTo>
                  <a:lnTo>
                    <a:pt x="0" y="2458"/>
                  </a:lnTo>
                  <a:lnTo>
                    <a:pt x="5" y="2534"/>
                  </a:lnTo>
                  <a:lnTo>
                    <a:pt x="19" y="2603"/>
                  </a:lnTo>
                  <a:lnTo>
                    <a:pt x="23" y="2673"/>
                  </a:lnTo>
                  <a:lnTo>
                    <a:pt x="37" y="2743"/>
                  </a:lnTo>
                  <a:lnTo>
                    <a:pt x="51" y="2797"/>
                  </a:lnTo>
                  <a:lnTo>
                    <a:pt x="65" y="2845"/>
                  </a:lnTo>
                  <a:lnTo>
                    <a:pt x="84" y="2883"/>
                  </a:lnTo>
                  <a:lnTo>
                    <a:pt x="103" y="2915"/>
                  </a:lnTo>
                  <a:lnTo>
                    <a:pt x="107" y="2947"/>
                  </a:lnTo>
                  <a:lnTo>
                    <a:pt x="117" y="2974"/>
                  </a:lnTo>
                  <a:lnTo>
                    <a:pt x="117" y="3011"/>
                  </a:lnTo>
                  <a:lnTo>
                    <a:pt x="107" y="3022"/>
                  </a:lnTo>
                  <a:lnTo>
                    <a:pt x="103" y="3038"/>
                  </a:lnTo>
                  <a:lnTo>
                    <a:pt x="84" y="3038"/>
                  </a:lnTo>
                  <a:lnTo>
                    <a:pt x="65" y="3044"/>
                  </a:lnTo>
                  <a:lnTo>
                    <a:pt x="37" y="3076"/>
                  </a:lnTo>
                  <a:lnTo>
                    <a:pt x="23" y="3103"/>
                  </a:lnTo>
                  <a:lnTo>
                    <a:pt x="19" y="3135"/>
                  </a:lnTo>
                  <a:lnTo>
                    <a:pt x="5" y="3167"/>
                  </a:lnTo>
                  <a:lnTo>
                    <a:pt x="0" y="3205"/>
                  </a:lnTo>
                  <a:lnTo>
                    <a:pt x="0" y="3253"/>
                  </a:lnTo>
                  <a:lnTo>
                    <a:pt x="5" y="3339"/>
                  </a:lnTo>
                  <a:lnTo>
                    <a:pt x="19" y="3441"/>
                  </a:lnTo>
                  <a:lnTo>
                    <a:pt x="28" y="3521"/>
                  </a:lnTo>
                  <a:lnTo>
                    <a:pt x="51" y="3591"/>
                  </a:lnTo>
                  <a:lnTo>
                    <a:pt x="75" y="3655"/>
                  </a:lnTo>
                  <a:lnTo>
                    <a:pt x="107" y="3747"/>
                  </a:lnTo>
                  <a:lnTo>
                    <a:pt x="182" y="3940"/>
                  </a:lnTo>
                  <a:lnTo>
                    <a:pt x="201" y="3983"/>
                  </a:lnTo>
                  <a:lnTo>
                    <a:pt x="238" y="4020"/>
                  </a:lnTo>
                  <a:lnTo>
                    <a:pt x="271" y="4058"/>
                  </a:lnTo>
                  <a:lnTo>
                    <a:pt x="308" y="4085"/>
                  </a:lnTo>
                  <a:lnTo>
                    <a:pt x="355" y="4106"/>
                  </a:lnTo>
                  <a:lnTo>
                    <a:pt x="406" y="4122"/>
                  </a:lnTo>
                  <a:lnTo>
                    <a:pt x="448" y="4128"/>
                  </a:lnTo>
                  <a:lnTo>
                    <a:pt x="500" y="4128"/>
                  </a:lnTo>
                  <a:lnTo>
                    <a:pt x="546" y="4117"/>
                  </a:lnTo>
                  <a:lnTo>
                    <a:pt x="588" y="4106"/>
                  </a:lnTo>
                  <a:lnTo>
                    <a:pt x="630" y="4085"/>
                  </a:lnTo>
                  <a:lnTo>
                    <a:pt x="696" y="4042"/>
                  </a:lnTo>
                  <a:lnTo>
                    <a:pt x="719" y="4010"/>
                  </a:lnTo>
                  <a:lnTo>
                    <a:pt x="733" y="3983"/>
                  </a:lnTo>
                  <a:lnTo>
                    <a:pt x="742" y="3951"/>
                  </a:lnTo>
                  <a:lnTo>
                    <a:pt x="747" y="3918"/>
                  </a:lnTo>
                  <a:lnTo>
                    <a:pt x="775" y="3854"/>
                  </a:lnTo>
                  <a:lnTo>
                    <a:pt x="798" y="3822"/>
                  </a:lnTo>
                  <a:lnTo>
                    <a:pt x="826" y="3790"/>
                  </a:lnTo>
                  <a:lnTo>
                    <a:pt x="892" y="3736"/>
                  </a:lnTo>
                  <a:lnTo>
                    <a:pt x="934" y="3715"/>
                  </a:lnTo>
                  <a:lnTo>
                    <a:pt x="1008" y="3682"/>
                  </a:lnTo>
                  <a:lnTo>
                    <a:pt x="1069" y="3639"/>
                  </a:lnTo>
                  <a:lnTo>
                    <a:pt x="1092" y="3613"/>
                  </a:lnTo>
                  <a:lnTo>
                    <a:pt x="1106" y="3591"/>
                  </a:lnTo>
                  <a:lnTo>
                    <a:pt x="1125" y="3575"/>
                  </a:lnTo>
                  <a:lnTo>
                    <a:pt x="1130" y="3553"/>
                  </a:lnTo>
                  <a:lnTo>
                    <a:pt x="1139" y="3521"/>
                  </a:lnTo>
                  <a:lnTo>
                    <a:pt x="1158" y="3516"/>
                  </a:lnTo>
                  <a:lnTo>
                    <a:pt x="1181" y="3516"/>
                  </a:lnTo>
                  <a:lnTo>
                    <a:pt x="1204" y="3521"/>
                  </a:lnTo>
                  <a:lnTo>
                    <a:pt x="1232" y="3527"/>
                  </a:lnTo>
                  <a:lnTo>
                    <a:pt x="1288" y="3559"/>
                  </a:lnTo>
                  <a:lnTo>
                    <a:pt x="1316" y="3580"/>
                  </a:lnTo>
                  <a:lnTo>
                    <a:pt x="1344" y="3607"/>
                  </a:lnTo>
                  <a:lnTo>
                    <a:pt x="1368" y="3639"/>
                  </a:lnTo>
                  <a:lnTo>
                    <a:pt x="1382" y="3677"/>
                  </a:lnTo>
                  <a:lnTo>
                    <a:pt x="1400" y="3715"/>
                  </a:lnTo>
                  <a:lnTo>
                    <a:pt x="1405" y="3757"/>
                  </a:lnTo>
                  <a:lnTo>
                    <a:pt x="1410" y="3795"/>
                  </a:lnTo>
                  <a:lnTo>
                    <a:pt x="1405" y="3827"/>
                  </a:lnTo>
                  <a:lnTo>
                    <a:pt x="1396" y="3908"/>
                  </a:lnTo>
                  <a:lnTo>
                    <a:pt x="1386" y="4010"/>
                  </a:lnTo>
                  <a:lnTo>
                    <a:pt x="1396" y="4112"/>
                  </a:lnTo>
                  <a:lnTo>
                    <a:pt x="1405" y="4208"/>
                  </a:lnTo>
                  <a:lnTo>
                    <a:pt x="1410" y="4316"/>
                  </a:lnTo>
                  <a:lnTo>
                    <a:pt x="1410" y="4471"/>
                  </a:lnTo>
                  <a:lnTo>
                    <a:pt x="1400" y="4649"/>
                  </a:lnTo>
                  <a:lnTo>
                    <a:pt x="1386" y="4826"/>
                  </a:lnTo>
                  <a:lnTo>
                    <a:pt x="1377" y="4912"/>
                  </a:lnTo>
                  <a:lnTo>
                    <a:pt x="1372" y="4997"/>
                  </a:lnTo>
                  <a:lnTo>
                    <a:pt x="1372" y="5067"/>
                  </a:lnTo>
                  <a:lnTo>
                    <a:pt x="1377" y="5137"/>
                  </a:lnTo>
                  <a:lnTo>
                    <a:pt x="1382" y="5196"/>
                  </a:lnTo>
                  <a:lnTo>
                    <a:pt x="1396" y="5239"/>
                  </a:lnTo>
                  <a:lnTo>
                    <a:pt x="1405" y="5282"/>
                  </a:lnTo>
                  <a:lnTo>
                    <a:pt x="1424" y="5293"/>
                  </a:lnTo>
                  <a:lnTo>
                    <a:pt x="1438" y="5314"/>
                  </a:lnTo>
                  <a:lnTo>
                    <a:pt x="1461" y="5330"/>
                  </a:lnTo>
                  <a:lnTo>
                    <a:pt x="1480" y="5362"/>
                  </a:lnTo>
                  <a:lnTo>
                    <a:pt x="1503" y="5395"/>
                  </a:lnTo>
                  <a:lnTo>
                    <a:pt x="1536" y="5475"/>
                  </a:lnTo>
                  <a:lnTo>
                    <a:pt x="1564" y="5556"/>
                  </a:lnTo>
                  <a:lnTo>
                    <a:pt x="1587" y="5663"/>
                  </a:lnTo>
                  <a:lnTo>
                    <a:pt x="1606" y="5770"/>
                  </a:lnTo>
                  <a:lnTo>
                    <a:pt x="1625" y="5883"/>
                  </a:lnTo>
                  <a:lnTo>
                    <a:pt x="1634" y="5980"/>
                  </a:lnTo>
                  <a:lnTo>
                    <a:pt x="1648" y="6023"/>
                  </a:lnTo>
                  <a:lnTo>
                    <a:pt x="1662" y="6071"/>
                  </a:lnTo>
                  <a:lnTo>
                    <a:pt x="1681" y="6114"/>
                  </a:lnTo>
                  <a:lnTo>
                    <a:pt x="1713" y="6157"/>
                  </a:lnTo>
                  <a:lnTo>
                    <a:pt x="1741" y="6200"/>
                  </a:lnTo>
                  <a:lnTo>
                    <a:pt x="1783" y="6237"/>
                  </a:lnTo>
                  <a:lnTo>
                    <a:pt x="1821" y="6275"/>
                  </a:lnTo>
                  <a:lnTo>
                    <a:pt x="1961" y="6355"/>
                  </a:lnTo>
                  <a:lnTo>
                    <a:pt x="2073" y="6393"/>
                  </a:lnTo>
                  <a:lnTo>
                    <a:pt x="2124" y="6404"/>
                  </a:lnTo>
                  <a:lnTo>
                    <a:pt x="2180" y="6420"/>
                  </a:lnTo>
                  <a:lnTo>
                    <a:pt x="2231" y="6425"/>
                  </a:lnTo>
                  <a:lnTo>
                    <a:pt x="2315" y="6425"/>
                  </a:lnTo>
                  <a:lnTo>
                    <a:pt x="2362" y="6436"/>
                  </a:lnTo>
                  <a:lnTo>
                    <a:pt x="2404" y="6452"/>
                  </a:lnTo>
                  <a:lnTo>
                    <a:pt x="2446" y="6463"/>
                  </a:lnTo>
                  <a:lnTo>
                    <a:pt x="2521" y="6506"/>
                  </a:lnTo>
                  <a:lnTo>
                    <a:pt x="2549" y="6533"/>
                  </a:lnTo>
                  <a:lnTo>
                    <a:pt x="2568" y="6559"/>
                  </a:lnTo>
                  <a:lnTo>
                    <a:pt x="2619" y="6629"/>
                  </a:lnTo>
                  <a:lnTo>
                    <a:pt x="2698" y="6726"/>
                  </a:lnTo>
                  <a:lnTo>
                    <a:pt x="2983" y="7053"/>
                  </a:lnTo>
                  <a:lnTo>
                    <a:pt x="3090" y="7150"/>
                  </a:lnTo>
                  <a:lnTo>
                    <a:pt x="3188" y="7230"/>
                  </a:lnTo>
                  <a:lnTo>
                    <a:pt x="3258" y="7289"/>
                  </a:lnTo>
                  <a:lnTo>
                    <a:pt x="3328" y="7327"/>
                  </a:lnTo>
                  <a:lnTo>
                    <a:pt x="3408" y="7359"/>
                  </a:lnTo>
                  <a:lnTo>
                    <a:pt x="3473" y="7381"/>
                  </a:lnTo>
                  <a:lnTo>
                    <a:pt x="3529" y="7386"/>
                  </a:lnTo>
                  <a:lnTo>
                    <a:pt x="3557" y="7381"/>
                  </a:lnTo>
                  <a:lnTo>
                    <a:pt x="3576" y="7375"/>
                  </a:lnTo>
                  <a:lnTo>
                    <a:pt x="3599" y="7354"/>
                  </a:lnTo>
                  <a:lnTo>
                    <a:pt x="3613" y="7338"/>
                  </a:lnTo>
                  <a:lnTo>
                    <a:pt x="3632" y="7311"/>
                  </a:lnTo>
                  <a:lnTo>
                    <a:pt x="3651" y="7247"/>
                  </a:lnTo>
                  <a:lnTo>
                    <a:pt x="3651" y="7214"/>
                  </a:lnTo>
                  <a:lnTo>
                    <a:pt x="3655" y="7171"/>
                  </a:lnTo>
                  <a:lnTo>
                    <a:pt x="3669" y="7134"/>
                  </a:lnTo>
                  <a:lnTo>
                    <a:pt x="3697" y="7091"/>
                  </a:lnTo>
                  <a:lnTo>
                    <a:pt x="3725" y="7037"/>
                  </a:lnTo>
                  <a:lnTo>
                    <a:pt x="3767" y="6994"/>
                  </a:lnTo>
                  <a:lnTo>
                    <a:pt x="3809" y="6946"/>
                  </a:lnTo>
                  <a:lnTo>
                    <a:pt x="3861" y="6903"/>
                  </a:lnTo>
                  <a:lnTo>
                    <a:pt x="3917" y="6871"/>
                  </a:lnTo>
                  <a:lnTo>
                    <a:pt x="4038" y="6790"/>
                  </a:lnTo>
                  <a:lnTo>
                    <a:pt x="4173" y="6720"/>
                  </a:lnTo>
                  <a:lnTo>
                    <a:pt x="4299" y="6661"/>
                  </a:lnTo>
                  <a:lnTo>
                    <a:pt x="4407" y="6618"/>
                  </a:lnTo>
                  <a:lnTo>
                    <a:pt x="4454" y="6597"/>
                  </a:lnTo>
                  <a:lnTo>
                    <a:pt x="4496" y="6576"/>
                  </a:lnTo>
                  <a:lnTo>
                    <a:pt x="4538" y="6549"/>
                  </a:lnTo>
                  <a:lnTo>
                    <a:pt x="4570" y="6517"/>
                  </a:lnTo>
                  <a:lnTo>
                    <a:pt x="4598" y="6474"/>
                  </a:lnTo>
                  <a:lnTo>
                    <a:pt x="4617" y="6436"/>
                  </a:lnTo>
                  <a:lnTo>
                    <a:pt x="4631" y="6404"/>
                  </a:lnTo>
                  <a:lnTo>
                    <a:pt x="4631" y="6366"/>
                  </a:lnTo>
                  <a:lnTo>
                    <a:pt x="4640" y="6334"/>
                  </a:lnTo>
                  <a:lnTo>
                    <a:pt x="4645" y="6313"/>
                  </a:lnTo>
                  <a:lnTo>
                    <a:pt x="4659" y="6296"/>
                  </a:lnTo>
                  <a:lnTo>
                    <a:pt x="4678" y="6291"/>
                  </a:lnTo>
                  <a:lnTo>
                    <a:pt x="4701" y="6291"/>
                  </a:lnTo>
                  <a:lnTo>
                    <a:pt x="4724" y="6302"/>
                  </a:lnTo>
                  <a:lnTo>
                    <a:pt x="4743" y="6323"/>
                  </a:lnTo>
                  <a:lnTo>
                    <a:pt x="4780" y="6345"/>
                  </a:lnTo>
                  <a:lnTo>
                    <a:pt x="4813" y="6377"/>
                  </a:lnTo>
                  <a:lnTo>
                    <a:pt x="4850" y="6404"/>
                  </a:lnTo>
                  <a:lnTo>
                    <a:pt x="4902" y="6431"/>
                  </a:lnTo>
                  <a:lnTo>
                    <a:pt x="4958" y="6457"/>
                  </a:lnTo>
                  <a:lnTo>
                    <a:pt x="5018" y="6474"/>
                  </a:lnTo>
                  <a:lnTo>
                    <a:pt x="5084" y="6490"/>
                  </a:lnTo>
                  <a:lnTo>
                    <a:pt x="5144" y="6495"/>
                  </a:lnTo>
                  <a:lnTo>
                    <a:pt x="5200" y="6500"/>
                  </a:lnTo>
                  <a:lnTo>
                    <a:pt x="5331" y="6506"/>
                  </a:lnTo>
                  <a:lnTo>
                    <a:pt x="5457" y="6522"/>
                  </a:lnTo>
                  <a:lnTo>
                    <a:pt x="5579" y="6549"/>
                  </a:lnTo>
                  <a:lnTo>
                    <a:pt x="5672" y="6581"/>
                  </a:lnTo>
                  <a:lnTo>
                    <a:pt x="5714" y="6597"/>
                  </a:lnTo>
                  <a:lnTo>
                    <a:pt x="5747" y="6624"/>
                  </a:lnTo>
                  <a:lnTo>
                    <a:pt x="5775" y="6651"/>
                  </a:lnTo>
                  <a:lnTo>
                    <a:pt x="5803" y="6683"/>
                  </a:lnTo>
                  <a:lnTo>
                    <a:pt x="5826" y="6720"/>
                  </a:lnTo>
                  <a:lnTo>
                    <a:pt x="5840" y="6753"/>
                  </a:lnTo>
                  <a:lnTo>
                    <a:pt x="5854" y="6790"/>
                  </a:lnTo>
                  <a:lnTo>
                    <a:pt x="5859" y="6833"/>
                  </a:lnTo>
                  <a:lnTo>
                    <a:pt x="5854" y="6871"/>
                  </a:lnTo>
                  <a:lnTo>
                    <a:pt x="5845" y="6914"/>
                  </a:lnTo>
                  <a:lnTo>
                    <a:pt x="5826" y="7010"/>
                  </a:lnTo>
                  <a:lnTo>
                    <a:pt x="5784" y="7118"/>
                  </a:lnTo>
                  <a:lnTo>
                    <a:pt x="5742" y="7214"/>
                  </a:lnTo>
                  <a:lnTo>
                    <a:pt x="5714" y="7257"/>
                  </a:lnTo>
                  <a:lnTo>
                    <a:pt x="5672" y="7311"/>
                  </a:lnTo>
                  <a:lnTo>
                    <a:pt x="5621" y="7370"/>
                  </a:lnTo>
                  <a:lnTo>
                    <a:pt x="5569" y="7424"/>
                  </a:lnTo>
                  <a:lnTo>
                    <a:pt x="5513" y="7483"/>
                  </a:lnTo>
                  <a:lnTo>
                    <a:pt x="5392" y="7590"/>
                  </a:lnTo>
                  <a:lnTo>
                    <a:pt x="5331" y="7638"/>
                  </a:lnTo>
                  <a:lnTo>
                    <a:pt x="5219" y="7735"/>
                  </a:lnTo>
                  <a:lnTo>
                    <a:pt x="5172" y="7789"/>
                  </a:lnTo>
                  <a:lnTo>
                    <a:pt x="5126" y="7848"/>
                  </a:lnTo>
                  <a:lnTo>
                    <a:pt x="5093" y="7907"/>
                  </a:lnTo>
                  <a:lnTo>
                    <a:pt x="5065" y="7960"/>
                  </a:lnTo>
                  <a:lnTo>
                    <a:pt x="5046" y="8014"/>
                  </a:lnTo>
                  <a:lnTo>
                    <a:pt x="5042" y="8057"/>
                  </a:lnTo>
                  <a:lnTo>
                    <a:pt x="5037" y="8105"/>
                  </a:lnTo>
                  <a:lnTo>
                    <a:pt x="5028" y="8164"/>
                  </a:lnTo>
                  <a:lnTo>
                    <a:pt x="5004" y="8223"/>
                  </a:lnTo>
                  <a:lnTo>
                    <a:pt x="4981" y="8288"/>
                  </a:lnTo>
                  <a:lnTo>
                    <a:pt x="4948" y="8358"/>
                  </a:lnTo>
                  <a:lnTo>
                    <a:pt x="4916" y="8422"/>
                  </a:lnTo>
                  <a:lnTo>
                    <a:pt x="4874" y="8481"/>
                  </a:lnTo>
                  <a:lnTo>
                    <a:pt x="4827" y="8540"/>
                  </a:lnTo>
                  <a:lnTo>
                    <a:pt x="4738" y="8669"/>
                  </a:lnTo>
                  <a:lnTo>
                    <a:pt x="4650" y="8809"/>
                  </a:lnTo>
                  <a:lnTo>
                    <a:pt x="4608" y="8878"/>
                  </a:lnTo>
                  <a:lnTo>
                    <a:pt x="4575" y="8953"/>
                  </a:lnTo>
                  <a:lnTo>
                    <a:pt x="4542" y="9023"/>
                  </a:lnTo>
                  <a:lnTo>
                    <a:pt x="4519" y="9082"/>
                  </a:lnTo>
                  <a:lnTo>
                    <a:pt x="4510" y="9109"/>
                  </a:lnTo>
                  <a:lnTo>
                    <a:pt x="4491" y="9131"/>
                  </a:lnTo>
                  <a:lnTo>
                    <a:pt x="4477" y="9157"/>
                  </a:lnTo>
                  <a:lnTo>
                    <a:pt x="4454" y="9184"/>
                  </a:lnTo>
                  <a:lnTo>
                    <a:pt x="4402" y="9227"/>
                  </a:lnTo>
                  <a:lnTo>
                    <a:pt x="4346" y="9270"/>
                  </a:lnTo>
                  <a:lnTo>
                    <a:pt x="4285" y="9302"/>
                  </a:lnTo>
                  <a:lnTo>
                    <a:pt x="4215" y="9324"/>
                  </a:lnTo>
                  <a:lnTo>
                    <a:pt x="4150" y="9345"/>
                  </a:lnTo>
                  <a:lnTo>
                    <a:pt x="4075" y="9345"/>
                  </a:lnTo>
                  <a:lnTo>
                    <a:pt x="4001" y="9351"/>
                  </a:lnTo>
                  <a:lnTo>
                    <a:pt x="3870" y="9383"/>
                  </a:lnTo>
                  <a:lnTo>
                    <a:pt x="3809" y="9410"/>
                  </a:lnTo>
                  <a:lnTo>
                    <a:pt x="3753" y="9442"/>
                  </a:lnTo>
                  <a:lnTo>
                    <a:pt x="3711" y="9474"/>
                  </a:lnTo>
                  <a:lnTo>
                    <a:pt x="3669" y="9512"/>
                  </a:lnTo>
                  <a:lnTo>
                    <a:pt x="3609" y="9651"/>
                  </a:lnTo>
                  <a:lnTo>
                    <a:pt x="3571" y="9753"/>
                  </a:lnTo>
                  <a:lnTo>
                    <a:pt x="3525" y="9850"/>
                  </a:lnTo>
                  <a:lnTo>
                    <a:pt x="3492" y="9936"/>
                  </a:lnTo>
                  <a:lnTo>
                    <a:pt x="3459" y="10016"/>
                  </a:lnTo>
                  <a:lnTo>
                    <a:pt x="3436" y="10108"/>
                  </a:lnTo>
                  <a:lnTo>
                    <a:pt x="3417" y="10204"/>
                  </a:lnTo>
                  <a:lnTo>
                    <a:pt x="3412" y="10285"/>
                  </a:lnTo>
                  <a:lnTo>
                    <a:pt x="3417" y="10301"/>
                  </a:lnTo>
                  <a:lnTo>
                    <a:pt x="3422" y="10322"/>
                  </a:lnTo>
                  <a:lnTo>
                    <a:pt x="3431" y="10338"/>
                  </a:lnTo>
                  <a:lnTo>
                    <a:pt x="3445" y="10354"/>
                  </a:lnTo>
                  <a:lnTo>
                    <a:pt x="3478" y="10381"/>
                  </a:lnTo>
                  <a:lnTo>
                    <a:pt x="3529" y="10408"/>
                  </a:lnTo>
                  <a:lnTo>
                    <a:pt x="3660" y="10440"/>
                  </a:lnTo>
                  <a:lnTo>
                    <a:pt x="3735" y="10446"/>
                  </a:lnTo>
                  <a:lnTo>
                    <a:pt x="3819" y="10446"/>
                  </a:lnTo>
                  <a:lnTo>
                    <a:pt x="3982" y="10440"/>
                  </a:lnTo>
                  <a:lnTo>
                    <a:pt x="4136" y="10424"/>
                  </a:lnTo>
                  <a:lnTo>
                    <a:pt x="4267" y="10419"/>
                  </a:lnTo>
                  <a:lnTo>
                    <a:pt x="4351" y="10408"/>
                  </a:lnTo>
                  <a:lnTo>
                    <a:pt x="4383" y="10414"/>
                  </a:lnTo>
                  <a:lnTo>
                    <a:pt x="4426" y="10424"/>
                  </a:lnTo>
                  <a:lnTo>
                    <a:pt x="4468" y="10451"/>
                  </a:lnTo>
                  <a:lnTo>
                    <a:pt x="4519" y="10489"/>
                  </a:lnTo>
                  <a:lnTo>
                    <a:pt x="4570" y="10537"/>
                  </a:lnTo>
                  <a:lnTo>
                    <a:pt x="4626" y="10585"/>
                  </a:lnTo>
                  <a:lnTo>
                    <a:pt x="4678" y="10650"/>
                  </a:lnTo>
                  <a:lnTo>
                    <a:pt x="4734" y="10714"/>
                  </a:lnTo>
                  <a:lnTo>
                    <a:pt x="4785" y="10789"/>
                  </a:lnTo>
                  <a:lnTo>
                    <a:pt x="4827" y="10864"/>
                  </a:lnTo>
                  <a:lnTo>
                    <a:pt x="4874" y="10950"/>
                  </a:lnTo>
                  <a:lnTo>
                    <a:pt x="4916" y="11031"/>
                  </a:lnTo>
                  <a:lnTo>
                    <a:pt x="4953" y="11111"/>
                  </a:lnTo>
                  <a:lnTo>
                    <a:pt x="4981" y="11192"/>
                  </a:lnTo>
                  <a:lnTo>
                    <a:pt x="5000" y="11267"/>
                  </a:lnTo>
                  <a:lnTo>
                    <a:pt x="5018" y="11396"/>
                  </a:lnTo>
                  <a:lnTo>
                    <a:pt x="5042" y="11466"/>
                  </a:lnTo>
                  <a:lnTo>
                    <a:pt x="5074" y="11541"/>
                  </a:lnTo>
                  <a:lnTo>
                    <a:pt x="5116" y="11621"/>
                  </a:lnTo>
                  <a:lnTo>
                    <a:pt x="5154" y="11696"/>
                  </a:lnTo>
                  <a:lnTo>
                    <a:pt x="5205" y="11777"/>
                  </a:lnTo>
                  <a:lnTo>
                    <a:pt x="5261" y="11847"/>
                  </a:lnTo>
                  <a:lnTo>
                    <a:pt x="5312" y="11906"/>
                  </a:lnTo>
                  <a:lnTo>
                    <a:pt x="5373" y="11965"/>
                  </a:lnTo>
                  <a:lnTo>
                    <a:pt x="5429" y="12002"/>
                  </a:lnTo>
                  <a:lnTo>
                    <a:pt x="5485" y="12035"/>
                  </a:lnTo>
                  <a:lnTo>
                    <a:pt x="5541" y="12045"/>
                  </a:lnTo>
                  <a:lnTo>
                    <a:pt x="5569" y="12056"/>
                  </a:lnTo>
                  <a:lnTo>
                    <a:pt x="5593" y="12056"/>
                  </a:lnTo>
                  <a:lnTo>
                    <a:pt x="5616" y="12045"/>
                  </a:lnTo>
                  <a:lnTo>
                    <a:pt x="5663" y="12035"/>
                  </a:lnTo>
                  <a:lnTo>
                    <a:pt x="5677" y="12024"/>
                  </a:lnTo>
                  <a:lnTo>
                    <a:pt x="5695" y="12002"/>
                  </a:lnTo>
                  <a:lnTo>
                    <a:pt x="5705" y="11981"/>
                  </a:lnTo>
                  <a:lnTo>
                    <a:pt x="5719" y="11965"/>
                  </a:lnTo>
                  <a:lnTo>
                    <a:pt x="5728" y="11949"/>
                  </a:lnTo>
                  <a:lnTo>
                    <a:pt x="5747" y="11943"/>
                  </a:lnTo>
                  <a:lnTo>
                    <a:pt x="5756" y="11938"/>
                  </a:lnTo>
                  <a:lnTo>
                    <a:pt x="5770" y="11938"/>
                  </a:lnTo>
                  <a:lnTo>
                    <a:pt x="5779" y="11943"/>
                  </a:lnTo>
                  <a:lnTo>
                    <a:pt x="5798" y="11959"/>
                  </a:lnTo>
                  <a:lnTo>
                    <a:pt x="5807" y="11970"/>
                  </a:lnTo>
                  <a:lnTo>
                    <a:pt x="5831" y="12008"/>
                  </a:lnTo>
                  <a:lnTo>
                    <a:pt x="5854" y="12067"/>
                  </a:lnTo>
                  <a:lnTo>
                    <a:pt x="5868" y="12142"/>
                  </a:lnTo>
                  <a:lnTo>
                    <a:pt x="5887" y="12228"/>
                  </a:lnTo>
                  <a:lnTo>
                    <a:pt x="5994" y="13049"/>
                  </a:lnTo>
                  <a:lnTo>
                    <a:pt x="6008" y="13146"/>
                  </a:lnTo>
                  <a:lnTo>
                    <a:pt x="6064" y="13371"/>
                  </a:lnTo>
                  <a:lnTo>
                    <a:pt x="6101" y="13489"/>
                  </a:lnTo>
                  <a:lnTo>
                    <a:pt x="6134" y="13607"/>
                  </a:lnTo>
                  <a:lnTo>
                    <a:pt x="6171" y="13715"/>
                  </a:lnTo>
                  <a:lnTo>
                    <a:pt x="6218" y="13811"/>
                  </a:lnTo>
                  <a:lnTo>
                    <a:pt x="6255" y="13903"/>
                  </a:lnTo>
                  <a:lnTo>
                    <a:pt x="6494" y="14375"/>
                  </a:lnTo>
                  <a:lnTo>
                    <a:pt x="6531" y="14455"/>
                  </a:lnTo>
                  <a:lnTo>
                    <a:pt x="6573" y="14557"/>
                  </a:lnTo>
                  <a:lnTo>
                    <a:pt x="6606" y="14654"/>
                  </a:lnTo>
                  <a:lnTo>
                    <a:pt x="6638" y="14756"/>
                  </a:lnTo>
                  <a:lnTo>
                    <a:pt x="6666" y="14853"/>
                  </a:lnTo>
                  <a:lnTo>
                    <a:pt x="6690" y="14944"/>
                  </a:lnTo>
                  <a:lnTo>
                    <a:pt x="6699" y="15024"/>
                  </a:lnTo>
                  <a:lnTo>
                    <a:pt x="6713" y="15100"/>
                  </a:lnTo>
                  <a:lnTo>
                    <a:pt x="6718" y="15169"/>
                  </a:lnTo>
                  <a:lnTo>
                    <a:pt x="6727" y="15245"/>
                  </a:lnTo>
                  <a:lnTo>
                    <a:pt x="6741" y="15325"/>
                  </a:lnTo>
                  <a:lnTo>
                    <a:pt x="6788" y="15486"/>
                  </a:lnTo>
                  <a:lnTo>
                    <a:pt x="6806" y="15556"/>
                  </a:lnTo>
                  <a:lnTo>
                    <a:pt x="6830" y="15620"/>
                  </a:lnTo>
                  <a:lnTo>
                    <a:pt x="6858" y="15679"/>
                  </a:lnTo>
                  <a:lnTo>
                    <a:pt x="6886" y="15722"/>
                  </a:lnTo>
                  <a:lnTo>
                    <a:pt x="6918" y="15771"/>
                  </a:lnTo>
                  <a:lnTo>
                    <a:pt x="6946" y="15808"/>
                  </a:lnTo>
                  <a:lnTo>
                    <a:pt x="6984" y="15835"/>
                  </a:lnTo>
                  <a:lnTo>
                    <a:pt x="7012" y="15862"/>
                  </a:lnTo>
                  <a:lnTo>
                    <a:pt x="7035" y="15873"/>
                  </a:lnTo>
                  <a:lnTo>
                    <a:pt x="7063" y="15878"/>
                  </a:lnTo>
                  <a:lnTo>
                    <a:pt x="7077" y="15873"/>
                  </a:lnTo>
                  <a:lnTo>
                    <a:pt x="7096" y="15862"/>
                  </a:lnTo>
                  <a:lnTo>
                    <a:pt x="7119" y="15856"/>
                  </a:lnTo>
                  <a:lnTo>
                    <a:pt x="7147" y="15856"/>
                  </a:lnTo>
                  <a:lnTo>
                    <a:pt x="7203" y="15867"/>
                  </a:lnTo>
                  <a:lnTo>
                    <a:pt x="7222" y="15873"/>
                  </a:lnTo>
                  <a:lnTo>
                    <a:pt x="7250" y="15894"/>
                  </a:lnTo>
                  <a:lnTo>
                    <a:pt x="7282" y="15910"/>
                  </a:lnTo>
                  <a:lnTo>
                    <a:pt x="7301" y="15932"/>
                  </a:lnTo>
                  <a:lnTo>
                    <a:pt x="7324" y="15964"/>
                  </a:lnTo>
                  <a:lnTo>
                    <a:pt x="7343" y="16001"/>
                  </a:lnTo>
                  <a:lnTo>
                    <a:pt x="7371" y="16098"/>
                  </a:lnTo>
                  <a:lnTo>
                    <a:pt x="7381" y="16205"/>
                  </a:lnTo>
                  <a:lnTo>
                    <a:pt x="7381" y="16307"/>
                  </a:lnTo>
                  <a:lnTo>
                    <a:pt x="7385" y="16350"/>
                  </a:lnTo>
                  <a:lnTo>
                    <a:pt x="7423" y="16425"/>
                  </a:lnTo>
                  <a:lnTo>
                    <a:pt x="7451" y="16442"/>
                  </a:lnTo>
                  <a:lnTo>
                    <a:pt x="7479" y="16463"/>
                  </a:lnTo>
                  <a:lnTo>
                    <a:pt x="7511" y="16468"/>
                  </a:lnTo>
                  <a:lnTo>
                    <a:pt x="7544" y="16468"/>
                  </a:lnTo>
                  <a:lnTo>
                    <a:pt x="7628" y="16447"/>
                  </a:lnTo>
                  <a:lnTo>
                    <a:pt x="7707" y="16431"/>
                  </a:lnTo>
                  <a:lnTo>
                    <a:pt x="7773" y="16409"/>
                  </a:lnTo>
                  <a:lnTo>
                    <a:pt x="7833" y="16388"/>
                  </a:lnTo>
                  <a:lnTo>
                    <a:pt x="7852" y="16377"/>
                  </a:lnTo>
                  <a:lnTo>
                    <a:pt x="7871" y="16356"/>
                  </a:lnTo>
                  <a:lnTo>
                    <a:pt x="7880" y="16340"/>
                  </a:lnTo>
                  <a:lnTo>
                    <a:pt x="7899" y="16313"/>
                  </a:lnTo>
                  <a:lnTo>
                    <a:pt x="7903" y="16281"/>
                  </a:lnTo>
                  <a:lnTo>
                    <a:pt x="7917" y="16248"/>
                  </a:lnTo>
                  <a:lnTo>
                    <a:pt x="7917" y="16179"/>
                  </a:lnTo>
                  <a:lnTo>
                    <a:pt x="7908" y="16146"/>
                  </a:lnTo>
                  <a:lnTo>
                    <a:pt x="7889" y="16071"/>
                  </a:lnTo>
                  <a:lnTo>
                    <a:pt x="7871" y="16050"/>
                  </a:lnTo>
                  <a:lnTo>
                    <a:pt x="7852" y="16017"/>
                  </a:lnTo>
                  <a:lnTo>
                    <a:pt x="7838" y="15996"/>
                  </a:lnTo>
                  <a:lnTo>
                    <a:pt x="7819" y="15975"/>
                  </a:lnTo>
                  <a:lnTo>
                    <a:pt x="7773" y="15953"/>
                  </a:lnTo>
                  <a:lnTo>
                    <a:pt x="7759" y="15932"/>
                  </a:lnTo>
                  <a:lnTo>
                    <a:pt x="7740" y="15899"/>
                  </a:lnTo>
                  <a:lnTo>
                    <a:pt x="7707" y="15824"/>
                  </a:lnTo>
                  <a:lnTo>
                    <a:pt x="7698" y="15776"/>
                  </a:lnTo>
                  <a:lnTo>
                    <a:pt x="7684" y="15733"/>
                  </a:lnTo>
                  <a:lnTo>
                    <a:pt x="7675" y="15626"/>
                  </a:lnTo>
                  <a:lnTo>
                    <a:pt x="7661" y="15577"/>
                  </a:lnTo>
                  <a:lnTo>
                    <a:pt x="7651" y="15524"/>
                  </a:lnTo>
                  <a:lnTo>
                    <a:pt x="7633" y="15481"/>
                  </a:lnTo>
                  <a:lnTo>
                    <a:pt x="7619" y="15432"/>
                  </a:lnTo>
                  <a:lnTo>
                    <a:pt x="7572" y="15368"/>
                  </a:lnTo>
                  <a:lnTo>
                    <a:pt x="7544" y="15352"/>
                  </a:lnTo>
                  <a:lnTo>
                    <a:pt x="7521" y="15325"/>
                  </a:lnTo>
                  <a:lnTo>
                    <a:pt x="7497" y="15287"/>
                  </a:lnTo>
                  <a:lnTo>
                    <a:pt x="7483" y="15228"/>
                  </a:lnTo>
                  <a:lnTo>
                    <a:pt x="7465" y="15164"/>
                  </a:lnTo>
                  <a:lnTo>
                    <a:pt x="7455" y="15083"/>
                  </a:lnTo>
                  <a:lnTo>
                    <a:pt x="7441" y="15003"/>
                  </a:lnTo>
                  <a:lnTo>
                    <a:pt x="7441" y="14815"/>
                  </a:lnTo>
                  <a:lnTo>
                    <a:pt x="7451" y="14386"/>
                  </a:lnTo>
                  <a:lnTo>
                    <a:pt x="7460" y="14289"/>
                  </a:lnTo>
                  <a:lnTo>
                    <a:pt x="7479" y="14182"/>
                  </a:lnTo>
                  <a:lnTo>
                    <a:pt x="7507" y="14069"/>
                  </a:lnTo>
                  <a:lnTo>
                    <a:pt x="7539" y="13962"/>
                  </a:lnTo>
                  <a:lnTo>
                    <a:pt x="7577" y="13854"/>
                  </a:lnTo>
                  <a:lnTo>
                    <a:pt x="7628" y="13752"/>
                  </a:lnTo>
                  <a:lnTo>
                    <a:pt x="7679" y="13661"/>
                  </a:lnTo>
                  <a:lnTo>
                    <a:pt x="7731" y="13586"/>
                  </a:lnTo>
                  <a:lnTo>
                    <a:pt x="7796" y="13500"/>
                  </a:lnTo>
                  <a:lnTo>
                    <a:pt x="7852" y="13430"/>
                  </a:lnTo>
                  <a:lnTo>
                    <a:pt x="7983" y="13301"/>
                  </a:lnTo>
                  <a:lnTo>
                    <a:pt x="8043" y="13248"/>
                  </a:lnTo>
                  <a:lnTo>
                    <a:pt x="8109" y="13199"/>
                  </a:lnTo>
                  <a:lnTo>
                    <a:pt x="8169" y="13156"/>
                  </a:lnTo>
                  <a:lnTo>
                    <a:pt x="8221" y="13135"/>
                  </a:lnTo>
                  <a:lnTo>
                    <a:pt x="8263" y="13119"/>
                  </a:lnTo>
                  <a:lnTo>
                    <a:pt x="8309" y="13108"/>
                  </a:lnTo>
                  <a:lnTo>
                    <a:pt x="8356" y="13087"/>
                  </a:lnTo>
                  <a:lnTo>
                    <a:pt x="8394" y="13060"/>
                  </a:lnTo>
                  <a:lnTo>
                    <a:pt x="8440" y="13028"/>
                  </a:lnTo>
                  <a:lnTo>
                    <a:pt x="8478" y="12990"/>
                  </a:lnTo>
                  <a:lnTo>
                    <a:pt x="8543" y="12915"/>
                  </a:lnTo>
                  <a:lnTo>
                    <a:pt x="8566" y="12867"/>
                  </a:lnTo>
                  <a:lnTo>
                    <a:pt x="8632" y="12765"/>
                  </a:lnTo>
                  <a:lnTo>
                    <a:pt x="8720" y="12625"/>
                  </a:lnTo>
                  <a:lnTo>
                    <a:pt x="8832" y="12475"/>
                  </a:lnTo>
                  <a:lnTo>
                    <a:pt x="8949" y="12330"/>
                  </a:lnTo>
                  <a:lnTo>
                    <a:pt x="9220" y="12024"/>
                  </a:lnTo>
                  <a:lnTo>
                    <a:pt x="9280" y="11959"/>
                  </a:lnTo>
                  <a:lnTo>
                    <a:pt x="9351" y="11900"/>
                  </a:lnTo>
                  <a:lnTo>
                    <a:pt x="9411" y="11852"/>
                  </a:lnTo>
                  <a:lnTo>
                    <a:pt x="9477" y="11815"/>
                  </a:lnTo>
                  <a:lnTo>
                    <a:pt x="9547" y="11788"/>
                  </a:lnTo>
                  <a:lnTo>
                    <a:pt x="9603" y="11772"/>
                  </a:lnTo>
                  <a:lnTo>
                    <a:pt x="9631" y="11761"/>
                  </a:lnTo>
                  <a:lnTo>
                    <a:pt x="9659" y="11761"/>
                  </a:lnTo>
                  <a:lnTo>
                    <a:pt x="9682" y="11772"/>
                  </a:lnTo>
                  <a:lnTo>
                    <a:pt x="9705" y="11777"/>
                  </a:lnTo>
                  <a:lnTo>
                    <a:pt x="9799" y="11804"/>
                  </a:lnTo>
                  <a:lnTo>
                    <a:pt x="9906" y="11825"/>
                  </a:lnTo>
                  <a:lnTo>
                    <a:pt x="10013" y="11841"/>
                  </a:lnTo>
                  <a:lnTo>
                    <a:pt x="10107" y="11847"/>
                  </a:lnTo>
                  <a:lnTo>
                    <a:pt x="10125" y="11852"/>
                  </a:lnTo>
                  <a:lnTo>
                    <a:pt x="10149" y="11857"/>
                  </a:lnTo>
                  <a:lnTo>
                    <a:pt x="10163" y="11868"/>
                  </a:lnTo>
                  <a:lnTo>
                    <a:pt x="10186" y="11879"/>
                  </a:lnTo>
                  <a:lnTo>
                    <a:pt x="10219" y="11917"/>
                  </a:lnTo>
                  <a:lnTo>
                    <a:pt x="10256" y="11970"/>
                  </a:lnTo>
                  <a:lnTo>
                    <a:pt x="10284" y="12029"/>
                  </a:lnTo>
                  <a:lnTo>
                    <a:pt x="10298" y="12099"/>
                  </a:lnTo>
                  <a:lnTo>
                    <a:pt x="10317" y="12169"/>
                  </a:lnTo>
                  <a:lnTo>
                    <a:pt x="10322" y="12255"/>
                  </a:lnTo>
                  <a:lnTo>
                    <a:pt x="10331" y="12341"/>
                  </a:lnTo>
                  <a:lnTo>
                    <a:pt x="10345" y="12416"/>
                  </a:lnTo>
                  <a:lnTo>
                    <a:pt x="10368" y="12491"/>
                  </a:lnTo>
                  <a:lnTo>
                    <a:pt x="10387" y="12566"/>
                  </a:lnTo>
                  <a:lnTo>
                    <a:pt x="10415" y="12630"/>
                  </a:lnTo>
                  <a:lnTo>
                    <a:pt x="10452" y="12679"/>
                  </a:lnTo>
                  <a:lnTo>
                    <a:pt x="10490" y="12722"/>
                  </a:lnTo>
                  <a:lnTo>
                    <a:pt x="10522" y="12743"/>
                  </a:lnTo>
                  <a:lnTo>
                    <a:pt x="10564" y="12770"/>
                  </a:lnTo>
                  <a:lnTo>
                    <a:pt x="10602" y="12808"/>
                  </a:lnTo>
                  <a:lnTo>
                    <a:pt x="10634" y="12856"/>
                  </a:lnTo>
                  <a:lnTo>
                    <a:pt x="10672" y="12915"/>
                  </a:lnTo>
                  <a:lnTo>
                    <a:pt x="10700" y="12974"/>
                  </a:lnTo>
                  <a:lnTo>
                    <a:pt x="10728" y="13044"/>
                  </a:lnTo>
                  <a:lnTo>
                    <a:pt x="10742" y="13114"/>
                  </a:lnTo>
                  <a:lnTo>
                    <a:pt x="10760" y="13183"/>
                  </a:lnTo>
                  <a:lnTo>
                    <a:pt x="10779" y="13264"/>
                  </a:lnTo>
                  <a:lnTo>
                    <a:pt x="10798" y="13328"/>
                  </a:lnTo>
                  <a:lnTo>
                    <a:pt x="10826" y="13393"/>
                  </a:lnTo>
                  <a:lnTo>
                    <a:pt x="10868" y="13452"/>
                  </a:lnTo>
                  <a:lnTo>
                    <a:pt x="10910" y="13500"/>
                  </a:lnTo>
                  <a:lnTo>
                    <a:pt x="10956" y="13538"/>
                  </a:lnTo>
                  <a:lnTo>
                    <a:pt x="11008" y="13564"/>
                  </a:lnTo>
                  <a:lnTo>
                    <a:pt x="11059" y="13581"/>
                  </a:lnTo>
                  <a:lnTo>
                    <a:pt x="11110" y="13591"/>
                  </a:lnTo>
                  <a:lnTo>
                    <a:pt x="11157" y="13618"/>
                  </a:lnTo>
                  <a:lnTo>
                    <a:pt x="11204" y="13650"/>
                  </a:lnTo>
                  <a:lnTo>
                    <a:pt x="11246" y="13688"/>
                  </a:lnTo>
                  <a:lnTo>
                    <a:pt x="11278" y="13736"/>
                  </a:lnTo>
                  <a:lnTo>
                    <a:pt x="11302" y="13779"/>
                  </a:lnTo>
                  <a:lnTo>
                    <a:pt x="11321" y="13833"/>
                  </a:lnTo>
                  <a:lnTo>
                    <a:pt x="11330" y="13892"/>
                  </a:lnTo>
                  <a:lnTo>
                    <a:pt x="11339" y="14031"/>
                  </a:lnTo>
                  <a:lnTo>
                    <a:pt x="11358" y="14214"/>
                  </a:lnTo>
                  <a:lnTo>
                    <a:pt x="11372" y="14418"/>
                  </a:lnTo>
                  <a:lnTo>
                    <a:pt x="11391" y="14622"/>
                  </a:lnTo>
                  <a:lnTo>
                    <a:pt x="11503" y="15738"/>
                  </a:lnTo>
                  <a:lnTo>
                    <a:pt x="11512" y="15835"/>
                  </a:lnTo>
                  <a:lnTo>
                    <a:pt x="11526" y="15926"/>
                  </a:lnTo>
                  <a:lnTo>
                    <a:pt x="11549" y="16007"/>
                  </a:lnTo>
                  <a:lnTo>
                    <a:pt x="11568" y="16087"/>
                  </a:lnTo>
                  <a:lnTo>
                    <a:pt x="11591" y="16152"/>
                  </a:lnTo>
                  <a:lnTo>
                    <a:pt x="11615" y="16211"/>
                  </a:lnTo>
                  <a:lnTo>
                    <a:pt x="11638" y="16248"/>
                  </a:lnTo>
                  <a:lnTo>
                    <a:pt x="11666" y="16275"/>
                  </a:lnTo>
                  <a:lnTo>
                    <a:pt x="11689" y="16291"/>
                  </a:lnTo>
                  <a:lnTo>
                    <a:pt x="11745" y="16356"/>
                  </a:lnTo>
                  <a:lnTo>
                    <a:pt x="11778" y="16404"/>
                  </a:lnTo>
                  <a:lnTo>
                    <a:pt x="11834" y="16501"/>
                  </a:lnTo>
                  <a:lnTo>
                    <a:pt x="11881" y="16603"/>
                  </a:lnTo>
                  <a:lnTo>
                    <a:pt x="11918" y="16705"/>
                  </a:lnTo>
                  <a:lnTo>
                    <a:pt x="11951" y="16812"/>
                  </a:lnTo>
                  <a:lnTo>
                    <a:pt x="11974" y="16903"/>
                  </a:lnTo>
                  <a:lnTo>
                    <a:pt x="11979" y="16968"/>
                  </a:lnTo>
                  <a:lnTo>
                    <a:pt x="11979" y="17381"/>
                  </a:lnTo>
                  <a:lnTo>
                    <a:pt x="11974" y="17424"/>
                  </a:lnTo>
                  <a:lnTo>
                    <a:pt x="11965" y="17461"/>
                  </a:lnTo>
                  <a:lnTo>
                    <a:pt x="11937" y="17515"/>
                  </a:lnTo>
                  <a:lnTo>
                    <a:pt x="11899" y="17537"/>
                  </a:lnTo>
                  <a:lnTo>
                    <a:pt x="11881" y="17526"/>
                  </a:lnTo>
                  <a:lnTo>
                    <a:pt x="11862" y="17504"/>
                  </a:lnTo>
                  <a:lnTo>
                    <a:pt x="11839" y="17472"/>
                  </a:lnTo>
                  <a:lnTo>
                    <a:pt x="11815" y="17418"/>
                  </a:lnTo>
                  <a:lnTo>
                    <a:pt x="11801" y="17359"/>
                  </a:lnTo>
                  <a:lnTo>
                    <a:pt x="11783" y="17290"/>
                  </a:lnTo>
                  <a:lnTo>
                    <a:pt x="11764" y="17209"/>
                  </a:lnTo>
                  <a:lnTo>
                    <a:pt x="11755" y="17129"/>
                  </a:lnTo>
                  <a:lnTo>
                    <a:pt x="11745" y="17043"/>
                  </a:lnTo>
                  <a:lnTo>
                    <a:pt x="11568" y="17043"/>
                  </a:lnTo>
                  <a:lnTo>
                    <a:pt x="11531" y="17037"/>
                  </a:lnTo>
                  <a:lnTo>
                    <a:pt x="11503" y="17032"/>
                  </a:lnTo>
                  <a:lnTo>
                    <a:pt x="11484" y="17016"/>
                  </a:lnTo>
                  <a:lnTo>
                    <a:pt x="11461" y="17005"/>
                  </a:lnTo>
                  <a:lnTo>
                    <a:pt x="11456" y="17000"/>
                  </a:lnTo>
                  <a:lnTo>
                    <a:pt x="11419" y="16914"/>
                  </a:lnTo>
                  <a:lnTo>
                    <a:pt x="11377" y="16850"/>
                  </a:lnTo>
                  <a:lnTo>
                    <a:pt x="11339" y="16796"/>
                  </a:lnTo>
                  <a:lnTo>
                    <a:pt x="11293" y="16753"/>
                  </a:lnTo>
                  <a:lnTo>
                    <a:pt x="11278" y="16742"/>
                  </a:lnTo>
                  <a:lnTo>
                    <a:pt x="11255" y="16726"/>
                  </a:lnTo>
                  <a:lnTo>
                    <a:pt x="11236" y="16721"/>
                  </a:lnTo>
                  <a:lnTo>
                    <a:pt x="11204" y="16721"/>
                  </a:lnTo>
                  <a:lnTo>
                    <a:pt x="11185" y="16726"/>
                  </a:lnTo>
                  <a:lnTo>
                    <a:pt x="11176" y="16742"/>
                  </a:lnTo>
                  <a:lnTo>
                    <a:pt x="11157" y="16753"/>
                  </a:lnTo>
                  <a:lnTo>
                    <a:pt x="11138" y="16796"/>
                  </a:lnTo>
                  <a:lnTo>
                    <a:pt x="11115" y="16844"/>
                  </a:lnTo>
                  <a:lnTo>
                    <a:pt x="11096" y="16892"/>
                  </a:lnTo>
                  <a:lnTo>
                    <a:pt x="11082" y="16946"/>
                  </a:lnTo>
                  <a:lnTo>
                    <a:pt x="11064" y="17000"/>
                  </a:lnTo>
                  <a:lnTo>
                    <a:pt x="11054" y="17059"/>
                  </a:lnTo>
                  <a:lnTo>
                    <a:pt x="11045" y="17107"/>
                  </a:lnTo>
                  <a:lnTo>
                    <a:pt x="11040" y="17161"/>
                  </a:lnTo>
                  <a:lnTo>
                    <a:pt x="11045" y="17209"/>
                  </a:lnTo>
                  <a:lnTo>
                    <a:pt x="11059" y="17268"/>
                  </a:lnTo>
                  <a:lnTo>
                    <a:pt x="11068" y="17333"/>
                  </a:lnTo>
                  <a:lnTo>
                    <a:pt x="11087" y="17397"/>
                  </a:lnTo>
                  <a:lnTo>
                    <a:pt x="11110" y="17472"/>
                  </a:lnTo>
                  <a:lnTo>
                    <a:pt x="11166" y="17601"/>
                  </a:lnTo>
                  <a:lnTo>
                    <a:pt x="11264" y="17789"/>
                  </a:lnTo>
                  <a:lnTo>
                    <a:pt x="11349" y="17928"/>
                  </a:lnTo>
                  <a:lnTo>
                    <a:pt x="11433" y="18073"/>
                  </a:lnTo>
                  <a:lnTo>
                    <a:pt x="11512" y="18202"/>
                  </a:lnTo>
                  <a:lnTo>
                    <a:pt x="11549" y="18256"/>
                  </a:lnTo>
                  <a:lnTo>
                    <a:pt x="11577" y="18315"/>
                  </a:lnTo>
                  <a:lnTo>
                    <a:pt x="11605" y="18379"/>
                  </a:lnTo>
                  <a:lnTo>
                    <a:pt x="11643" y="18497"/>
                  </a:lnTo>
                  <a:lnTo>
                    <a:pt x="11652" y="18551"/>
                  </a:lnTo>
                  <a:lnTo>
                    <a:pt x="11666" y="18599"/>
                  </a:lnTo>
                  <a:lnTo>
                    <a:pt x="11666" y="18642"/>
                  </a:lnTo>
                  <a:lnTo>
                    <a:pt x="11661" y="18685"/>
                  </a:lnTo>
                  <a:lnTo>
                    <a:pt x="11666" y="18728"/>
                  </a:lnTo>
                  <a:lnTo>
                    <a:pt x="11675" y="18787"/>
                  </a:lnTo>
                  <a:lnTo>
                    <a:pt x="11689" y="18852"/>
                  </a:lnTo>
                  <a:lnTo>
                    <a:pt x="11722" y="18991"/>
                  </a:lnTo>
                  <a:lnTo>
                    <a:pt x="11759" y="19125"/>
                  </a:lnTo>
                  <a:lnTo>
                    <a:pt x="11825" y="19260"/>
                  </a:lnTo>
                  <a:lnTo>
                    <a:pt x="11899" y="19415"/>
                  </a:lnTo>
                  <a:lnTo>
                    <a:pt x="11983" y="19555"/>
                  </a:lnTo>
                  <a:lnTo>
                    <a:pt x="12063" y="19678"/>
                  </a:lnTo>
                  <a:lnTo>
                    <a:pt x="12147" y="19786"/>
                  </a:lnTo>
                  <a:lnTo>
                    <a:pt x="12240" y="19872"/>
                  </a:lnTo>
                  <a:lnTo>
                    <a:pt x="12282" y="19915"/>
                  </a:lnTo>
                  <a:lnTo>
                    <a:pt x="12329" y="19947"/>
                  </a:lnTo>
                  <a:lnTo>
                    <a:pt x="12362" y="19974"/>
                  </a:lnTo>
                  <a:lnTo>
                    <a:pt x="12404" y="19990"/>
                  </a:lnTo>
                  <a:lnTo>
                    <a:pt x="12432" y="20006"/>
                  </a:lnTo>
                  <a:lnTo>
                    <a:pt x="12450" y="20022"/>
                  </a:lnTo>
                  <a:lnTo>
                    <a:pt x="12497" y="20076"/>
                  </a:lnTo>
                  <a:lnTo>
                    <a:pt x="12506" y="20102"/>
                  </a:lnTo>
                  <a:lnTo>
                    <a:pt x="12520" y="20135"/>
                  </a:lnTo>
                  <a:lnTo>
                    <a:pt x="12520" y="20167"/>
                  </a:lnTo>
                  <a:lnTo>
                    <a:pt x="12516" y="20199"/>
                  </a:lnTo>
                  <a:lnTo>
                    <a:pt x="12516" y="20237"/>
                  </a:lnTo>
                  <a:lnTo>
                    <a:pt x="12520" y="20280"/>
                  </a:lnTo>
                  <a:lnTo>
                    <a:pt x="12530" y="20333"/>
                  </a:lnTo>
                  <a:lnTo>
                    <a:pt x="12553" y="20392"/>
                  </a:lnTo>
                  <a:lnTo>
                    <a:pt x="12576" y="20457"/>
                  </a:lnTo>
                  <a:lnTo>
                    <a:pt x="12609" y="20521"/>
                  </a:lnTo>
                  <a:lnTo>
                    <a:pt x="12642" y="20580"/>
                  </a:lnTo>
                  <a:lnTo>
                    <a:pt x="12684" y="20645"/>
                  </a:lnTo>
                  <a:lnTo>
                    <a:pt x="12726" y="20704"/>
                  </a:lnTo>
                  <a:lnTo>
                    <a:pt x="12777" y="20752"/>
                  </a:lnTo>
                  <a:lnTo>
                    <a:pt x="12828" y="20806"/>
                  </a:lnTo>
                  <a:lnTo>
                    <a:pt x="12931" y="20881"/>
                  </a:lnTo>
                  <a:lnTo>
                    <a:pt x="12982" y="20908"/>
                  </a:lnTo>
                  <a:lnTo>
                    <a:pt x="13024" y="20924"/>
                  </a:lnTo>
                  <a:lnTo>
                    <a:pt x="13071" y="20929"/>
                  </a:lnTo>
                  <a:lnTo>
                    <a:pt x="13108" y="20934"/>
                  </a:lnTo>
                  <a:lnTo>
                    <a:pt x="13155" y="20945"/>
                  </a:lnTo>
                  <a:lnTo>
                    <a:pt x="13248" y="20977"/>
                  </a:lnTo>
                  <a:lnTo>
                    <a:pt x="13300" y="21004"/>
                  </a:lnTo>
                  <a:lnTo>
                    <a:pt x="13351" y="21036"/>
                  </a:lnTo>
                  <a:lnTo>
                    <a:pt x="13398" y="21069"/>
                  </a:lnTo>
                  <a:lnTo>
                    <a:pt x="13435" y="21101"/>
                  </a:lnTo>
                  <a:lnTo>
                    <a:pt x="13482" y="21138"/>
                  </a:lnTo>
                  <a:lnTo>
                    <a:pt x="13533" y="21171"/>
                  </a:lnTo>
                  <a:lnTo>
                    <a:pt x="13589" y="21197"/>
                  </a:lnTo>
                  <a:lnTo>
                    <a:pt x="13650" y="21224"/>
                  </a:lnTo>
                  <a:lnTo>
                    <a:pt x="13715" y="21246"/>
                  </a:lnTo>
                  <a:lnTo>
                    <a:pt x="13781" y="21262"/>
                  </a:lnTo>
                  <a:lnTo>
                    <a:pt x="13846" y="21273"/>
                  </a:lnTo>
                  <a:lnTo>
                    <a:pt x="13902" y="21278"/>
                  </a:lnTo>
                  <a:lnTo>
                    <a:pt x="13963" y="21278"/>
                  </a:lnTo>
                  <a:lnTo>
                    <a:pt x="14014" y="21262"/>
                  </a:lnTo>
                  <a:lnTo>
                    <a:pt x="14061" y="21251"/>
                  </a:lnTo>
                  <a:lnTo>
                    <a:pt x="14098" y="21240"/>
                  </a:lnTo>
                  <a:lnTo>
                    <a:pt x="14131" y="21219"/>
                  </a:lnTo>
                  <a:lnTo>
                    <a:pt x="14154" y="21192"/>
                  </a:lnTo>
                  <a:lnTo>
                    <a:pt x="14173" y="21165"/>
                  </a:lnTo>
                  <a:lnTo>
                    <a:pt x="14173" y="21138"/>
                  </a:lnTo>
                  <a:lnTo>
                    <a:pt x="14168" y="21074"/>
                  </a:lnTo>
                  <a:lnTo>
                    <a:pt x="14163" y="20993"/>
                  </a:lnTo>
                  <a:lnTo>
                    <a:pt x="14154" y="20902"/>
                  </a:lnTo>
                  <a:lnTo>
                    <a:pt x="14154" y="20779"/>
                  </a:lnTo>
                  <a:lnTo>
                    <a:pt x="14149" y="20741"/>
                  </a:lnTo>
                  <a:lnTo>
                    <a:pt x="14145" y="20709"/>
                  </a:lnTo>
                  <a:lnTo>
                    <a:pt x="14121" y="20655"/>
                  </a:lnTo>
                  <a:lnTo>
                    <a:pt x="14103" y="20639"/>
                  </a:lnTo>
                  <a:lnTo>
                    <a:pt x="14089" y="20623"/>
                  </a:lnTo>
                  <a:lnTo>
                    <a:pt x="14070" y="20623"/>
                  </a:lnTo>
                  <a:lnTo>
                    <a:pt x="14056" y="20618"/>
                  </a:lnTo>
                  <a:lnTo>
                    <a:pt x="14033" y="20612"/>
                  </a:lnTo>
                  <a:lnTo>
                    <a:pt x="14009" y="20596"/>
                  </a:lnTo>
                  <a:lnTo>
                    <a:pt x="13986" y="20585"/>
                  </a:lnTo>
                  <a:lnTo>
                    <a:pt x="13879" y="20462"/>
                  </a:lnTo>
                  <a:lnTo>
                    <a:pt x="13841" y="20435"/>
                  </a:lnTo>
                  <a:lnTo>
                    <a:pt x="13790" y="20408"/>
                  </a:lnTo>
                  <a:lnTo>
                    <a:pt x="13734" y="20392"/>
                  </a:lnTo>
                  <a:lnTo>
                    <a:pt x="13669" y="20376"/>
                  </a:lnTo>
                  <a:lnTo>
                    <a:pt x="13594" y="20365"/>
                  </a:lnTo>
                  <a:lnTo>
                    <a:pt x="13435" y="20355"/>
                  </a:lnTo>
                  <a:lnTo>
                    <a:pt x="13398" y="20355"/>
                  </a:lnTo>
                  <a:lnTo>
                    <a:pt x="13356" y="20344"/>
                  </a:lnTo>
                  <a:lnTo>
                    <a:pt x="13291" y="20322"/>
                  </a:lnTo>
                  <a:lnTo>
                    <a:pt x="13258" y="20306"/>
                  </a:lnTo>
                  <a:lnTo>
                    <a:pt x="13220" y="20290"/>
                  </a:lnTo>
                  <a:lnTo>
                    <a:pt x="13192" y="20263"/>
                  </a:lnTo>
                  <a:lnTo>
                    <a:pt x="13164" y="20242"/>
                  </a:lnTo>
                  <a:lnTo>
                    <a:pt x="13136" y="20210"/>
                  </a:lnTo>
                  <a:lnTo>
                    <a:pt x="13118" y="20183"/>
                  </a:lnTo>
                  <a:lnTo>
                    <a:pt x="13080" y="20118"/>
                  </a:lnTo>
                  <a:lnTo>
                    <a:pt x="13071" y="20081"/>
                  </a:lnTo>
                  <a:lnTo>
                    <a:pt x="13057" y="20049"/>
                  </a:lnTo>
                  <a:lnTo>
                    <a:pt x="13052" y="20011"/>
                  </a:lnTo>
                  <a:lnTo>
                    <a:pt x="13052" y="19974"/>
                  </a:lnTo>
                  <a:lnTo>
                    <a:pt x="13048" y="19802"/>
                  </a:lnTo>
                  <a:lnTo>
                    <a:pt x="13048" y="19630"/>
                  </a:lnTo>
                  <a:lnTo>
                    <a:pt x="13043" y="19474"/>
                  </a:lnTo>
                  <a:lnTo>
                    <a:pt x="13038" y="19351"/>
                  </a:lnTo>
                  <a:lnTo>
                    <a:pt x="13024" y="19297"/>
                  </a:lnTo>
                  <a:lnTo>
                    <a:pt x="13010" y="19238"/>
                  </a:lnTo>
                  <a:lnTo>
                    <a:pt x="12987" y="19174"/>
                  </a:lnTo>
                  <a:lnTo>
                    <a:pt x="12959" y="19104"/>
                  </a:lnTo>
                  <a:lnTo>
                    <a:pt x="12926" y="19034"/>
                  </a:lnTo>
                  <a:lnTo>
                    <a:pt x="12884" y="18964"/>
                  </a:lnTo>
                  <a:lnTo>
                    <a:pt x="12847" y="18900"/>
                  </a:lnTo>
                  <a:lnTo>
                    <a:pt x="12800" y="18836"/>
                  </a:lnTo>
                  <a:lnTo>
                    <a:pt x="12698" y="18707"/>
                  </a:lnTo>
                  <a:lnTo>
                    <a:pt x="12576" y="18583"/>
                  </a:lnTo>
                  <a:lnTo>
                    <a:pt x="12460" y="18460"/>
                  </a:lnTo>
                  <a:lnTo>
                    <a:pt x="12352" y="18369"/>
                  </a:lnTo>
                  <a:lnTo>
                    <a:pt x="12301" y="18336"/>
                  </a:lnTo>
                  <a:lnTo>
                    <a:pt x="12254" y="18288"/>
                  </a:lnTo>
                  <a:lnTo>
                    <a:pt x="12217" y="18245"/>
                  </a:lnTo>
                  <a:lnTo>
                    <a:pt x="12184" y="18202"/>
                  </a:lnTo>
                  <a:lnTo>
                    <a:pt x="12156" y="18149"/>
                  </a:lnTo>
                  <a:lnTo>
                    <a:pt x="12133" y="18106"/>
                  </a:lnTo>
                  <a:lnTo>
                    <a:pt x="12119" y="18063"/>
                  </a:lnTo>
                  <a:lnTo>
                    <a:pt x="12114" y="18025"/>
                  </a:lnTo>
                  <a:lnTo>
                    <a:pt x="12114" y="17987"/>
                  </a:lnTo>
                  <a:lnTo>
                    <a:pt x="12119" y="17955"/>
                  </a:lnTo>
                  <a:lnTo>
                    <a:pt x="12128" y="17923"/>
                  </a:lnTo>
                  <a:lnTo>
                    <a:pt x="12147" y="17869"/>
                  </a:lnTo>
                  <a:lnTo>
                    <a:pt x="12184" y="17837"/>
                  </a:lnTo>
                  <a:lnTo>
                    <a:pt x="12198" y="17832"/>
                  </a:lnTo>
                  <a:lnTo>
                    <a:pt x="12231" y="17832"/>
                  </a:lnTo>
                  <a:lnTo>
                    <a:pt x="12254" y="17843"/>
                  </a:lnTo>
                  <a:lnTo>
                    <a:pt x="12273" y="17853"/>
                  </a:lnTo>
                  <a:lnTo>
                    <a:pt x="12287" y="17869"/>
                  </a:lnTo>
                  <a:lnTo>
                    <a:pt x="12324" y="17902"/>
                  </a:lnTo>
                  <a:lnTo>
                    <a:pt x="12334" y="17928"/>
                  </a:lnTo>
                  <a:lnTo>
                    <a:pt x="12348" y="17950"/>
                  </a:lnTo>
                  <a:lnTo>
                    <a:pt x="12362" y="17966"/>
                  </a:lnTo>
                  <a:lnTo>
                    <a:pt x="12385" y="17971"/>
                  </a:lnTo>
                  <a:lnTo>
                    <a:pt x="12413" y="17982"/>
                  </a:lnTo>
                  <a:lnTo>
                    <a:pt x="12441" y="17982"/>
                  </a:lnTo>
                  <a:lnTo>
                    <a:pt x="12469" y="17971"/>
                  </a:lnTo>
                  <a:lnTo>
                    <a:pt x="12502" y="17966"/>
                  </a:lnTo>
                  <a:lnTo>
                    <a:pt x="12530" y="17950"/>
                  </a:lnTo>
                  <a:lnTo>
                    <a:pt x="12562" y="17923"/>
                  </a:lnTo>
                  <a:lnTo>
                    <a:pt x="12595" y="17891"/>
                  </a:lnTo>
                  <a:lnTo>
                    <a:pt x="12614" y="17859"/>
                  </a:lnTo>
                  <a:lnTo>
                    <a:pt x="12637" y="17810"/>
                  </a:lnTo>
                  <a:lnTo>
                    <a:pt x="12660" y="17767"/>
                  </a:lnTo>
                  <a:lnTo>
                    <a:pt x="12670" y="17714"/>
                  </a:lnTo>
                  <a:lnTo>
                    <a:pt x="12684" y="17671"/>
                  </a:lnTo>
                  <a:lnTo>
                    <a:pt x="12684" y="16850"/>
                  </a:lnTo>
                  <a:lnTo>
                    <a:pt x="12679" y="16855"/>
                  </a:lnTo>
                  <a:lnTo>
                    <a:pt x="12660" y="16855"/>
                  </a:lnTo>
                  <a:lnTo>
                    <a:pt x="12651" y="16844"/>
                  </a:lnTo>
                  <a:lnTo>
                    <a:pt x="12632" y="16828"/>
                  </a:lnTo>
                  <a:lnTo>
                    <a:pt x="12595" y="16780"/>
                  </a:lnTo>
                  <a:lnTo>
                    <a:pt x="12548" y="16721"/>
                  </a:lnTo>
                  <a:lnTo>
                    <a:pt x="12502" y="16635"/>
                  </a:lnTo>
                  <a:lnTo>
                    <a:pt x="12441" y="16554"/>
                  </a:lnTo>
                  <a:lnTo>
                    <a:pt x="12376" y="16463"/>
                  </a:lnTo>
                  <a:lnTo>
                    <a:pt x="12320" y="16388"/>
                  </a:lnTo>
                  <a:lnTo>
                    <a:pt x="12287" y="16350"/>
                  </a:lnTo>
                  <a:lnTo>
                    <a:pt x="12254" y="16291"/>
                  </a:lnTo>
                  <a:lnTo>
                    <a:pt x="12221" y="16227"/>
                  </a:lnTo>
                  <a:lnTo>
                    <a:pt x="12193" y="16152"/>
                  </a:lnTo>
                  <a:lnTo>
                    <a:pt x="12161" y="16060"/>
                  </a:lnTo>
                  <a:lnTo>
                    <a:pt x="12133" y="15975"/>
                  </a:lnTo>
                  <a:lnTo>
                    <a:pt x="12109" y="15878"/>
                  </a:lnTo>
                  <a:lnTo>
                    <a:pt x="12086" y="15792"/>
                  </a:lnTo>
                  <a:lnTo>
                    <a:pt x="12007" y="15416"/>
                  </a:lnTo>
                  <a:lnTo>
                    <a:pt x="11979" y="15234"/>
                  </a:lnTo>
                  <a:lnTo>
                    <a:pt x="11974" y="15143"/>
                  </a:lnTo>
                  <a:lnTo>
                    <a:pt x="11969" y="15067"/>
                  </a:lnTo>
                  <a:lnTo>
                    <a:pt x="11974" y="14992"/>
                  </a:lnTo>
                  <a:lnTo>
                    <a:pt x="11979" y="14928"/>
                  </a:lnTo>
                  <a:lnTo>
                    <a:pt x="12011" y="14853"/>
                  </a:lnTo>
                  <a:lnTo>
                    <a:pt x="12035" y="14831"/>
                  </a:lnTo>
                  <a:lnTo>
                    <a:pt x="12072" y="14826"/>
                  </a:lnTo>
                  <a:lnTo>
                    <a:pt x="12105" y="14826"/>
                  </a:lnTo>
                  <a:lnTo>
                    <a:pt x="12142" y="14842"/>
                  </a:lnTo>
                  <a:lnTo>
                    <a:pt x="12189" y="14858"/>
                  </a:lnTo>
                  <a:lnTo>
                    <a:pt x="12226" y="14885"/>
                  </a:lnTo>
                  <a:lnTo>
                    <a:pt x="12273" y="14922"/>
                  </a:lnTo>
                  <a:lnTo>
                    <a:pt x="12320" y="14971"/>
                  </a:lnTo>
                  <a:lnTo>
                    <a:pt x="12749" y="15465"/>
                  </a:lnTo>
                  <a:lnTo>
                    <a:pt x="12800" y="15518"/>
                  </a:lnTo>
                  <a:lnTo>
                    <a:pt x="12856" y="15556"/>
                  </a:lnTo>
                  <a:lnTo>
                    <a:pt x="12908" y="15588"/>
                  </a:lnTo>
                  <a:lnTo>
                    <a:pt x="12964" y="15610"/>
                  </a:lnTo>
                  <a:lnTo>
                    <a:pt x="13020" y="15620"/>
                  </a:lnTo>
                  <a:lnTo>
                    <a:pt x="13071" y="15620"/>
                  </a:lnTo>
                  <a:lnTo>
                    <a:pt x="13118" y="15610"/>
                  </a:lnTo>
                  <a:lnTo>
                    <a:pt x="13132" y="15593"/>
                  </a:lnTo>
                  <a:lnTo>
                    <a:pt x="13150" y="15583"/>
                  </a:lnTo>
                  <a:lnTo>
                    <a:pt x="13183" y="15545"/>
                  </a:lnTo>
                  <a:lnTo>
                    <a:pt x="13216" y="15486"/>
                  </a:lnTo>
                  <a:lnTo>
                    <a:pt x="13244" y="15416"/>
                  </a:lnTo>
                  <a:lnTo>
                    <a:pt x="13267" y="15336"/>
                  </a:lnTo>
                  <a:lnTo>
                    <a:pt x="13286" y="15255"/>
                  </a:lnTo>
                  <a:lnTo>
                    <a:pt x="13300" y="15159"/>
                  </a:lnTo>
                  <a:lnTo>
                    <a:pt x="13305" y="15067"/>
                  </a:lnTo>
                  <a:lnTo>
                    <a:pt x="13305" y="14971"/>
                  </a:lnTo>
                  <a:lnTo>
                    <a:pt x="13295" y="14466"/>
                  </a:lnTo>
                  <a:lnTo>
                    <a:pt x="13295" y="14418"/>
                  </a:lnTo>
                  <a:lnTo>
                    <a:pt x="13300" y="14375"/>
                  </a:lnTo>
                  <a:lnTo>
                    <a:pt x="13305" y="14327"/>
                  </a:lnTo>
                  <a:lnTo>
                    <a:pt x="13314" y="14284"/>
                  </a:lnTo>
                  <a:lnTo>
                    <a:pt x="13323" y="14246"/>
                  </a:lnTo>
                  <a:lnTo>
                    <a:pt x="13342" y="14209"/>
                  </a:lnTo>
                  <a:lnTo>
                    <a:pt x="13356" y="14171"/>
                  </a:lnTo>
                  <a:lnTo>
                    <a:pt x="13393" y="14107"/>
                  </a:lnTo>
                  <a:lnTo>
                    <a:pt x="13435" y="14058"/>
                  </a:lnTo>
                  <a:lnTo>
                    <a:pt x="13459" y="14037"/>
                  </a:lnTo>
                  <a:lnTo>
                    <a:pt x="13487" y="14026"/>
                  </a:lnTo>
                  <a:lnTo>
                    <a:pt x="13515" y="14010"/>
                  </a:lnTo>
                  <a:lnTo>
                    <a:pt x="13543" y="14005"/>
                  </a:lnTo>
                  <a:lnTo>
                    <a:pt x="13571" y="14005"/>
                  </a:lnTo>
                  <a:lnTo>
                    <a:pt x="13627" y="13999"/>
                  </a:lnTo>
                  <a:lnTo>
                    <a:pt x="13678" y="13994"/>
                  </a:lnTo>
                  <a:lnTo>
                    <a:pt x="13725" y="13972"/>
                  </a:lnTo>
                  <a:lnTo>
                    <a:pt x="13762" y="13956"/>
                  </a:lnTo>
                  <a:lnTo>
                    <a:pt x="13790" y="13929"/>
                  </a:lnTo>
                  <a:lnTo>
                    <a:pt x="13813" y="13897"/>
                  </a:lnTo>
                  <a:lnTo>
                    <a:pt x="13823" y="13865"/>
                  </a:lnTo>
                  <a:lnTo>
                    <a:pt x="13823" y="13833"/>
                  </a:lnTo>
                  <a:lnTo>
                    <a:pt x="13799" y="13747"/>
                  </a:lnTo>
                  <a:lnTo>
                    <a:pt x="13771" y="13640"/>
                  </a:lnTo>
                  <a:lnTo>
                    <a:pt x="13739" y="13521"/>
                  </a:lnTo>
                  <a:lnTo>
                    <a:pt x="13706" y="13409"/>
                  </a:lnTo>
                  <a:lnTo>
                    <a:pt x="13659" y="13312"/>
                  </a:lnTo>
                  <a:lnTo>
                    <a:pt x="13627" y="13269"/>
                  </a:lnTo>
                  <a:lnTo>
                    <a:pt x="13594" y="13232"/>
                  </a:lnTo>
                  <a:lnTo>
                    <a:pt x="13561" y="13199"/>
                  </a:lnTo>
                  <a:lnTo>
                    <a:pt x="13524" y="13178"/>
                  </a:lnTo>
                  <a:lnTo>
                    <a:pt x="13487" y="13167"/>
                  </a:lnTo>
                  <a:lnTo>
                    <a:pt x="13454" y="13156"/>
                  </a:lnTo>
                  <a:lnTo>
                    <a:pt x="13435" y="13156"/>
                  </a:lnTo>
                  <a:lnTo>
                    <a:pt x="13421" y="13146"/>
                  </a:lnTo>
                  <a:lnTo>
                    <a:pt x="13403" y="13140"/>
                  </a:lnTo>
                  <a:lnTo>
                    <a:pt x="13384" y="13119"/>
                  </a:lnTo>
                  <a:lnTo>
                    <a:pt x="13356" y="13081"/>
                  </a:lnTo>
                  <a:lnTo>
                    <a:pt x="13333" y="13028"/>
                  </a:lnTo>
                  <a:lnTo>
                    <a:pt x="13314" y="12963"/>
                  </a:lnTo>
                  <a:lnTo>
                    <a:pt x="13300" y="12888"/>
                  </a:lnTo>
                  <a:lnTo>
                    <a:pt x="13291" y="12802"/>
                  </a:lnTo>
                  <a:lnTo>
                    <a:pt x="13286" y="12711"/>
                  </a:lnTo>
                  <a:lnTo>
                    <a:pt x="13291" y="12668"/>
                  </a:lnTo>
                  <a:lnTo>
                    <a:pt x="13295" y="12630"/>
                  </a:lnTo>
                  <a:lnTo>
                    <a:pt x="13300" y="12582"/>
                  </a:lnTo>
                  <a:lnTo>
                    <a:pt x="13328" y="12507"/>
                  </a:lnTo>
                  <a:lnTo>
                    <a:pt x="13347" y="12469"/>
                  </a:lnTo>
                  <a:lnTo>
                    <a:pt x="13384" y="12405"/>
                  </a:lnTo>
                  <a:lnTo>
                    <a:pt x="13407" y="12378"/>
                  </a:lnTo>
                  <a:lnTo>
                    <a:pt x="13463" y="12324"/>
                  </a:lnTo>
                  <a:lnTo>
                    <a:pt x="13519" y="12292"/>
                  </a:lnTo>
                  <a:lnTo>
                    <a:pt x="13552" y="12282"/>
                  </a:lnTo>
                  <a:lnTo>
                    <a:pt x="13589" y="12276"/>
                  </a:lnTo>
                  <a:lnTo>
                    <a:pt x="13622" y="12276"/>
                  </a:lnTo>
                  <a:lnTo>
                    <a:pt x="13697" y="12265"/>
                  </a:lnTo>
                  <a:lnTo>
                    <a:pt x="13771" y="12260"/>
                  </a:lnTo>
                  <a:lnTo>
                    <a:pt x="13855" y="12249"/>
                  </a:lnTo>
                  <a:lnTo>
                    <a:pt x="13949" y="12228"/>
                  </a:lnTo>
                  <a:lnTo>
                    <a:pt x="14033" y="12201"/>
                  </a:lnTo>
                  <a:lnTo>
                    <a:pt x="14112" y="12174"/>
                  </a:lnTo>
                  <a:lnTo>
                    <a:pt x="14191" y="12153"/>
                  </a:lnTo>
                  <a:lnTo>
                    <a:pt x="14257" y="12120"/>
                  </a:lnTo>
                  <a:lnTo>
                    <a:pt x="14388" y="12045"/>
                  </a:lnTo>
                  <a:lnTo>
                    <a:pt x="14509" y="11965"/>
                  </a:lnTo>
                  <a:lnTo>
                    <a:pt x="14565" y="11922"/>
                  </a:lnTo>
                  <a:lnTo>
                    <a:pt x="14616" y="11884"/>
                  </a:lnTo>
                  <a:lnTo>
                    <a:pt x="14654" y="11847"/>
                  </a:lnTo>
                  <a:lnTo>
                    <a:pt x="14691" y="11815"/>
                  </a:lnTo>
                  <a:lnTo>
                    <a:pt x="14724" y="11782"/>
                  </a:lnTo>
                  <a:lnTo>
                    <a:pt x="14761" y="11750"/>
                  </a:lnTo>
                  <a:lnTo>
                    <a:pt x="14808" y="11723"/>
                  </a:lnTo>
                  <a:lnTo>
                    <a:pt x="14854" y="11707"/>
                  </a:lnTo>
                  <a:lnTo>
                    <a:pt x="14901" y="11686"/>
                  </a:lnTo>
                  <a:lnTo>
                    <a:pt x="14962" y="11675"/>
                  </a:lnTo>
                  <a:lnTo>
                    <a:pt x="15008" y="11659"/>
                  </a:lnTo>
                  <a:lnTo>
                    <a:pt x="15060" y="11659"/>
                  </a:lnTo>
                  <a:lnTo>
                    <a:pt x="15111" y="11653"/>
                  </a:lnTo>
                  <a:lnTo>
                    <a:pt x="15176" y="11632"/>
                  </a:lnTo>
                  <a:lnTo>
                    <a:pt x="15247" y="11605"/>
                  </a:lnTo>
                  <a:lnTo>
                    <a:pt x="15321" y="11573"/>
                  </a:lnTo>
                  <a:lnTo>
                    <a:pt x="15396" y="11535"/>
                  </a:lnTo>
                  <a:lnTo>
                    <a:pt x="15471" y="11492"/>
                  </a:lnTo>
                  <a:lnTo>
                    <a:pt x="15545" y="11439"/>
                  </a:lnTo>
                  <a:lnTo>
                    <a:pt x="15615" y="11380"/>
                  </a:lnTo>
                  <a:lnTo>
                    <a:pt x="16138" y="10929"/>
                  </a:lnTo>
                  <a:lnTo>
                    <a:pt x="16208" y="10870"/>
                  </a:lnTo>
                  <a:lnTo>
                    <a:pt x="16269" y="10795"/>
                  </a:lnTo>
                  <a:lnTo>
                    <a:pt x="16320" y="10709"/>
                  </a:lnTo>
                  <a:lnTo>
                    <a:pt x="16372" y="10617"/>
                  </a:lnTo>
                  <a:lnTo>
                    <a:pt x="16409" y="10526"/>
                  </a:lnTo>
                  <a:lnTo>
                    <a:pt x="16437" y="10430"/>
                  </a:lnTo>
                  <a:lnTo>
                    <a:pt x="16451" y="10387"/>
                  </a:lnTo>
                  <a:lnTo>
                    <a:pt x="16460" y="10338"/>
                  </a:lnTo>
                  <a:lnTo>
                    <a:pt x="16465" y="10295"/>
                  </a:lnTo>
                  <a:lnTo>
                    <a:pt x="16465" y="9039"/>
                  </a:lnTo>
                  <a:lnTo>
                    <a:pt x="16460" y="8841"/>
                  </a:lnTo>
                  <a:lnTo>
                    <a:pt x="16437" y="8637"/>
                  </a:lnTo>
                  <a:lnTo>
                    <a:pt x="16428" y="8540"/>
                  </a:lnTo>
                  <a:lnTo>
                    <a:pt x="16414" y="8454"/>
                  </a:lnTo>
                  <a:lnTo>
                    <a:pt x="16400" y="8374"/>
                  </a:lnTo>
                  <a:lnTo>
                    <a:pt x="16381" y="8309"/>
                  </a:lnTo>
                  <a:lnTo>
                    <a:pt x="16344" y="8191"/>
                  </a:lnTo>
                  <a:lnTo>
                    <a:pt x="16302" y="8057"/>
                  </a:lnTo>
                  <a:lnTo>
                    <a:pt x="16264" y="7928"/>
                  </a:lnTo>
                  <a:lnTo>
                    <a:pt x="16232" y="7826"/>
                  </a:lnTo>
                  <a:lnTo>
                    <a:pt x="16218" y="7783"/>
                  </a:lnTo>
                  <a:lnTo>
                    <a:pt x="16213" y="7730"/>
                  </a:lnTo>
                  <a:lnTo>
                    <a:pt x="16213" y="7606"/>
                  </a:lnTo>
                  <a:lnTo>
                    <a:pt x="16218" y="7542"/>
                  </a:lnTo>
                  <a:lnTo>
                    <a:pt x="16232" y="7483"/>
                  </a:lnTo>
                  <a:lnTo>
                    <a:pt x="16246" y="7418"/>
                  </a:lnTo>
                  <a:lnTo>
                    <a:pt x="16264" y="7370"/>
                  </a:lnTo>
                  <a:lnTo>
                    <a:pt x="16283" y="7311"/>
                  </a:lnTo>
                  <a:lnTo>
                    <a:pt x="16288" y="7252"/>
                  </a:lnTo>
                  <a:lnTo>
                    <a:pt x="16288" y="7187"/>
                  </a:lnTo>
                  <a:lnTo>
                    <a:pt x="16274" y="7118"/>
                  </a:lnTo>
                  <a:lnTo>
                    <a:pt x="16260" y="7053"/>
                  </a:lnTo>
                  <a:lnTo>
                    <a:pt x="16236" y="6989"/>
                  </a:lnTo>
                  <a:lnTo>
                    <a:pt x="16204" y="6924"/>
                  </a:lnTo>
                  <a:lnTo>
                    <a:pt x="16161" y="6871"/>
                  </a:lnTo>
                  <a:lnTo>
                    <a:pt x="16077" y="6769"/>
                  </a:lnTo>
                  <a:lnTo>
                    <a:pt x="16003" y="6672"/>
                  </a:lnTo>
                  <a:lnTo>
                    <a:pt x="15937" y="6592"/>
                  </a:lnTo>
                  <a:lnTo>
                    <a:pt x="15900" y="6543"/>
                  </a:lnTo>
                  <a:lnTo>
                    <a:pt x="15886" y="6522"/>
                  </a:lnTo>
                  <a:lnTo>
                    <a:pt x="15881" y="6495"/>
                  </a:lnTo>
                  <a:lnTo>
                    <a:pt x="15886" y="6468"/>
                  </a:lnTo>
                  <a:lnTo>
                    <a:pt x="15891" y="6436"/>
                  </a:lnTo>
                  <a:lnTo>
                    <a:pt x="15909" y="6409"/>
                  </a:lnTo>
                  <a:lnTo>
                    <a:pt x="15928" y="6372"/>
                  </a:lnTo>
                  <a:lnTo>
                    <a:pt x="15947" y="6339"/>
                  </a:lnTo>
                  <a:lnTo>
                    <a:pt x="15975" y="6307"/>
                  </a:lnTo>
                  <a:lnTo>
                    <a:pt x="16045" y="6243"/>
                  </a:lnTo>
                  <a:lnTo>
                    <a:pt x="16119" y="6189"/>
                  </a:lnTo>
                  <a:lnTo>
                    <a:pt x="16180" y="6146"/>
                  </a:lnTo>
                  <a:lnTo>
                    <a:pt x="16232" y="6114"/>
                  </a:lnTo>
                  <a:lnTo>
                    <a:pt x="16297" y="6109"/>
                  </a:lnTo>
                  <a:lnTo>
                    <a:pt x="16404" y="6103"/>
                  </a:lnTo>
                  <a:lnTo>
                    <a:pt x="16540" y="6109"/>
                  </a:lnTo>
                  <a:lnTo>
                    <a:pt x="16684" y="6114"/>
                  </a:lnTo>
                  <a:lnTo>
                    <a:pt x="16717" y="6119"/>
                  </a:lnTo>
                  <a:lnTo>
                    <a:pt x="16754" y="6135"/>
                  </a:lnTo>
                  <a:lnTo>
                    <a:pt x="16787" y="6146"/>
                  </a:lnTo>
                  <a:lnTo>
                    <a:pt x="16815" y="6157"/>
                  </a:lnTo>
                  <a:lnTo>
                    <a:pt x="16848" y="6178"/>
                  </a:lnTo>
                  <a:lnTo>
                    <a:pt x="16871" y="6200"/>
                  </a:lnTo>
                  <a:lnTo>
                    <a:pt x="16899" y="6227"/>
                  </a:lnTo>
                  <a:lnTo>
                    <a:pt x="16922" y="6248"/>
                  </a:lnTo>
                  <a:lnTo>
                    <a:pt x="16946" y="6280"/>
                  </a:lnTo>
                  <a:lnTo>
                    <a:pt x="16960" y="6307"/>
                  </a:lnTo>
                  <a:lnTo>
                    <a:pt x="16974" y="6339"/>
                  </a:lnTo>
                  <a:lnTo>
                    <a:pt x="16983" y="6377"/>
                  </a:lnTo>
                  <a:lnTo>
                    <a:pt x="17002" y="6441"/>
                  </a:lnTo>
                  <a:lnTo>
                    <a:pt x="17002" y="6597"/>
                  </a:lnTo>
                  <a:lnTo>
                    <a:pt x="17006" y="6678"/>
                  </a:lnTo>
                  <a:lnTo>
                    <a:pt x="17016" y="6758"/>
                  </a:lnTo>
                  <a:lnTo>
                    <a:pt x="17034" y="6839"/>
                  </a:lnTo>
                  <a:lnTo>
                    <a:pt x="17062" y="6908"/>
                  </a:lnTo>
                  <a:lnTo>
                    <a:pt x="17090" y="6973"/>
                  </a:lnTo>
                  <a:lnTo>
                    <a:pt x="17128" y="7032"/>
                  </a:lnTo>
                  <a:lnTo>
                    <a:pt x="17170" y="7075"/>
                  </a:lnTo>
                  <a:lnTo>
                    <a:pt x="17207" y="7123"/>
                  </a:lnTo>
                  <a:lnTo>
                    <a:pt x="17254" y="7182"/>
                  </a:lnTo>
                  <a:lnTo>
                    <a:pt x="17291" y="7241"/>
                  </a:lnTo>
                  <a:lnTo>
                    <a:pt x="17333" y="7306"/>
                  </a:lnTo>
                  <a:lnTo>
                    <a:pt x="17366" y="7375"/>
                  </a:lnTo>
                  <a:lnTo>
                    <a:pt x="17394" y="7445"/>
                  </a:lnTo>
                  <a:lnTo>
                    <a:pt x="17417" y="7510"/>
                  </a:lnTo>
                  <a:lnTo>
                    <a:pt x="17431" y="7579"/>
                  </a:lnTo>
                  <a:lnTo>
                    <a:pt x="17478" y="7697"/>
                  </a:lnTo>
                  <a:lnTo>
                    <a:pt x="17506" y="7756"/>
                  </a:lnTo>
                  <a:lnTo>
                    <a:pt x="17539" y="7799"/>
                  </a:lnTo>
                  <a:lnTo>
                    <a:pt x="17581" y="7842"/>
                  </a:lnTo>
                  <a:lnTo>
                    <a:pt x="17618" y="7875"/>
                  </a:lnTo>
                  <a:lnTo>
                    <a:pt x="17665" y="7896"/>
                  </a:lnTo>
                  <a:lnTo>
                    <a:pt x="17702" y="7907"/>
                  </a:lnTo>
                  <a:lnTo>
                    <a:pt x="17744" y="7907"/>
                  </a:lnTo>
                  <a:lnTo>
                    <a:pt x="17781" y="7891"/>
                  </a:lnTo>
                  <a:lnTo>
                    <a:pt x="17814" y="7864"/>
                  </a:lnTo>
                  <a:lnTo>
                    <a:pt x="17870" y="7789"/>
                  </a:lnTo>
                  <a:lnTo>
                    <a:pt x="17889" y="7735"/>
                  </a:lnTo>
                  <a:lnTo>
                    <a:pt x="17898" y="7676"/>
                  </a:lnTo>
                  <a:lnTo>
                    <a:pt x="17907" y="7622"/>
                  </a:lnTo>
                  <a:lnTo>
                    <a:pt x="17907" y="7467"/>
                  </a:lnTo>
                  <a:lnTo>
                    <a:pt x="17917" y="7279"/>
                  </a:lnTo>
                  <a:lnTo>
                    <a:pt x="17921" y="7075"/>
                  </a:lnTo>
                  <a:lnTo>
                    <a:pt x="17940" y="6882"/>
                  </a:lnTo>
                  <a:lnTo>
                    <a:pt x="17949" y="6694"/>
                  </a:lnTo>
                  <a:lnTo>
                    <a:pt x="17949" y="6307"/>
                  </a:lnTo>
                  <a:lnTo>
                    <a:pt x="17940" y="6151"/>
                  </a:lnTo>
                  <a:lnTo>
                    <a:pt x="17935" y="6087"/>
                  </a:lnTo>
                  <a:lnTo>
                    <a:pt x="17945" y="6023"/>
                  </a:lnTo>
                  <a:lnTo>
                    <a:pt x="17954" y="5964"/>
                  </a:lnTo>
                  <a:lnTo>
                    <a:pt x="17977" y="5910"/>
                  </a:lnTo>
                  <a:lnTo>
                    <a:pt x="18005" y="5851"/>
                  </a:lnTo>
                  <a:lnTo>
                    <a:pt x="18038" y="5803"/>
                  </a:lnTo>
                  <a:lnTo>
                    <a:pt x="18080" y="5760"/>
                  </a:lnTo>
                  <a:lnTo>
                    <a:pt x="18127" y="5733"/>
                  </a:lnTo>
                  <a:lnTo>
                    <a:pt x="18239" y="5674"/>
                  </a:lnTo>
                  <a:lnTo>
                    <a:pt x="18388" y="5604"/>
                  </a:lnTo>
                  <a:lnTo>
                    <a:pt x="18552" y="5523"/>
                  </a:lnTo>
                  <a:lnTo>
                    <a:pt x="18715" y="5454"/>
                  </a:lnTo>
                  <a:lnTo>
                    <a:pt x="18864" y="5389"/>
                  </a:lnTo>
                  <a:lnTo>
                    <a:pt x="19028" y="5319"/>
                  </a:lnTo>
                  <a:lnTo>
                    <a:pt x="19201" y="5239"/>
                  </a:lnTo>
                  <a:lnTo>
                    <a:pt x="19345" y="5164"/>
                  </a:lnTo>
                  <a:lnTo>
                    <a:pt x="19462" y="5099"/>
                  </a:lnTo>
                  <a:lnTo>
                    <a:pt x="19509" y="5062"/>
                  </a:lnTo>
                  <a:lnTo>
                    <a:pt x="19551" y="5008"/>
                  </a:lnTo>
                  <a:lnTo>
                    <a:pt x="19593" y="4944"/>
                  </a:lnTo>
                  <a:lnTo>
                    <a:pt x="19630" y="4869"/>
                  </a:lnTo>
                  <a:lnTo>
                    <a:pt x="19672" y="4783"/>
                  </a:lnTo>
                  <a:lnTo>
                    <a:pt x="19728" y="4600"/>
                  </a:lnTo>
                  <a:lnTo>
                    <a:pt x="19742" y="4504"/>
                  </a:lnTo>
                  <a:lnTo>
                    <a:pt x="19742" y="4493"/>
                  </a:lnTo>
                  <a:lnTo>
                    <a:pt x="19756" y="4402"/>
                  </a:lnTo>
                  <a:lnTo>
                    <a:pt x="19761" y="4310"/>
                  </a:lnTo>
                  <a:lnTo>
                    <a:pt x="19761" y="4235"/>
                  </a:lnTo>
                  <a:lnTo>
                    <a:pt x="19756" y="4155"/>
                  </a:lnTo>
                  <a:lnTo>
                    <a:pt x="19742" y="4090"/>
                  </a:lnTo>
                  <a:lnTo>
                    <a:pt x="19728" y="4042"/>
                  </a:lnTo>
                  <a:lnTo>
                    <a:pt x="19714" y="4020"/>
                  </a:lnTo>
                  <a:lnTo>
                    <a:pt x="19705" y="3999"/>
                  </a:lnTo>
                  <a:lnTo>
                    <a:pt x="19691" y="3988"/>
                  </a:lnTo>
                  <a:lnTo>
                    <a:pt x="19677" y="3983"/>
                  </a:lnTo>
                  <a:lnTo>
                    <a:pt x="19602" y="3961"/>
                  </a:lnTo>
                  <a:lnTo>
                    <a:pt x="19504" y="3940"/>
                  </a:lnTo>
                  <a:lnTo>
                    <a:pt x="19378" y="3929"/>
                  </a:lnTo>
                  <a:lnTo>
                    <a:pt x="19261" y="3924"/>
                  </a:lnTo>
                  <a:lnTo>
                    <a:pt x="19201" y="3924"/>
                  </a:lnTo>
                  <a:lnTo>
                    <a:pt x="19140" y="3929"/>
                  </a:lnTo>
                  <a:lnTo>
                    <a:pt x="19079" y="3940"/>
                  </a:lnTo>
                  <a:lnTo>
                    <a:pt x="19023" y="3951"/>
                  </a:lnTo>
                  <a:lnTo>
                    <a:pt x="18972" y="3967"/>
                  </a:lnTo>
                  <a:lnTo>
                    <a:pt x="18888" y="3999"/>
                  </a:lnTo>
                  <a:lnTo>
                    <a:pt x="18855" y="4020"/>
                  </a:lnTo>
                  <a:lnTo>
                    <a:pt x="18827" y="4042"/>
                  </a:lnTo>
                  <a:lnTo>
                    <a:pt x="18790" y="4058"/>
                  </a:lnTo>
                  <a:lnTo>
                    <a:pt x="18743" y="4074"/>
                  </a:lnTo>
                  <a:lnTo>
                    <a:pt x="18692" y="4085"/>
                  </a:lnTo>
                  <a:lnTo>
                    <a:pt x="18636" y="4090"/>
                  </a:lnTo>
                  <a:lnTo>
                    <a:pt x="18575" y="4096"/>
                  </a:lnTo>
                  <a:lnTo>
                    <a:pt x="18458" y="4096"/>
                  </a:lnTo>
                  <a:lnTo>
                    <a:pt x="18402" y="4090"/>
                  </a:lnTo>
                  <a:lnTo>
                    <a:pt x="18342" y="4074"/>
                  </a:lnTo>
                  <a:lnTo>
                    <a:pt x="18286" y="4053"/>
                  </a:lnTo>
                  <a:lnTo>
                    <a:pt x="18244" y="4020"/>
                  </a:lnTo>
                  <a:lnTo>
                    <a:pt x="18197" y="3988"/>
                  </a:lnTo>
                  <a:lnTo>
                    <a:pt x="18164" y="3951"/>
                  </a:lnTo>
                  <a:lnTo>
                    <a:pt x="18136" y="3908"/>
                  </a:lnTo>
                  <a:lnTo>
                    <a:pt x="18117" y="3865"/>
                  </a:lnTo>
                  <a:lnTo>
                    <a:pt x="18113" y="3822"/>
                  </a:lnTo>
                  <a:lnTo>
                    <a:pt x="18113" y="3725"/>
                  </a:lnTo>
                  <a:lnTo>
                    <a:pt x="18117" y="3677"/>
                  </a:lnTo>
                  <a:lnTo>
                    <a:pt x="18131" y="3634"/>
                  </a:lnTo>
                  <a:lnTo>
                    <a:pt x="18145" y="3586"/>
                  </a:lnTo>
                  <a:lnTo>
                    <a:pt x="18164" y="3548"/>
                  </a:lnTo>
                  <a:lnTo>
                    <a:pt x="18216" y="3489"/>
                  </a:lnTo>
                  <a:lnTo>
                    <a:pt x="18253" y="3462"/>
                  </a:lnTo>
                  <a:lnTo>
                    <a:pt x="18295" y="3441"/>
                  </a:lnTo>
                  <a:lnTo>
                    <a:pt x="18337" y="3414"/>
                  </a:lnTo>
                  <a:lnTo>
                    <a:pt x="18384" y="3392"/>
                  </a:lnTo>
                  <a:lnTo>
                    <a:pt x="18430" y="3376"/>
                  </a:lnTo>
                  <a:lnTo>
                    <a:pt x="18477" y="3355"/>
                  </a:lnTo>
                  <a:lnTo>
                    <a:pt x="18524" y="3350"/>
                  </a:lnTo>
                  <a:lnTo>
                    <a:pt x="18570" y="3333"/>
                  </a:lnTo>
                  <a:lnTo>
                    <a:pt x="18608" y="3317"/>
                  </a:lnTo>
                  <a:lnTo>
                    <a:pt x="18645" y="3296"/>
                  </a:lnTo>
                  <a:lnTo>
                    <a:pt x="18678" y="3269"/>
                  </a:lnTo>
                  <a:lnTo>
                    <a:pt x="18706" y="3237"/>
                  </a:lnTo>
                  <a:lnTo>
                    <a:pt x="18724" y="3205"/>
                  </a:lnTo>
                  <a:lnTo>
                    <a:pt x="18738" y="3172"/>
                  </a:lnTo>
                  <a:lnTo>
                    <a:pt x="18743" y="3135"/>
                  </a:lnTo>
                  <a:lnTo>
                    <a:pt x="18738" y="3097"/>
                  </a:lnTo>
                  <a:lnTo>
                    <a:pt x="18724" y="3038"/>
                  </a:lnTo>
                  <a:lnTo>
                    <a:pt x="18715" y="2974"/>
                  </a:lnTo>
                  <a:lnTo>
                    <a:pt x="18696" y="2904"/>
                  </a:lnTo>
                  <a:lnTo>
                    <a:pt x="18645" y="2743"/>
                  </a:lnTo>
                  <a:lnTo>
                    <a:pt x="18589" y="2577"/>
                  </a:lnTo>
                  <a:lnTo>
                    <a:pt x="18552" y="2496"/>
                  </a:lnTo>
                  <a:lnTo>
                    <a:pt x="18500" y="2410"/>
                  </a:lnTo>
                  <a:lnTo>
                    <a:pt x="18444" y="2335"/>
                  </a:lnTo>
                  <a:lnTo>
                    <a:pt x="18384" y="2254"/>
                  </a:lnTo>
                  <a:lnTo>
                    <a:pt x="18309" y="2179"/>
                  </a:lnTo>
                  <a:lnTo>
                    <a:pt x="18239" y="2115"/>
                  </a:lnTo>
                  <a:lnTo>
                    <a:pt x="18164" y="2061"/>
                  </a:lnTo>
                  <a:lnTo>
                    <a:pt x="18089" y="2018"/>
                  </a:lnTo>
                  <a:lnTo>
                    <a:pt x="18010" y="1975"/>
                  </a:lnTo>
                  <a:lnTo>
                    <a:pt x="17926" y="1927"/>
                  </a:lnTo>
                  <a:lnTo>
                    <a:pt x="17758" y="1798"/>
                  </a:lnTo>
                  <a:lnTo>
                    <a:pt x="17674" y="1723"/>
                  </a:lnTo>
                  <a:lnTo>
                    <a:pt x="17595" y="1653"/>
                  </a:lnTo>
                  <a:lnTo>
                    <a:pt x="17525" y="1578"/>
                  </a:lnTo>
                  <a:lnTo>
                    <a:pt x="17459" y="1508"/>
                  </a:lnTo>
                  <a:lnTo>
                    <a:pt x="17375" y="1406"/>
                  </a:lnTo>
                  <a:lnTo>
                    <a:pt x="17254" y="1261"/>
                  </a:lnTo>
                  <a:lnTo>
                    <a:pt x="17118" y="1100"/>
                  </a:lnTo>
                  <a:lnTo>
                    <a:pt x="16880" y="827"/>
                  </a:lnTo>
                  <a:lnTo>
                    <a:pt x="16838" y="773"/>
                  </a:lnTo>
                  <a:lnTo>
                    <a:pt x="16726" y="687"/>
                  </a:lnTo>
                  <a:lnTo>
                    <a:pt x="16614" y="623"/>
                  </a:lnTo>
                  <a:lnTo>
                    <a:pt x="16563" y="596"/>
                  </a:lnTo>
                  <a:lnTo>
                    <a:pt x="16512" y="580"/>
                  </a:lnTo>
                  <a:lnTo>
                    <a:pt x="16465" y="574"/>
                  </a:lnTo>
                  <a:lnTo>
                    <a:pt x="16376" y="574"/>
                  </a:lnTo>
                  <a:lnTo>
                    <a:pt x="16274" y="580"/>
                  </a:lnTo>
                  <a:lnTo>
                    <a:pt x="16180" y="590"/>
                  </a:lnTo>
                  <a:lnTo>
                    <a:pt x="16096" y="596"/>
                  </a:lnTo>
                  <a:lnTo>
                    <a:pt x="16063" y="601"/>
                  </a:lnTo>
                  <a:lnTo>
                    <a:pt x="16035" y="612"/>
                  </a:lnTo>
                  <a:lnTo>
                    <a:pt x="16003" y="628"/>
                  </a:lnTo>
                  <a:lnTo>
                    <a:pt x="15975" y="644"/>
                  </a:lnTo>
                  <a:lnTo>
                    <a:pt x="15961" y="671"/>
                  </a:lnTo>
                  <a:lnTo>
                    <a:pt x="15942" y="698"/>
                  </a:lnTo>
                  <a:lnTo>
                    <a:pt x="15933" y="725"/>
                  </a:lnTo>
                  <a:lnTo>
                    <a:pt x="15933" y="751"/>
                  </a:lnTo>
                  <a:lnTo>
                    <a:pt x="15928" y="784"/>
                  </a:lnTo>
                  <a:lnTo>
                    <a:pt x="15914" y="821"/>
                  </a:lnTo>
                  <a:lnTo>
                    <a:pt x="15900" y="864"/>
                  </a:lnTo>
                  <a:lnTo>
                    <a:pt x="15877" y="913"/>
                  </a:lnTo>
                  <a:lnTo>
                    <a:pt x="15849" y="961"/>
                  </a:lnTo>
                  <a:lnTo>
                    <a:pt x="15821" y="1015"/>
                  </a:lnTo>
                  <a:lnTo>
                    <a:pt x="15779" y="1068"/>
                  </a:lnTo>
                  <a:lnTo>
                    <a:pt x="15746" y="1117"/>
                  </a:lnTo>
                  <a:lnTo>
                    <a:pt x="15653" y="1224"/>
                  </a:lnTo>
                  <a:lnTo>
                    <a:pt x="15527" y="1353"/>
                  </a:lnTo>
                  <a:lnTo>
                    <a:pt x="15391" y="1482"/>
                  </a:lnTo>
                  <a:lnTo>
                    <a:pt x="15256" y="1594"/>
                  </a:lnTo>
                  <a:lnTo>
                    <a:pt x="15190" y="1643"/>
                  </a:lnTo>
                  <a:lnTo>
                    <a:pt x="15111" y="1691"/>
                  </a:lnTo>
                  <a:lnTo>
                    <a:pt x="15022" y="1734"/>
                  </a:lnTo>
                  <a:lnTo>
                    <a:pt x="14929" y="1771"/>
                  </a:lnTo>
                  <a:lnTo>
                    <a:pt x="14836" y="1798"/>
                  </a:lnTo>
                  <a:lnTo>
                    <a:pt x="14733" y="1825"/>
                  </a:lnTo>
                  <a:lnTo>
                    <a:pt x="14644" y="1836"/>
                  </a:lnTo>
                  <a:lnTo>
                    <a:pt x="14556" y="1841"/>
                  </a:lnTo>
                  <a:lnTo>
                    <a:pt x="14416" y="1836"/>
                  </a:lnTo>
                  <a:lnTo>
                    <a:pt x="14257" y="1830"/>
                  </a:lnTo>
                  <a:lnTo>
                    <a:pt x="14131" y="1814"/>
                  </a:lnTo>
                  <a:lnTo>
                    <a:pt x="14084" y="1804"/>
                  </a:lnTo>
                  <a:lnTo>
                    <a:pt x="14042" y="1793"/>
                  </a:lnTo>
                  <a:lnTo>
                    <a:pt x="14019" y="1777"/>
                  </a:lnTo>
                  <a:lnTo>
                    <a:pt x="14014" y="1766"/>
                  </a:lnTo>
                  <a:lnTo>
                    <a:pt x="14005" y="1750"/>
                  </a:lnTo>
                  <a:lnTo>
                    <a:pt x="13981" y="1734"/>
                  </a:lnTo>
                  <a:lnTo>
                    <a:pt x="13949" y="1718"/>
                  </a:lnTo>
                  <a:lnTo>
                    <a:pt x="13897" y="1702"/>
                  </a:lnTo>
                  <a:lnTo>
                    <a:pt x="13767" y="1659"/>
                  </a:lnTo>
                  <a:lnTo>
                    <a:pt x="13617" y="1637"/>
                  </a:lnTo>
                  <a:lnTo>
                    <a:pt x="12945" y="1524"/>
                  </a:lnTo>
                  <a:lnTo>
                    <a:pt x="12796" y="1514"/>
                  </a:lnTo>
                  <a:lnTo>
                    <a:pt x="12726" y="1524"/>
                  </a:lnTo>
                  <a:lnTo>
                    <a:pt x="12665" y="1541"/>
                  </a:lnTo>
                  <a:lnTo>
                    <a:pt x="12614" y="1557"/>
                  </a:lnTo>
                  <a:lnTo>
                    <a:pt x="12581" y="1583"/>
                  </a:lnTo>
                  <a:lnTo>
                    <a:pt x="12572" y="1594"/>
                  </a:lnTo>
                  <a:lnTo>
                    <a:pt x="12558" y="1616"/>
                  </a:lnTo>
                  <a:lnTo>
                    <a:pt x="12553" y="1637"/>
                  </a:lnTo>
                  <a:lnTo>
                    <a:pt x="12548" y="1653"/>
                  </a:lnTo>
                  <a:lnTo>
                    <a:pt x="12544" y="1691"/>
                  </a:lnTo>
                  <a:lnTo>
                    <a:pt x="12525" y="1723"/>
                  </a:lnTo>
                  <a:lnTo>
                    <a:pt x="12502" y="1755"/>
                  </a:lnTo>
                  <a:lnTo>
                    <a:pt x="12464" y="1782"/>
                  </a:lnTo>
                  <a:lnTo>
                    <a:pt x="12422" y="1809"/>
                  </a:lnTo>
                  <a:lnTo>
                    <a:pt x="12376" y="1830"/>
                  </a:lnTo>
                  <a:lnTo>
                    <a:pt x="12324" y="1841"/>
                  </a:lnTo>
                  <a:lnTo>
                    <a:pt x="12268" y="1841"/>
                  </a:lnTo>
                  <a:lnTo>
                    <a:pt x="12203" y="1836"/>
                  </a:lnTo>
                  <a:lnTo>
                    <a:pt x="12147" y="1825"/>
                  </a:lnTo>
                  <a:lnTo>
                    <a:pt x="12035" y="1771"/>
                  </a:lnTo>
                  <a:lnTo>
                    <a:pt x="11993" y="1734"/>
                  </a:lnTo>
                  <a:lnTo>
                    <a:pt x="11951" y="1685"/>
                  </a:lnTo>
                  <a:lnTo>
                    <a:pt x="11918" y="1643"/>
                  </a:lnTo>
                  <a:lnTo>
                    <a:pt x="11895" y="1589"/>
                  </a:lnTo>
                  <a:lnTo>
                    <a:pt x="11853" y="1482"/>
                  </a:lnTo>
                  <a:lnTo>
                    <a:pt x="11801" y="1385"/>
                  </a:lnTo>
                  <a:lnTo>
                    <a:pt x="11773" y="1337"/>
                  </a:lnTo>
                  <a:lnTo>
                    <a:pt x="11745" y="1299"/>
                  </a:lnTo>
                  <a:lnTo>
                    <a:pt x="11694" y="1240"/>
                  </a:lnTo>
                  <a:lnTo>
                    <a:pt x="11661" y="1229"/>
                  </a:lnTo>
                  <a:lnTo>
                    <a:pt x="11615" y="1213"/>
                  </a:lnTo>
                  <a:lnTo>
                    <a:pt x="11559" y="1202"/>
                  </a:lnTo>
                  <a:lnTo>
                    <a:pt x="11498" y="1197"/>
                  </a:lnTo>
                  <a:lnTo>
                    <a:pt x="11423" y="1192"/>
                  </a:lnTo>
                  <a:lnTo>
                    <a:pt x="11344" y="1197"/>
                  </a:lnTo>
                  <a:lnTo>
                    <a:pt x="11260" y="1197"/>
                  </a:lnTo>
                  <a:lnTo>
                    <a:pt x="11180" y="1208"/>
                  </a:lnTo>
                  <a:lnTo>
                    <a:pt x="11110" y="1213"/>
                  </a:lnTo>
                  <a:lnTo>
                    <a:pt x="11026" y="1235"/>
                  </a:lnTo>
                  <a:lnTo>
                    <a:pt x="10938" y="1261"/>
                  </a:lnTo>
                  <a:lnTo>
                    <a:pt x="10863" y="1294"/>
                  </a:lnTo>
                  <a:lnTo>
                    <a:pt x="10784" y="1337"/>
                  </a:lnTo>
                  <a:lnTo>
                    <a:pt x="10709" y="1390"/>
                  </a:lnTo>
                  <a:lnTo>
                    <a:pt x="10648" y="1439"/>
                  </a:lnTo>
                  <a:lnTo>
                    <a:pt x="10597" y="1498"/>
                  </a:lnTo>
                  <a:lnTo>
                    <a:pt x="10522" y="1616"/>
                  </a:lnTo>
                  <a:lnTo>
                    <a:pt x="10480" y="1675"/>
                  </a:lnTo>
                  <a:lnTo>
                    <a:pt x="10424" y="1734"/>
                  </a:lnTo>
                  <a:lnTo>
                    <a:pt x="10312" y="1830"/>
                  </a:lnTo>
                  <a:lnTo>
                    <a:pt x="10242" y="1868"/>
                  </a:lnTo>
                  <a:lnTo>
                    <a:pt x="10181" y="1900"/>
                  </a:lnTo>
                  <a:lnTo>
                    <a:pt x="10125" y="1922"/>
                  </a:lnTo>
                  <a:lnTo>
                    <a:pt x="10065" y="1932"/>
                  </a:lnTo>
                  <a:lnTo>
                    <a:pt x="9995" y="1938"/>
                  </a:lnTo>
                  <a:lnTo>
                    <a:pt x="9864" y="1927"/>
                  </a:lnTo>
                  <a:lnTo>
                    <a:pt x="9799" y="1911"/>
                  </a:lnTo>
                  <a:lnTo>
                    <a:pt x="9738" y="1889"/>
                  </a:lnTo>
                  <a:lnTo>
                    <a:pt x="9687" y="1863"/>
                  </a:lnTo>
                  <a:lnTo>
                    <a:pt x="9635" y="1830"/>
                  </a:lnTo>
                  <a:lnTo>
                    <a:pt x="9589" y="1793"/>
                  </a:lnTo>
                  <a:lnTo>
                    <a:pt x="9533" y="1755"/>
                  </a:lnTo>
                  <a:lnTo>
                    <a:pt x="9472" y="1723"/>
                  </a:lnTo>
                  <a:lnTo>
                    <a:pt x="9402" y="1702"/>
                  </a:lnTo>
                  <a:lnTo>
                    <a:pt x="9252" y="1659"/>
                  </a:lnTo>
                  <a:lnTo>
                    <a:pt x="9182" y="1648"/>
                  </a:lnTo>
                  <a:lnTo>
                    <a:pt x="9112" y="1643"/>
                  </a:lnTo>
                  <a:lnTo>
                    <a:pt x="9047" y="1643"/>
                  </a:lnTo>
                  <a:lnTo>
                    <a:pt x="8972" y="1648"/>
                  </a:lnTo>
                  <a:lnTo>
                    <a:pt x="8907" y="1653"/>
                  </a:lnTo>
                  <a:lnTo>
                    <a:pt x="8842" y="1669"/>
                  </a:lnTo>
                  <a:lnTo>
                    <a:pt x="8786" y="1680"/>
                  </a:lnTo>
                  <a:lnTo>
                    <a:pt x="8734" y="1691"/>
                  </a:lnTo>
                  <a:lnTo>
                    <a:pt x="8692" y="1712"/>
                  </a:lnTo>
                  <a:lnTo>
                    <a:pt x="8660" y="1739"/>
                  </a:lnTo>
                  <a:lnTo>
                    <a:pt x="8604" y="1793"/>
                  </a:lnTo>
                  <a:lnTo>
                    <a:pt x="8534" y="1847"/>
                  </a:lnTo>
                  <a:lnTo>
                    <a:pt x="8459" y="1922"/>
                  </a:lnTo>
                  <a:lnTo>
                    <a:pt x="8398" y="1975"/>
                  </a:lnTo>
                  <a:lnTo>
                    <a:pt x="8370" y="2002"/>
                  </a:lnTo>
                  <a:lnTo>
                    <a:pt x="8347" y="2024"/>
                  </a:lnTo>
                  <a:lnTo>
                    <a:pt x="8323" y="2029"/>
                  </a:lnTo>
                  <a:lnTo>
                    <a:pt x="8305" y="2034"/>
                  </a:lnTo>
                  <a:lnTo>
                    <a:pt x="8286" y="2029"/>
                  </a:lnTo>
                  <a:lnTo>
                    <a:pt x="8277" y="2024"/>
                  </a:lnTo>
                  <a:lnTo>
                    <a:pt x="8267" y="2002"/>
                  </a:lnTo>
                  <a:lnTo>
                    <a:pt x="8263" y="1975"/>
                  </a:lnTo>
                  <a:lnTo>
                    <a:pt x="8263" y="1954"/>
                  </a:lnTo>
                  <a:lnTo>
                    <a:pt x="8253" y="1927"/>
                  </a:lnTo>
                  <a:lnTo>
                    <a:pt x="8221" y="1879"/>
                  </a:lnTo>
                  <a:lnTo>
                    <a:pt x="8137" y="1847"/>
                  </a:lnTo>
                  <a:lnTo>
                    <a:pt x="8062" y="1836"/>
                  </a:lnTo>
                  <a:lnTo>
                    <a:pt x="8029" y="1825"/>
                  </a:lnTo>
                  <a:lnTo>
                    <a:pt x="7987" y="1793"/>
                  </a:lnTo>
                  <a:lnTo>
                    <a:pt x="7950" y="1755"/>
                  </a:lnTo>
                  <a:lnTo>
                    <a:pt x="7917" y="1712"/>
                  </a:lnTo>
                  <a:lnTo>
                    <a:pt x="7880" y="1669"/>
                  </a:lnTo>
                  <a:lnTo>
                    <a:pt x="7852" y="1616"/>
                  </a:lnTo>
                  <a:lnTo>
                    <a:pt x="7833" y="1557"/>
                  </a:lnTo>
                  <a:lnTo>
                    <a:pt x="7810" y="1492"/>
                  </a:lnTo>
                  <a:lnTo>
                    <a:pt x="7773" y="1433"/>
                  </a:lnTo>
                  <a:lnTo>
                    <a:pt x="7740" y="1374"/>
                  </a:lnTo>
                  <a:lnTo>
                    <a:pt x="7707" y="1320"/>
                  </a:lnTo>
                  <a:lnTo>
                    <a:pt x="7670" y="1267"/>
                  </a:lnTo>
                  <a:lnTo>
                    <a:pt x="7586" y="1181"/>
                  </a:lnTo>
                  <a:lnTo>
                    <a:pt x="7544" y="1149"/>
                  </a:lnTo>
                  <a:lnTo>
                    <a:pt x="7497" y="1133"/>
                  </a:lnTo>
                  <a:lnTo>
                    <a:pt x="7441" y="1106"/>
                  </a:lnTo>
                  <a:lnTo>
                    <a:pt x="7376" y="1074"/>
                  </a:lnTo>
                  <a:lnTo>
                    <a:pt x="7301" y="1047"/>
                  </a:lnTo>
                  <a:lnTo>
                    <a:pt x="6974" y="961"/>
                  </a:lnTo>
                  <a:lnTo>
                    <a:pt x="6797" y="918"/>
                  </a:lnTo>
                  <a:lnTo>
                    <a:pt x="6596" y="859"/>
                  </a:lnTo>
                  <a:lnTo>
                    <a:pt x="6391" y="789"/>
                  </a:lnTo>
                  <a:lnTo>
                    <a:pt x="6218" y="719"/>
                  </a:lnTo>
                  <a:lnTo>
                    <a:pt x="5728" y="505"/>
                  </a:lnTo>
                  <a:lnTo>
                    <a:pt x="5569" y="424"/>
                  </a:lnTo>
                  <a:lnTo>
                    <a:pt x="5420" y="354"/>
                  </a:lnTo>
                  <a:lnTo>
                    <a:pt x="5289" y="290"/>
                  </a:lnTo>
                  <a:lnTo>
                    <a:pt x="5200" y="247"/>
                  </a:lnTo>
                  <a:lnTo>
                    <a:pt x="5121" y="199"/>
                  </a:lnTo>
                  <a:lnTo>
                    <a:pt x="5018" y="156"/>
                  </a:lnTo>
                  <a:lnTo>
                    <a:pt x="4916" y="118"/>
                  </a:lnTo>
                  <a:lnTo>
                    <a:pt x="4813" y="75"/>
                  </a:lnTo>
                  <a:lnTo>
                    <a:pt x="4696" y="43"/>
                  </a:lnTo>
                  <a:lnTo>
                    <a:pt x="4533" y="21"/>
                  </a:lnTo>
                  <a:lnTo>
                    <a:pt x="4355" y="5"/>
                  </a:lnTo>
                  <a:lnTo>
                    <a:pt x="4183" y="0"/>
                  </a:lnTo>
                  <a:lnTo>
                    <a:pt x="4052" y="0"/>
                  </a:lnTo>
                  <a:close/>
                  <a:moveTo>
                    <a:pt x="14948" y="20940"/>
                  </a:moveTo>
                  <a:lnTo>
                    <a:pt x="14873" y="21031"/>
                  </a:lnTo>
                  <a:lnTo>
                    <a:pt x="14826" y="21090"/>
                  </a:lnTo>
                  <a:lnTo>
                    <a:pt x="14798" y="21133"/>
                  </a:lnTo>
                  <a:lnTo>
                    <a:pt x="14784" y="21171"/>
                  </a:lnTo>
                  <a:lnTo>
                    <a:pt x="14784" y="21278"/>
                  </a:lnTo>
                  <a:lnTo>
                    <a:pt x="14798" y="21466"/>
                  </a:lnTo>
                  <a:lnTo>
                    <a:pt x="15116" y="21466"/>
                  </a:lnTo>
                  <a:lnTo>
                    <a:pt x="15443" y="21444"/>
                  </a:lnTo>
                  <a:lnTo>
                    <a:pt x="15527" y="21434"/>
                  </a:lnTo>
                  <a:lnTo>
                    <a:pt x="15606" y="21417"/>
                  </a:lnTo>
                  <a:lnTo>
                    <a:pt x="15685" y="21407"/>
                  </a:lnTo>
                  <a:lnTo>
                    <a:pt x="15765" y="21385"/>
                  </a:lnTo>
                  <a:lnTo>
                    <a:pt x="15844" y="21358"/>
                  </a:lnTo>
                  <a:lnTo>
                    <a:pt x="15914" y="21326"/>
                  </a:lnTo>
                  <a:lnTo>
                    <a:pt x="15989" y="21294"/>
                  </a:lnTo>
                  <a:lnTo>
                    <a:pt x="16063" y="21256"/>
                  </a:lnTo>
                  <a:lnTo>
                    <a:pt x="16096" y="21240"/>
                  </a:lnTo>
                  <a:lnTo>
                    <a:pt x="16133" y="21224"/>
                  </a:lnTo>
                  <a:lnTo>
                    <a:pt x="16213" y="21224"/>
                  </a:lnTo>
                  <a:lnTo>
                    <a:pt x="16302" y="21240"/>
                  </a:lnTo>
                  <a:lnTo>
                    <a:pt x="16386" y="21251"/>
                  </a:lnTo>
                  <a:lnTo>
                    <a:pt x="16470" y="21251"/>
                  </a:lnTo>
                  <a:lnTo>
                    <a:pt x="16512" y="21246"/>
                  </a:lnTo>
                  <a:lnTo>
                    <a:pt x="16544" y="21230"/>
                  </a:lnTo>
                  <a:lnTo>
                    <a:pt x="16586" y="21214"/>
                  </a:lnTo>
                  <a:lnTo>
                    <a:pt x="16614" y="21181"/>
                  </a:lnTo>
                  <a:lnTo>
                    <a:pt x="16670" y="21085"/>
                  </a:lnTo>
                  <a:lnTo>
                    <a:pt x="16764" y="21026"/>
                  </a:lnTo>
                  <a:lnTo>
                    <a:pt x="16815" y="20999"/>
                  </a:lnTo>
                  <a:lnTo>
                    <a:pt x="16824" y="20993"/>
                  </a:lnTo>
                  <a:lnTo>
                    <a:pt x="16834" y="20993"/>
                  </a:lnTo>
                  <a:lnTo>
                    <a:pt x="16834" y="20999"/>
                  </a:lnTo>
                  <a:lnTo>
                    <a:pt x="16824" y="21010"/>
                  </a:lnTo>
                  <a:lnTo>
                    <a:pt x="16820" y="21026"/>
                  </a:lnTo>
                  <a:lnTo>
                    <a:pt x="16820" y="21052"/>
                  </a:lnTo>
                  <a:lnTo>
                    <a:pt x="16824" y="21063"/>
                  </a:lnTo>
                  <a:lnTo>
                    <a:pt x="16838" y="21074"/>
                  </a:lnTo>
                  <a:lnTo>
                    <a:pt x="16862" y="21085"/>
                  </a:lnTo>
                  <a:lnTo>
                    <a:pt x="16894" y="21090"/>
                  </a:lnTo>
                  <a:lnTo>
                    <a:pt x="16936" y="21090"/>
                  </a:lnTo>
                  <a:lnTo>
                    <a:pt x="16964" y="21187"/>
                  </a:lnTo>
                  <a:lnTo>
                    <a:pt x="16983" y="21240"/>
                  </a:lnTo>
                  <a:lnTo>
                    <a:pt x="17002" y="21278"/>
                  </a:lnTo>
                  <a:lnTo>
                    <a:pt x="17016" y="21316"/>
                  </a:lnTo>
                  <a:lnTo>
                    <a:pt x="17146" y="21321"/>
                  </a:lnTo>
                  <a:lnTo>
                    <a:pt x="17249" y="21337"/>
                  </a:lnTo>
                  <a:lnTo>
                    <a:pt x="17277" y="21337"/>
                  </a:lnTo>
                  <a:lnTo>
                    <a:pt x="17296" y="21310"/>
                  </a:lnTo>
                  <a:lnTo>
                    <a:pt x="17385" y="21246"/>
                  </a:lnTo>
                  <a:lnTo>
                    <a:pt x="17473" y="21289"/>
                  </a:lnTo>
                  <a:lnTo>
                    <a:pt x="17543" y="21326"/>
                  </a:lnTo>
                  <a:lnTo>
                    <a:pt x="17595" y="21369"/>
                  </a:lnTo>
                  <a:lnTo>
                    <a:pt x="17637" y="21407"/>
                  </a:lnTo>
                  <a:lnTo>
                    <a:pt x="17665" y="21439"/>
                  </a:lnTo>
                  <a:lnTo>
                    <a:pt x="17679" y="21466"/>
                  </a:lnTo>
                  <a:lnTo>
                    <a:pt x="17693" y="21487"/>
                  </a:lnTo>
                  <a:lnTo>
                    <a:pt x="17702" y="21514"/>
                  </a:lnTo>
                  <a:lnTo>
                    <a:pt x="17707" y="21536"/>
                  </a:lnTo>
                  <a:lnTo>
                    <a:pt x="17725" y="21557"/>
                  </a:lnTo>
                  <a:lnTo>
                    <a:pt x="17744" y="21568"/>
                  </a:lnTo>
                  <a:lnTo>
                    <a:pt x="17772" y="21579"/>
                  </a:lnTo>
                  <a:lnTo>
                    <a:pt x="17814" y="21589"/>
                  </a:lnTo>
                  <a:lnTo>
                    <a:pt x="17870" y="21595"/>
                  </a:lnTo>
                  <a:lnTo>
                    <a:pt x="17949" y="21600"/>
                  </a:lnTo>
                  <a:lnTo>
                    <a:pt x="18052" y="21600"/>
                  </a:lnTo>
                  <a:lnTo>
                    <a:pt x="18047" y="21536"/>
                  </a:lnTo>
                  <a:lnTo>
                    <a:pt x="18033" y="21471"/>
                  </a:lnTo>
                  <a:lnTo>
                    <a:pt x="18019" y="21412"/>
                  </a:lnTo>
                  <a:lnTo>
                    <a:pt x="17996" y="21353"/>
                  </a:lnTo>
                  <a:lnTo>
                    <a:pt x="17973" y="21305"/>
                  </a:lnTo>
                  <a:lnTo>
                    <a:pt x="17940" y="21251"/>
                  </a:lnTo>
                  <a:lnTo>
                    <a:pt x="17898" y="21197"/>
                  </a:lnTo>
                  <a:lnTo>
                    <a:pt x="17856" y="21154"/>
                  </a:lnTo>
                  <a:lnTo>
                    <a:pt x="17809" y="21117"/>
                  </a:lnTo>
                  <a:lnTo>
                    <a:pt x="17758" y="21069"/>
                  </a:lnTo>
                  <a:lnTo>
                    <a:pt x="17702" y="21031"/>
                  </a:lnTo>
                  <a:lnTo>
                    <a:pt x="17646" y="20999"/>
                  </a:lnTo>
                  <a:lnTo>
                    <a:pt x="17525" y="20934"/>
                  </a:lnTo>
                  <a:lnTo>
                    <a:pt x="17455" y="20908"/>
                  </a:lnTo>
                  <a:lnTo>
                    <a:pt x="17389" y="20881"/>
                  </a:lnTo>
                  <a:lnTo>
                    <a:pt x="17249" y="20838"/>
                  </a:lnTo>
                  <a:lnTo>
                    <a:pt x="17095" y="20806"/>
                  </a:lnTo>
                  <a:lnTo>
                    <a:pt x="16950" y="20779"/>
                  </a:lnTo>
                  <a:lnTo>
                    <a:pt x="16796" y="20768"/>
                  </a:lnTo>
                  <a:lnTo>
                    <a:pt x="16647" y="20752"/>
                  </a:lnTo>
                  <a:lnTo>
                    <a:pt x="16507" y="20752"/>
                  </a:lnTo>
                  <a:lnTo>
                    <a:pt x="16372" y="20757"/>
                  </a:lnTo>
                  <a:lnTo>
                    <a:pt x="16241" y="20773"/>
                  </a:lnTo>
                  <a:lnTo>
                    <a:pt x="16152" y="20784"/>
                  </a:lnTo>
                  <a:lnTo>
                    <a:pt x="16003" y="20789"/>
                  </a:lnTo>
                  <a:lnTo>
                    <a:pt x="15830" y="20806"/>
                  </a:lnTo>
                  <a:lnTo>
                    <a:pt x="15639" y="20816"/>
                  </a:lnTo>
                  <a:lnTo>
                    <a:pt x="15452" y="20838"/>
                  </a:lnTo>
                  <a:lnTo>
                    <a:pt x="15284" y="20854"/>
                  </a:lnTo>
                  <a:lnTo>
                    <a:pt x="15219" y="20870"/>
                  </a:lnTo>
                  <a:lnTo>
                    <a:pt x="15162" y="20881"/>
                  </a:lnTo>
                  <a:lnTo>
                    <a:pt x="15120" y="20897"/>
                  </a:lnTo>
                  <a:lnTo>
                    <a:pt x="15064" y="20929"/>
                  </a:lnTo>
                  <a:lnTo>
                    <a:pt x="15036" y="20940"/>
                  </a:lnTo>
                  <a:lnTo>
                    <a:pt x="14999" y="20940"/>
                  </a:lnTo>
                  <a:lnTo>
                    <a:pt x="14980" y="20934"/>
                  </a:lnTo>
                  <a:lnTo>
                    <a:pt x="14962" y="20934"/>
                  </a:lnTo>
                  <a:lnTo>
                    <a:pt x="14948" y="20940"/>
                  </a:lnTo>
                  <a:close/>
                  <a:moveTo>
                    <a:pt x="17259" y="11836"/>
                  </a:moveTo>
                  <a:lnTo>
                    <a:pt x="17193" y="11836"/>
                  </a:lnTo>
                  <a:lnTo>
                    <a:pt x="17287" y="11884"/>
                  </a:lnTo>
                  <a:lnTo>
                    <a:pt x="17361" y="11917"/>
                  </a:lnTo>
                  <a:lnTo>
                    <a:pt x="17389" y="11922"/>
                  </a:lnTo>
                  <a:lnTo>
                    <a:pt x="17413" y="11933"/>
                  </a:lnTo>
                  <a:lnTo>
                    <a:pt x="17427" y="11922"/>
                  </a:lnTo>
                  <a:lnTo>
                    <a:pt x="17431" y="11911"/>
                  </a:lnTo>
                  <a:lnTo>
                    <a:pt x="17427" y="11900"/>
                  </a:lnTo>
                  <a:lnTo>
                    <a:pt x="17422" y="11879"/>
                  </a:lnTo>
                  <a:lnTo>
                    <a:pt x="17413" y="11868"/>
                  </a:lnTo>
                  <a:lnTo>
                    <a:pt x="17399" y="11857"/>
                  </a:lnTo>
                  <a:lnTo>
                    <a:pt x="17366" y="11841"/>
                  </a:lnTo>
                  <a:lnTo>
                    <a:pt x="17324" y="11836"/>
                  </a:lnTo>
                  <a:lnTo>
                    <a:pt x="17259" y="11836"/>
                  </a:lnTo>
                  <a:close/>
                  <a:moveTo>
                    <a:pt x="16330" y="11192"/>
                  </a:moveTo>
                  <a:lnTo>
                    <a:pt x="16222" y="11310"/>
                  </a:lnTo>
                  <a:lnTo>
                    <a:pt x="16119" y="11423"/>
                  </a:lnTo>
                  <a:lnTo>
                    <a:pt x="16175" y="11487"/>
                  </a:lnTo>
                  <a:lnTo>
                    <a:pt x="16189" y="11519"/>
                  </a:lnTo>
                  <a:lnTo>
                    <a:pt x="16208" y="11541"/>
                  </a:lnTo>
                  <a:lnTo>
                    <a:pt x="16213" y="11573"/>
                  </a:lnTo>
                  <a:lnTo>
                    <a:pt x="16222" y="11627"/>
                  </a:lnTo>
                  <a:lnTo>
                    <a:pt x="16222" y="11653"/>
                  </a:lnTo>
                  <a:lnTo>
                    <a:pt x="16232" y="11675"/>
                  </a:lnTo>
                  <a:lnTo>
                    <a:pt x="16241" y="11686"/>
                  </a:lnTo>
                  <a:lnTo>
                    <a:pt x="16250" y="11691"/>
                  </a:lnTo>
                  <a:lnTo>
                    <a:pt x="16269" y="11696"/>
                  </a:lnTo>
                  <a:lnTo>
                    <a:pt x="16292" y="11691"/>
                  </a:lnTo>
                  <a:lnTo>
                    <a:pt x="16311" y="11686"/>
                  </a:lnTo>
                  <a:lnTo>
                    <a:pt x="16330" y="11664"/>
                  </a:lnTo>
                  <a:lnTo>
                    <a:pt x="16381" y="11621"/>
                  </a:lnTo>
                  <a:lnTo>
                    <a:pt x="16432" y="11568"/>
                  </a:lnTo>
                  <a:lnTo>
                    <a:pt x="16479" y="11519"/>
                  </a:lnTo>
                  <a:lnTo>
                    <a:pt x="16516" y="11471"/>
                  </a:lnTo>
                  <a:lnTo>
                    <a:pt x="16544" y="11433"/>
                  </a:lnTo>
                  <a:lnTo>
                    <a:pt x="16568" y="11390"/>
                  </a:lnTo>
                  <a:lnTo>
                    <a:pt x="16586" y="11348"/>
                  </a:lnTo>
                  <a:lnTo>
                    <a:pt x="16591" y="11315"/>
                  </a:lnTo>
                  <a:lnTo>
                    <a:pt x="16591" y="11095"/>
                  </a:lnTo>
                  <a:lnTo>
                    <a:pt x="16586" y="11074"/>
                  </a:lnTo>
                  <a:lnTo>
                    <a:pt x="16577" y="11052"/>
                  </a:lnTo>
                  <a:lnTo>
                    <a:pt x="16568" y="11025"/>
                  </a:lnTo>
                  <a:lnTo>
                    <a:pt x="16544" y="10999"/>
                  </a:lnTo>
                  <a:lnTo>
                    <a:pt x="16535" y="10993"/>
                  </a:lnTo>
                  <a:lnTo>
                    <a:pt x="16498" y="10993"/>
                  </a:lnTo>
                  <a:lnTo>
                    <a:pt x="16479" y="11009"/>
                  </a:lnTo>
                  <a:lnTo>
                    <a:pt x="16456" y="11025"/>
                  </a:lnTo>
                  <a:lnTo>
                    <a:pt x="16432" y="11052"/>
                  </a:lnTo>
                  <a:lnTo>
                    <a:pt x="16381" y="11117"/>
                  </a:lnTo>
                  <a:lnTo>
                    <a:pt x="16330" y="11192"/>
                  </a:lnTo>
                  <a:close/>
                  <a:moveTo>
                    <a:pt x="17963" y="18755"/>
                  </a:moveTo>
                  <a:lnTo>
                    <a:pt x="17935" y="18793"/>
                  </a:lnTo>
                  <a:lnTo>
                    <a:pt x="17912" y="18841"/>
                  </a:lnTo>
                  <a:lnTo>
                    <a:pt x="17898" y="18884"/>
                  </a:lnTo>
                  <a:lnTo>
                    <a:pt x="17893" y="18921"/>
                  </a:lnTo>
                  <a:lnTo>
                    <a:pt x="17893" y="18943"/>
                  </a:lnTo>
                  <a:lnTo>
                    <a:pt x="17907" y="18970"/>
                  </a:lnTo>
                  <a:lnTo>
                    <a:pt x="17917" y="18991"/>
                  </a:lnTo>
                  <a:lnTo>
                    <a:pt x="17935" y="19007"/>
                  </a:lnTo>
                  <a:lnTo>
                    <a:pt x="17982" y="19056"/>
                  </a:lnTo>
                  <a:lnTo>
                    <a:pt x="18038" y="19093"/>
                  </a:lnTo>
                  <a:lnTo>
                    <a:pt x="18103" y="19131"/>
                  </a:lnTo>
                  <a:lnTo>
                    <a:pt x="18145" y="19174"/>
                  </a:lnTo>
                  <a:lnTo>
                    <a:pt x="18164" y="19195"/>
                  </a:lnTo>
                  <a:lnTo>
                    <a:pt x="18183" y="19222"/>
                  </a:lnTo>
                  <a:lnTo>
                    <a:pt x="18188" y="19238"/>
                  </a:lnTo>
                  <a:lnTo>
                    <a:pt x="18192" y="19260"/>
                  </a:lnTo>
                  <a:lnTo>
                    <a:pt x="18192" y="19286"/>
                  </a:lnTo>
                  <a:lnTo>
                    <a:pt x="18202" y="19313"/>
                  </a:lnTo>
                  <a:lnTo>
                    <a:pt x="18216" y="19340"/>
                  </a:lnTo>
                  <a:lnTo>
                    <a:pt x="18230" y="19362"/>
                  </a:lnTo>
                  <a:lnTo>
                    <a:pt x="18276" y="19426"/>
                  </a:lnTo>
                  <a:lnTo>
                    <a:pt x="18328" y="19480"/>
                  </a:lnTo>
                  <a:lnTo>
                    <a:pt x="18388" y="19533"/>
                  </a:lnTo>
                  <a:lnTo>
                    <a:pt x="18458" y="19582"/>
                  </a:lnTo>
                  <a:lnTo>
                    <a:pt x="18524" y="19625"/>
                  </a:lnTo>
                  <a:lnTo>
                    <a:pt x="18580" y="19646"/>
                  </a:lnTo>
                  <a:lnTo>
                    <a:pt x="18631" y="19668"/>
                  </a:lnTo>
                  <a:lnTo>
                    <a:pt x="18682" y="19705"/>
                  </a:lnTo>
                  <a:lnTo>
                    <a:pt x="18734" y="19753"/>
                  </a:lnTo>
                  <a:lnTo>
                    <a:pt x="18766" y="19802"/>
                  </a:lnTo>
                  <a:lnTo>
                    <a:pt x="18836" y="19898"/>
                  </a:lnTo>
                  <a:lnTo>
                    <a:pt x="18911" y="19979"/>
                  </a:lnTo>
                  <a:lnTo>
                    <a:pt x="18939" y="20017"/>
                  </a:lnTo>
                  <a:lnTo>
                    <a:pt x="18995" y="20124"/>
                  </a:lnTo>
                  <a:lnTo>
                    <a:pt x="19018" y="20183"/>
                  </a:lnTo>
                  <a:lnTo>
                    <a:pt x="19037" y="20258"/>
                  </a:lnTo>
                  <a:lnTo>
                    <a:pt x="19046" y="20360"/>
                  </a:lnTo>
                  <a:lnTo>
                    <a:pt x="19056" y="20467"/>
                  </a:lnTo>
                  <a:lnTo>
                    <a:pt x="19056" y="20575"/>
                  </a:lnTo>
                  <a:lnTo>
                    <a:pt x="19065" y="20623"/>
                  </a:lnTo>
                  <a:lnTo>
                    <a:pt x="19070" y="20677"/>
                  </a:lnTo>
                  <a:lnTo>
                    <a:pt x="19074" y="20720"/>
                  </a:lnTo>
                  <a:lnTo>
                    <a:pt x="19084" y="20768"/>
                  </a:lnTo>
                  <a:lnTo>
                    <a:pt x="19102" y="20811"/>
                  </a:lnTo>
                  <a:lnTo>
                    <a:pt x="19121" y="20843"/>
                  </a:lnTo>
                  <a:lnTo>
                    <a:pt x="19135" y="20870"/>
                  </a:lnTo>
                  <a:lnTo>
                    <a:pt x="19154" y="20891"/>
                  </a:lnTo>
                  <a:lnTo>
                    <a:pt x="19205" y="20908"/>
                  </a:lnTo>
                  <a:lnTo>
                    <a:pt x="19275" y="20929"/>
                  </a:lnTo>
                  <a:lnTo>
                    <a:pt x="19355" y="20940"/>
                  </a:lnTo>
                  <a:lnTo>
                    <a:pt x="19434" y="20945"/>
                  </a:lnTo>
                  <a:lnTo>
                    <a:pt x="19476" y="20956"/>
                  </a:lnTo>
                  <a:lnTo>
                    <a:pt x="19513" y="20961"/>
                  </a:lnTo>
                  <a:lnTo>
                    <a:pt x="19551" y="20972"/>
                  </a:lnTo>
                  <a:lnTo>
                    <a:pt x="19593" y="20988"/>
                  </a:lnTo>
                  <a:lnTo>
                    <a:pt x="19625" y="21004"/>
                  </a:lnTo>
                  <a:lnTo>
                    <a:pt x="19691" y="21058"/>
                  </a:lnTo>
                  <a:lnTo>
                    <a:pt x="19714" y="21085"/>
                  </a:lnTo>
                  <a:lnTo>
                    <a:pt x="19737" y="21106"/>
                  </a:lnTo>
                  <a:lnTo>
                    <a:pt x="19765" y="21133"/>
                  </a:lnTo>
                  <a:lnTo>
                    <a:pt x="19798" y="21154"/>
                  </a:lnTo>
                  <a:lnTo>
                    <a:pt x="19835" y="21171"/>
                  </a:lnTo>
                  <a:lnTo>
                    <a:pt x="19873" y="21192"/>
                  </a:lnTo>
                  <a:lnTo>
                    <a:pt x="19910" y="21208"/>
                  </a:lnTo>
                  <a:lnTo>
                    <a:pt x="19947" y="21214"/>
                  </a:lnTo>
                  <a:lnTo>
                    <a:pt x="19985" y="21214"/>
                  </a:lnTo>
                  <a:lnTo>
                    <a:pt x="20055" y="21208"/>
                  </a:lnTo>
                  <a:lnTo>
                    <a:pt x="20111" y="21192"/>
                  </a:lnTo>
                  <a:lnTo>
                    <a:pt x="20130" y="21181"/>
                  </a:lnTo>
                  <a:lnTo>
                    <a:pt x="20144" y="21171"/>
                  </a:lnTo>
                  <a:lnTo>
                    <a:pt x="20153" y="21160"/>
                  </a:lnTo>
                  <a:lnTo>
                    <a:pt x="20158" y="21138"/>
                  </a:lnTo>
                  <a:lnTo>
                    <a:pt x="20158" y="20591"/>
                  </a:lnTo>
                  <a:lnTo>
                    <a:pt x="20153" y="20494"/>
                  </a:lnTo>
                  <a:lnTo>
                    <a:pt x="20139" y="20403"/>
                  </a:lnTo>
                  <a:lnTo>
                    <a:pt x="20130" y="20365"/>
                  </a:lnTo>
                  <a:lnTo>
                    <a:pt x="20101" y="20301"/>
                  </a:lnTo>
                  <a:lnTo>
                    <a:pt x="20092" y="20290"/>
                  </a:lnTo>
                  <a:lnTo>
                    <a:pt x="20073" y="20263"/>
                  </a:lnTo>
                  <a:lnTo>
                    <a:pt x="20064" y="20231"/>
                  </a:lnTo>
                  <a:lnTo>
                    <a:pt x="20055" y="20188"/>
                  </a:lnTo>
                  <a:lnTo>
                    <a:pt x="20041" y="20140"/>
                  </a:lnTo>
                  <a:lnTo>
                    <a:pt x="20031" y="20022"/>
                  </a:lnTo>
                  <a:lnTo>
                    <a:pt x="20027" y="19888"/>
                  </a:lnTo>
                  <a:lnTo>
                    <a:pt x="20027" y="19807"/>
                  </a:lnTo>
                  <a:lnTo>
                    <a:pt x="20013" y="19727"/>
                  </a:lnTo>
                  <a:lnTo>
                    <a:pt x="19985" y="19603"/>
                  </a:lnTo>
                  <a:lnTo>
                    <a:pt x="19961" y="19469"/>
                  </a:lnTo>
                  <a:lnTo>
                    <a:pt x="19938" y="19356"/>
                  </a:lnTo>
                  <a:lnTo>
                    <a:pt x="19933" y="19319"/>
                  </a:lnTo>
                  <a:lnTo>
                    <a:pt x="19924" y="19292"/>
                  </a:lnTo>
                  <a:lnTo>
                    <a:pt x="19905" y="19281"/>
                  </a:lnTo>
                  <a:lnTo>
                    <a:pt x="19882" y="19281"/>
                  </a:lnTo>
                  <a:lnTo>
                    <a:pt x="19845" y="19286"/>
                  </a:lnTo>
                  <a:lnTo>
                    <a:pt x="19812" y="19292"/>
                  </a:lnTo>
                  <a:lnTo>
                    <a:pt x="19751" y="19292"/>
                  </a:lnTo>
                  <a:lnTo>
                    <a:pt x="19630" y="19286"/>
                  </a:lnTo>
                  <a:lnTo>
                    <a:pt x="19513" y="19281"/>
                  </a:lnTo>
                  <a:lnTo>
                    <a:pt x="19383" y="19281"/>
                  </a:lnTo>
                  <a:lnTo>
                    <a:pt x="19266" y="19260"/>
                  </a:lnTo>
                  <a:lnTo>
                    <a:pt x="19130" y="19238"/>
                  </a:lnTo>
                  <a:lnTo>
                    <a:pt x="18986" y="19206"/>
                  </a:lnTo>
                  <a:lnTo>
                    <a:pt x="18855" y="19184"/>
                  </a:lnTo>
                  <a:lnTo>
                    <a:pt x="18724" y="19158"/>
                  </a:lnTo>
                  <a:lnTo>
                    <a:pt x="18575" y="19131"/>
                  </a:lnTo>
                  <a:lnTo>
                    <a:pt x="18430" y="19104"/>
                  </a:lnTo>
                  <a:lnTo>
                    <a:pt x="18300" y="19093"/>
                  </a:lnTo>
                  <a:lnTo>
                    <a:pt x="18220" y="19093"/>
                  </a:lnTo>
                  <a:lnTo>
                    <a:pt x="18216" y="19013"/>
                  </a:lnTo>
                  <a:lnTo>
                    <a:pt x="18202" y="18948"/>
                  </a:lnTo>
                  <a:lnTo>
                    <a:pt x="18197" y="18884"/>
                  </a:lnTo>
                  <a:lnTo>
                    <a:pt x="18183" y="18825"/>
                  </a:lnTo>
                  <a:lnTo>
                    <a:pt x="18169" y="18782"/>
                  </a:lnTo>
                  <a:lnTo>
                    <a:pt x="18155" y="18744"/>
                  </a:lnTo>
                  <a:lnTo>
                    <a:pt x="18136" y="18717"/>
                  </a:lnTo>
                  <a:lnTo>
                    <a:pt x="18113" y="18696"/>
                  </a:lnTo>
                  <a:lnTo>
                    <a:pt x="18052" y="18696"/>
                  </a:lnTo>
                  <a:lnTo>
                    <a:pt x="18019" y="18712"/>
                  </a:lnTo>
                  <a:lnTo>
                    <a:pt x="17982" y="18728"/>
                  </a:lnTo>
                  <a:lnTo>
                    <a:pt x="17963" y="18755"/>
                  </a:lnTo>
                  <a:close/>
                  <a:moveTo>
                    <a:pt x="17090" y="18277"/>
                  </a:moveTo>
                  <a:lnTo>
                    <a:pt x="17095" y="18315"/>
                  </a:lnTo>
                  <a:lnTo>
                    <a:pt x="17118" y="18363"/>
                  </a:lnTo>
                  <a:lnTo>
                    <a:pt x="17146" y="18406"/>
                  </a:lnTo>
                  <a:lnTo>
                    <a:pt x="17179" y="18454"/>
                  </a:lnTo>
                  <a:lnTo>
                    <a:pt x="17212" y="18492"/>
                  </a:lnTo>
                  <a:lnTo>
                    <a:pt x="17240" y="18535"/>
                  </a:lnTo>
                  <a:lnTo>
                    <a:pt x="17259" y="18573"/>
                  </a:lnTo>
                  <a:lnTo>
                    <a:pt x="17268" y="18605"/>
                  </a:lnTo>
                  <a:lnTo>
                    <a:pt x="17268" y="18621"/>
                  </a:lnTo>
                  <a:lnTo>
                    <a:pt x="17277" y="18626"/>
                  </a:lnTo>
                  <a:lnTo>
                    <a:pt x="17291" y="18642"/>
                  </a:lnTo>
                  <a:lnTo>
                    <a:pt x="17315" y="18648"/>
                  </a:lnTo>
                  <a:lnTo>
                    <a:pt x="17347" y="18642"/>
                  </a:lnTo>
                  <a:lnTo>
                    <a:pt x="17385" y="18621"/>
                  </a:lnTo>
                  <a:lnTo>
                    <a:pt x="17403" y="18599"/>
                  </a:lnTo>
                  <a:lnTo>
                    <a:pt x="17422" y="18583"/>
                  </a:lnTo>
                  <a:lnTo>
                    <a:pt x="17431" y="18562"/>
                  </a:lnTo>
                  <a:lnTo>
                    <a:pt x="17431" y="18422"/>
                  </a:lnTo>
                  <a:lnTo>
                    <a:pt x="17422" y="18379"/>
                  </a:lnTo>
                  <a:lnTo>
                    <a:pt x="17403" y="18336"/>
                  </a:lnTo>
                  <a:lnTo>
                    <a:pt x="17385" y="18299"/>
                  </a:lnTo>
                  <a:lnTo>
                    <a:pt x="17347" y="18267"/>
                  </a:lnTo>
                  <a:lnTo>
                    <a:pt x="17310" y="18240"/>
                  </a:lnTo>
                  <a:lnTo>
                    <a:pt x="17263" y="18218"/>
                  </a:lnTo>
                  <a:lnTo>
                    <a:pt x="17221" y="18208"/>
                  </a:lnTo>
                  <a:lnTo>
                    <a:pt x="17179" y="18202"/>
                  </a:lnTo>
                  <a:lnTo>
                    <a:pt x="17146" y="18208"/>
                  </a:lnTo>
                  <a:lnTo>
                    <a:pt x="17118" y="18224"/>
                  </a:lnTo>
                  <a:lnTo>
                    <a:pt x="17095" y="18250"/>
                  </a:lnTo>
                  <a:lnTo>
                    <a:pt x="17090" y="18267"/>
                  </a:lnTo>
                  <a:lnTo>
                    <a:pt x="17090" y="18277"/>
                  </a:lnTo>
                  <a:close/>
                  <a:moveTo>
                    <a:pt x="15779" y="18030"/>
                  </a:moveTo>
                  <a:lnTo>
                    <a:pt x="15741" y="18041"/>
                  </a:lnTo>
                  <a:lnTo>
                    <a:pt x="15699" y="18057"/>
                  </a:lnTo>
                  <a:lnTo>
                    <a:pt x="15634" y="18095"/>
                  </a:lnTo>
                  <a:lnTo>
                    <a:pt x="15606" y="18122"/>
                  </a:lnTo>
                  <a:lnTo>
                    <a:pt x="15587" y="18149"/>
                  </a:lnTo>
                  <a:lnTo>
                    <a:pt x="15573" y="18175"/>
                  </a:lnTo>
                  <a:lnTo>
                    <a:pt x="15573" y="18202"/>
                  </a:lnTo>
                  <a:lnTo>
                    <a:pt x="15559" y="18256"/>
                  </a:lnTo>
                  <a:lnTo>
                    <a:pt x="15545" y="18331"/>
                  </a:lnTo>
                  <a:lnTo>
                    <a:pt x="15517" y="18401"/>
                  </a:lnTo>
                  <a:lnTo>
                    <a:pt x="15485" y="18465"/>
                  </a:lnTo>
                  <a:lnTo>
                    <a:pt x="15447" y="18530"/>
                  </a:lnTo>
                  <a:lnTo>
                    <a:pt x="15419" y="18594"/>
                  </a:lnTo>
                  <a:lnTo>
                    <a:pt x="15405" y="18653"/>
                  </a:lnTo>
                  <a:lnTo>
                    <a:pt x="15391" y="18696"/>
                  </a:lnTo>
                  <a:lnTo>
                    <a:pt x="15391" y="18723"/>
                  </a:lnTo>
                  <a:lnTo>
                    <a:pt x="15387" y="18744"/>
                  </a:lnTo>
                  <a:lnTo>
                    <a:pt x="15377" y="18760"/>
                  </a:lnTo>
                  <a:lnTo>
                    <a:pt x="15363" y="18787"/>
                  </a:lnTo>
                  <a:lnTo>
                    <a:pt x="15326" y="18825"/>
                  </a:lnTo>
                  <a:lnTo>
                    <a:pt x="15284" y="18868"/>
                  </a:lnTo>
                  <a:lnTo>
                    <a:pt x="15242" y="18900"/>
                  </a:lnTo>
                  <a:lnTo>
                    <a:pt x="15195" y="18948"/>
                  </a:lnTo>
                  <a:lnTo>
                    <a:pt x="15158" y="19002"/>
                  </a:lnTo>
                  <a:lnTo>
                    <a:pt x="15134" y="19056"/>
                  </a:lnTo>
                  <a:lnTo>
                    <a:pt x="15111" y="19120"/>
                  </a:lnTo>
                  <a:lnTo>
                    <a:pt x="15088" y="19201"/>
                  </a:lnTo>
                  <a:lnTo>
                    <a:pt x="15064" y="19308"/>
                  </a:lnTo>
                  <a:lnTo>
                    <a:pt x="15036" y="19453"/>
                  </a:lnTo>
                  <a:lnTo>
                    <a:pt x="15032" y="19507"/>
                  </a:lnTo>
                  <a:lnTo>
                    <a:pt x="15032" y="19614"/>
                  </a:lnTo>
                  <a:lnTo>
                    <a:pt x="15036" y="19668"/>
                  </a:lnTo>
                  <a:lnTo>
                    <a:pt x="15050" y="19721"/>
                  </a:lnTo>
                  <a:lnTo>
                    <a:pt x="15060" y="19764"/>
                  </a:lnTo>
                  <a:lnTo>
                    <a:pt x="15074" y="19802"/>
                  </a:lnTo>
                  <a:lnTo>
                    <a:pt x="15130" y="19931"/>
                  </a:lnTo>
                  <a:lnTo>
                    <a:pt x="15148" y="19979"/>
                  </a:lnTo>
                  <a:lnTo>
                    <a:pt x="15162" y="20006"/>
                  </a:lnTo>
                  <a:lnTo>
                    <a:pt x="15176" y="20022"/>
                  </a:lnTo>
                  <a:lnTo>
                    <a:pt x="15214" y="20027"/>
                  </a:lnTo>
                  <a:lnTo>
                    <a:pt x="15251" y="20043"/>
                  </a:lnTo>
                  <a:lnTo>
                    <a:pt x="15331" y="20043"/>
                  </a:lnTo>
                  <a:lnTo>
                    <a:pt x="15359" y="20038"/>
                  </a:lnTo>
                  <a:lnTo>
                    <a:pt x="15382" y="20022"/>
                  </a:lnTo>
                  <a:lnTo>
                    <a:pt x="15410" y="20011"/>
                  </a:lnTo>
                  <a:lnTo>
                    <a:pt x="15424" y="19990"/>
                  </a:lnTo>
                  <a:lnTo>
                    <a:pt x="15443" y="19974"/>
                  </a:lnTo>
                  <a:lnTo>
                    <a:pt x="15461" y="19952"/>
                  </a:lnTo>
                  <a:lnTo>
                    <a:pt x="15471" y="19925"/>
                  </a:lnTo>
                  <a:lnTo>
                    <a:pt x="15485" y="19882"/>
                  </a:lnTo>
                  <a:lnTo>
                    <a:pt x="15503" y="19855"/>
                  </a:lnTo>
                  <a:lnTo>
                    <a:pt x="15517" y="19850"/>
                  </a:lnTo>
                  <a:lnTo>
                    <a:pt x="15527" y="19839"/>
                  </a:lnTo>
                  <a:lnTo>
                    <a:pt x="15531" y="19839"/>
                  </a:lnTo>
                  <a:lnTo>
                    <a:pt x="15545" y="19850"/>
                  </a:lnTo>
                  <a:lnTo>
                    <a:pt x="15573" y="19866"/>
                  </a:lnTo>
                  <a:lnTo>
                    <a:pt x="15615" y="19898"/>
                  </a:lnTo>
                  <a:lnTo>
                    <a:pt x="15681" y="19931"/>
                  </a:lnTo>
                  <a:lnTo>
                    <a:pt x="15802" y="19995"/>
                  </a:lnTo>
                  <a:lnTo>
                    <a:pt x="15858" y="20022"/>
                  </a:lnTo>
                  <a:lnTo>
                    <a:pt x="15900" y="20038"/>
                  </a:lnTo>
                  <a:lnTo>
                    <a:pt x="15919" y="20043"/>
                  </a:lnTo>
                  <a:lnTo>
                    <a:pt x="15965" y="20011"/>
                  </a:lnTo>
                  <a:lnTo>
                    <a:pt x="15975" y="20006"/>
                  </a:lnTo>
                  <a:lnTo>
                    <a:pt x="15998" y="19995"/>
                  </a:lnTo>
                  <a:lnTo>
                    <a:pt x="16026" y="20006"/>
                  </a:lnTo>
                  <a:lnTo>
                    <a:pt x="16068" y="20011"/>
                  </a:lnTo>
                  <a:lnTo>
                    <a:pt x="16082" y="20017"/>
                  </a:lnTo>
                  <a:lnTo>
                    <a:pt x="16101" y="20011"/>
                  </a:lnTo>
                  <a:lnTo>
                    <a:pt x="16124" y="20006"/>
                  </a:lnTo>
                  <a:lnTo>
                    <a:pt x="16138" y="19990"/>
                  </a:lnTo>
                  <a:lnTo>
                    <a:pt x="16157" y="19974"/>
                  </a:lnTo>
                  <a:lnTo>
                    <a:pt x="16166" y="19947"/>
                  </a:lnTo>
                  <a:lnTo>
                    <a:pt x="16180" y="19920"/>
                  </a:lnTo>
                  <a:lnTo>
                    <a:pt x="16189" y="19888"/>
                  </a:lnTo>
                  <a:lnTo>
                    <a:pt x="16194" y="19823"/>
                  </a:lnTo>
                  <a:lnTo>
                    <a:pt x="16204" y="19759"/>
                  </a:lnTo>
                  <a:lnTo>
                    <a:pt x="16194" y="19705"/>
                  </a:lnTo>
                  <a:lnTo>
                    <a:pt x="16180" y="19668"/>
                  </a:lnTo>
                  <a:lnTo>
                    <a:pt x="16003" y="19668"/>
                  </a:lnTo>
                  <a:lnTo>
                    <a:pt x="15984" y="19566"/>
                  </a:lnTo>
                  <a:lnTo>
                    <a:pt x="15965" y="19453"/>
                  </a:lnTo>
                  <a:lnTo>
                    <a:pt x="15947" y="19351"/>
                  </a:lnTo>
                  <a:lnTo>
                    <a:pt x="15942" y="19260"/>
                  </a:lnTo>
                  <a:lnTo>
                    <a:pt x="15937" y="19227"/>
                  </a:lnTo>
                  <a:lnTo>
                    <a:pt x="15928" y="19190"/>
                  </a:lnTo>
                  <a:lnTo>
                    <a:pt x="15909" y="19152"/>
                  </a:lnTo>
                  <a:lnTo>
                    <a:pt x="15886" y="19109"/>
                  </a:lnTo>
                  <a:lnTo>
                    <a:pt x="15830" y="19045"/>
                  </a:lnTo>
                  <a:lnTo>
                    <a:pt x="15797" y="19023"/>
                  </a:lnTo>
                  <a:lnTo>
                    <a:pt x="15760" y="18997"/>
                  </a:lnTo>
                  <a:lnTo>
                    <a:pt x="15723" y="18975"/>
                  </a:lnTo>
                  <a:lnTo>
                    <a:pt x="15657" y="18921"/>
                  </a:lnTo>
                  <a:lnTo>
                    <a:pt x="15625" y="18889"/>
                  </a:lnTo>
                  <a:lnTo>
                    <a:pt x="15597" y="18857"/>
                  </a:lnTo>
                  <a:lnTo>
                    <a:pt x="15573" y="18825"/>
                  </a:lnTo>
                  <a:lnTo>
                    <a:pt x="15555" y="18803"/>
                  </a:lnTo>
                  <a:lnTo>
                    <a:pt x="15545" y="18771"/>
                  </a:lnTo>
                  <a:lnTo>
                    <a:pt x="15541" y="18744"/>
                  </a:lnTo>
                  <a:lnTo>
                    <a:pt x="15541" y="18712"/>
                  </a:lnTo>
                  <a:lnTo>
                    <a:pt x="15545" y="18675"/>
                  </a:lnTo>
                  <a:lnTo>
                    <a:pt x="15555" y="18642"/>
                  </a:lnTo>
                  <a:lnTo>
                    <a:pt x="15569" y="18605"/>
                  </a:lnTo>
                  <a:lnTo>
                    <a:pt x="15587" y="18573"/>
                  </a:lnTo>
                  <a:lnTo>
                    <a:pt x="15634" y="18508"/>
                  </a:lnTo>
                  <a:lnTo>
                    <a:pt x="15667" y="18487"/>
                  </a:lnTo>
                  <a:lnTo>
                    <a:pt x="15718" y="18465"/>
                  </a:lnTo>
                  <a:lnTo>
                    <a:pt x="15779" y="18438"/>
                  </a:lnTo>
                  <a:lnTo>
                    <a:pt x="15919" y="18406"/>
                  </a:lnTo>
                  <a:lnTo>
                    <a:pt x="16003" y="18395"/>
                  </a:lnTo>
                  <a:lnTo>
                    <a:pt x="16082" y="18379"/>
                  </a:lnTo>
                  <a:lnTo>
                    <a:pt x="16166" y="18374"/>
                  </a:lnTo>
                  <a:lnTo>
                    <a:pt x="16507" y="18374"/>
                  </a:lnTo>
                  <a:lnTo>
                    <a:pt x="16516" y="18342"/>
                  </a:lnTo>
                  <a:lnTo>
                    <a:pt x="16526" y="18304"/>
                  </a:lnTo>
                  <a:lnTo>
                    <a:pt x="16535" y="18250"/>
                  </a:lnTo>
                  <a:lnTo>
                    <a:pt x="16535" y="18202"/>
                  </a:lnTo>
                  <a:lnTo>
                    <a:pt x="16526" y="18175"/>
                  </a:lnTo>
                  <a:lnTo>
                    <a:pt x="16512" y="18149"/>
                  </a:lnTo>
                  <a:lnTo>
                    <a:pt x="16488" y="18122"/>
                  </a:lnTo>
                  <a:lnTo>
                    <a:pt x="16456" y="18095"/>
                  </a:lnTo>
                  <a:lnTo>
                    <a:pt x="16414" y="18079"/>
                  </a:lnTo>
                  <a:lnTo>
                    <a:pt x="16372" y="18057"/>
                  </a:lnTo>
                  <a:lnTo>
                    <a:pt x="16320" y="18041"/>
                  </a:lnTo>
                  <a:lnTo>
                    <a:pt x="16264" y="18030"/>
                  </a:lnTo>
                  <a:lnTo>
                    <a:pt x="16204" y="18020"/>
                  </a:lnTo>
                  <a:lnTo>
                    <a:pt x="16138" y="18014"/>
                  </a:lnTo>
                  <a:lnTo>
                    <a:pt x="15881" y="18014"/>
                  </a:lnTo>
                  <a:lnTo>
                    <a:pt x="15830" y="18020"/>
                  </a:lnTo>
                  <a:lnTo>
                    <a:pt x="15779" y="18030"/>
                  </a:lnTo>
                  <a:close/>
                  <a:moveTo>
                    <a:pt x="14626" y="16463"/>
                  </a:moveTo>
                  <a:lnTo>
                    <a:pt x="14593" y="16511"/>
                  </a:lnTo>
                  <a:lnTo>
                    <a:pt x="14565" y="16576"/>
                  </a:lnTo>
                  <a:lnTo>
                    <a:pt x="14542" y="16635"/>
                  </a:lnTo>
                  <a:lnTo>
                    <a:pt x="14532" y="16688"/>
                  </a:lnTo>
                  <a:lnTo>
                    <a:pt x="14514" y="16731"/>
                  </a:lnTo>
                  <a:lnTo>
                    <a:pt x="14486" y="16790"/>
                  </a:lnTo>
                  <a:lnTo>
                    <a:pt x="14448" y="16844"/>
                  </a:lnTo>
                  <a:lnTo>
                    <a:pt x="14402" y="16882"/>
                  </a:lnTo>
                  <a:lnTo>
                    <a:pt x="14350" y="16914"/>
                  </a:lnTo>
                  <a:lnTo>
                    <a:pt x="14304" y="16941"/>
                  </a:lnTo>
                  <a:lnTo>
                    <a:pt x="14252" y="16957"/>
                  </a:lnTo>
                  <a:lnTo>
                    <a:pt x="14210" y="16968"/>
                  </a:lnTo>
                  <a:lnTo>
                    <a:pt x="14196" y="16973"/>
                  </a:lnTo>
                  <a:lnTo>
                    <a:pt x="14173" y="16984"/>
                  </a:lnTo>
                  <a:lnTo>
                    <a:pt x="14117" y="17037"/>
                  </a:lnTo>
                  <a:lnTo>
                    <a:pt x="14061" y="17113"/>
                  </a:lnTo>
                  <a:lnTo>
                    <a:pt x="14005" y="17209"/>
                  </a:lnTo>
                  <a:lnTo>
                    <a:pt x="13935" y="17322"/>
                  </a:lnTo>
                  <a:lnTo>
                    <a:pt x="13851" y="17445"/>
                  </a:lnTo>
                  <a:lnTo>
                    <a:pt x="13757" y="17569"/>
                  </a:lnTo>
                  <a:lnTo>
                    <a:pt x="13673" y="17671"/>
                  </a:lnTo>
                  <a:lnTo>
                    <a:pt x="13589" y="17762"/>
                  </a:lnTo>
                  <a:lnTo>
                    <a:pt x="13515" y="17843"/>
                  </a:lnTo>
                  <a:lnTo>
                    <a:pt x="13454" y="17918"/>
                  </a:lnTo>
                  <a:lnTo>
                    <a:pt x="13421" y="17961"/>
                  </a:lnTo>
                  <a:lnTo>
                    <a:pt x="13407" y="17982"/>
                  </a:lnTo>
                  <a:lnTo>
                    <a:pt x="13384" y="17993"/>
                  </a:lnTo>
                  <a:lnTo>
                    <a:pt x="13365" y="18009"/>
                  </a:lnTo>
                  <a:lnTo>
                    <a:pt x="13333" y="18014"/>
                  </a:lnTo>
                  <a:lnTo>
                    <a:pt x="13272" y="18030"/>
                  </a:lnTo>
                  <a:lnTo>
                    <a:pt x="13202" y="18041"/>
                  </a:lnTo>
                  <a:lnTo>
                    <a:pt x="13164" y="18041"/>
                  </a:lnTo>
                  <a:lnTo>
                    <a:pt x="13136" y="18052"/>
                  </a:lnTo>
                  <a:lnTo>
                    <a:pt x="13104" y="18073"/>
                  </a:lnTo>
                  <a:lnTo>
                    <a:pt x="13080" y="18095"/>
                  </a:lnTo>
                  <a:lnTo>
                    <a:pt x="13057" y="18127"/>
                  </a:lnTo>
                  <a:lnTo>
                    <a:pt x="13043" y="18159"/>
                  </a:lnTo>
                  <a:lnTo>
                    <a:pt x="13038" y="18202"/>
                  </a:lnTo>
                  <a:lnTo>
                    <a:pt x="13029" y="18245"/>
                  </a:lnTo>
                  <a:lnTo>
                    <a:pt x="13029" y="18283"/>
                  </a:lnTo>
                  <a:lnTo>
                    <a:pt x="13038" y="18331"/>
                  </a:lnTo>
                  <a:lnTo>
                    <a:pt x="13048" y="18369"/>
                  </a:lnTo>
                  <a:lnTo>
                    <a:pt x="13057" y="18412"/>
                  </a:lnTo>
                  <a:lnTo>
                    <a:pt x="13085" y="18476"/>
                  </a:lnTo>
                  <a:lnTo>
                    <a:pt x="13104" y="18503"/>
                  </a:lnTo>
                  <a:lnTo>
                    <a:pt x="13136" y="18540"/>
                  </a:lnTo>
                  <a:lnTo>
                    <a:pt x="13155" y="18573"/>
                  </a:lnTo>
                  <a:lnTo>
                    <a:pt x="13174" y="18616"/>
                  </a:lnTo>
                  <a:lnTo>
                    <a:pt x="13183" y="18658"/>
                  </a:lnTo>
                  <a:lnTo>
                    <a:pt x="13192" y="18717"/>
                  </a:lnTo>
                  <a:lnTo>
                    <a:pt x="13206" y="18777"/>
                  </a:lnTo>
                  <a:lnTo>
                    <a:pt x="13216" y="18905"/>
                  </a:lnTo>
                  <a:lnTo>
                    <a:pt x="13216" y="18970"/>
                  </a:lnTo>
                  <a:lnTo>
                    <a:pt x="13230" y="19034"/>
                  </a:lnTo>
                  <a:lnTo>
                    <a:pt x="13234" y="19093"/>
                  </a:lnTo>
                  <a:lnTo>
                    <a:pt x="13248" y="19142"/>
                  </a:lnTo>
                  <a:lnTo>
                    <a:pt x="13267" y="19195"/>
                  </a:lnTo>
                  <a:lnTo>
                    <a:pt x="13300" y="19270"/>
                  </a:lnTo>
                  <a:lnTo>
                    <a:pt x="13323" y="19292"/>
                  </a:lnTo>
                  <a:lnTo>
                    <a:pt x="13370" y="19324"/>
                  </a:lnTo>
                  <a:lnTo>
                    <a:pt x="13421" y="19351"/>
                  </a:lnTo>
                  <a:lnTo>
                    <a:pt x="13468" y="19378"/>
                  </a:lnTo>
                  <a:lnTo>
                    <a:pt x="13510" y="19388"/>
                  </a:lnTo>
                  <a:lnTo>
                    <a:pt x="13547" y="19394"/>
                  </a:lnTo>
                  <a:lnTo>
                    <a:pt x="13589" y="19415"/>
                  </a:lnTo>
                  <a:lnTo>
                    <a:pt x="13627" y="19442"/>
                  </a:lnTo>
                  <a:lnTo>
                    <a:pt x="13659" y="19469"/>
                  </a:lnTo>
                  <a:lnTo>
                    <a:pt x="13678" y="19480"/>
                  </a:lnTo>
                  <a:lnTo>
                    <a:pt x="13701" y="19485"/>
                  </a:lnTo>
                  <a:lnTo>
                    <a:pt x="13734" y="19501"/>
                  </a:lnTo>
                  <a:lnTo>
                    <a:pt x="13767" y="19512"/>
                  </a:lnTo>
                  <a:lnTo>
                    <a:pt x="13851" y="19523"/>
                  </a:lnTo>
                  <a:lnTo>
                    <a:pt x="14089" y="19523"/>
                  </a:lnTo>
                  <a:lnTo>
                    <a:pt x="14131" y="19533"/>
                  </a:lnTo>
                  <a:lnTo>
                    <a:pt x="14168" y="19539"/>
                  </a:lnTo>
                  <a:lnTo>
                    <a:pt x="14205" y="19550"/>
                  </a:lnTo>
                  <a:lnTo>
                    <a:pt x="14233" y="19571"/>
                  </a:lnTo>
                  <a:lnTo>
                    <a:pt x="14257" y="19587"/>
                  </a:lnTo>
                  <a:lnTo>
                    <a:pt x="14280" y="19614"/>
                  </a:lnTo>
                  <a:lnTo>
                    <a:pt x="14290" y="19641"/>
                  </a:lnTo>
                  <a:lnTo>
                    <a:pt x="14294" y="19668"/>
                  </a:lnTo>
                  <a:lnTo>
                    <a:pt x="14294" y="19764"/>
                  </a:lnTo>
                  <a:lnTo>
                    <a:pt x="14308" y="19753"/>
                  </a:lnTo>
                  <a:lnTo>
                    <a:pt x="14332" y="19743"/>
                  </a:lnTo>
                  <a:lnTo>
                    <a:pt x="14350" y="19743"/>
                  </a:lnTo>
                  <a:lnTo>
                    <a:pt x="14416" y="19732"/>
                  </a:lnTo>
                  <a:lnTo>
                    <a:pt x="14495" y="19732"/>
                  </a:lnTo>
                  <a:lnTo>
                    <a:pt x="14532" y="19727"/>
                  </a:lnTo>
                  <a:lnTo>
                    <a:pt x="14565" y="19721"/>
                  </a:lnTo>
                  <a:lnTo>
                    <a:pt x="14598" y="19705"/>
                  </a:lnTo>
                  <a:lnTo>
                    <a:pt x="14626" y="19689"/>
                  </a:lnTo>
                  <a:lnTo>
                    <a:pt x="14654" y="19662"/>
                  </a:lnTo>
                  <a:lnTo>
                    <a:pt x="14672" y="19635"/>
                  </a:lnTo>
                  <a:lnTo>
                    <a:pt x="14686" y="19603"/>
                  </a:lnTo>
                  <a:lnTo>
                    <a:pt x="14691" y="19576"/>
                  </a:lnTo>
                  <a:lnTo>
                    <a:pt x="14691" y="19544"/>
                  </a:lnTo>
                  <a:lnTo>
                    <a:pt x="14696" y="19512"/>
                  </a:lnTo>
                  <a:lnTo>
                    <a:pt x="14705" y="19480"/>
                  </a:lnTo>
                  <a:lnTo>
                    <a:pt x="14719" y="19448"/>
                  </a:lnTo>
                  <a:lnTo>
                    <a:pt x="14733" y="19421"/>
                  </a:lnTo>
                  <a:lnTo>
                    <a:pt x="14752" y="19405"/>
                  </a:lnTo>
                  <a:lnTo>
                    <a:pt x="14770" y="19383"/>
                  </a:lnTo>
                  <a:lnTo>
                    <a:pt x="14789" y="19372"/>
                  </a:lnTo>
                  <a:lnTo>
                    <a:pt x="14808" y="19356"/>
                  </a:lnTo>
                  <a:lnTo>
                    <a:pt x="14831" y="19324"/>
                  </a:lnTo>
                  <a:lnTo>
                    <a:pt x="14845" y="19281"/>
                  </a:lnTo>
                  <a:lnTo>
                    <a:pt x="14864" y="19227"/>
                  </a:lnTo>
                  <a:lnTo>
                    <a:pt x="14873" y="19168"/>
                  </a:lnTo>
                  <a:lnTo>
                    <a:pt x="14892" y="19029"/>
                  </a:lnTo>
                  <a:lnTo>
                    <a:pt x="14892" y="18948"/>
                  </a:lnTo>
                  <a:lnTo>
                    <a:pt x="14896" y="18803"/>
                  </a:lnTo>
                  <a:lnTo>
                    <a:pt x="14910" y="18664"/>
                  </a:lnTo>
                  <a:lnTo>
                    <a:pt x="14915" y="18605"/>
                  </a:lnTo>
                  <a:lnTo>
                    <a:pt x="14924" y="18556"/>
                  </a:lnTo>
                  <a:lnTo>
                    <a:pt x="14938" y="18524"/>
                  </a:lnTo>
                  <a:lnTo>
                    <a:pt x="14948" y="18497"/>
                  </a:lnTo>
                  <a:lnTo>
                    <a:pt x="14962" y="18471"/>
                  </a:lnTo>
                  <a:lnTo>
                    <a:pt x="14966" y="18433"/>
                  </a:lnTo>
                  <a:lnTo>
                    <a:pt x="14976" y="18374"/>
                  </a:lnTo>
                  <a:lnTo>
                    <a:pt x="14980" y="18304"/>
                  </a:lnTo>
                  <a:lnTo>
                    <a:pt x="14994" y="18143"/>
                  </a:lnTo>
                  <a:lnTo>
                    <a:pt x="14999" y="17955"/>
                  </a:lnTo>
                  <a:lnTo>
                    <a:pt x="14999" y="16715"/>
                  </a:lnTo>
                  <a:lnTo>
                    <a:pt x="14990" y="16624"/>
                  </a:lnTo>
                  <a:lnTo>
                    <a:pt x="14976" y="16544"/>
                  </a:lnTo>
                  <a:lnTo>
                    <a:pt x="14952" y="16479"/>
                  </a:lnTo>
                  <a:lnTo>
                    <a:pt x="14938" y="16425"/>
                  </a:lnTo>
                  <a:lnTo>
                    <a:pt x="14910" y="16377"/>
                  </a:lnTo>
                  <a:lnTo>
                    <a:pt x="14896" y="16366"/>
                  </a:lnTo>
                  <a:lnTo>
                    <a:pt x="14882" y="16350"/>
                  </a:lnTo>
                  <a:lnTo>
                    <a:pt x="14864" y="16345"/>
                  </a:lnTo>
                  <a:lnTo>
                    <a:pt x="14817" y="16345"/>
                  </a:lnTo>
                  <a:lnTo>
                    <a:pt x="14784" y="16350"/>
                  </a:lnTo>
                  <a:lnTo>
                    <a:pt x="14756" y="16366"/>
                  </a:lnTo>
                  <a:lnTo>
                    <a:pt x="14724" y="16377"/>
                  </a:lnTo>
                  <a:lnTo>
                    <a:pt x="14696" y="16399"/>
                  </a:lnTo>
                  <a:lnTo>
                    <a:pt x="14668" y="16415"/>
                  </a:lnTo>
                  <a:lnTo>
                    <a:pt x="14644" y="16436"/>
                  </a:lnTo>
                  <a:lnTo>
                    <a:pt x="14626" y="16463"/>
                  </a:lnTo>
                  <a:close/>
                  <a:moveTo>
                    <a:pt x="16344" y="14955"/>
                  </a:moveTo>
                  <a:lnTo>
                    <a:pt x="16348" y="15008"/>
                  </a:lnTo>
                  <a:lnTo>
                    <a:pt x="16358" y="15051"/>
                  </a:lnTo>
                  <a:lnTo>
                    <a:pt x="16372" y="15083"/>
                  </a:lnTo>
                  <a:lnTo>
                    <a:pt x="16381" y="15089"/>
                  </a:lnTo>
                  <a:lnTo>
                    <a:pt x="16395" y="15100"/>
                  </a:lnTo>
                  <a:lnTo>
                    <a:pt x="16437" y="15083"/>
                  </a:lnTo>
                  <a:lnTo>
                    <a:pt x="16488" y="15067"/>
                  </a:lnTo>
                  <a:lnTo>
                    <a:pt x="16507" y="15046"/>
                  </a:lnTo>
                  <a:lnTo>
                    <a:pt x="16521" y="15008"/>
                  </a:lnTo>
                  <a:lnTo>
                    <a:pt x="16526" y="14971"/>
                  </a:lnTo>
                  <a:lnTo>
                    <a:pt x="16535" y="14922"/>
                  </a:lnTo>
                  <a:lnTo>
                    <a:pt x="16535" y="14906"/>
                  </a:lnTo>
                  <a:lnTo>
                    <a:pt x="16526" y="14880"/>
                  </a:lnTo>
                  <a:lnTo>
                    <a:pt x="16507" y="14847"/>
                  </a:lnTo>
                  <a:lnTo>
                    <a:pt x="16493" y="14831"/>
                  </a:lnTo>
                  <a:lnTo>
                    <a:pt x="16479" y="14820"/>
                  </a:lnTo>
                  <a:lnTo>
                    <a:pt x="16460" y="14815"/>
                  </a:lnTo>
                  <a:lnTo>
                    <a:pt x="16437" y="14815"/>
                  </a:lnTo>
                  <a:lnTo>
                    <a:pt x="16423" y="14820"/>
                  </a:lnTo>
                  <a:lnTo>
                    <a:pt x="16404" y="14826"/>
                  </a:lnTo>
                  <a:lnTo>
                    <a:pt x="16386" y="14842"/>
                  </a:lnTo>
                  <a:lnTo>
                    <a:pt x="16372" y="14853"/>
                  </a:lnTo>
                  <a:lnTo>
                    <a:pt x="16358" y="14880"/>
                  </a:lnTo>
                  <a:lnTo>
                    <a:pt x="16353" y="14896"/>
                  </a:lnTo>
                  <a:lnTo>
                    <a:pt x="16348" y="14922"/>
                  </a:lnTo>
                  <a:lnTo>
                    <a:pt x="16344" y="14955"/>
                  </a:lnTo>
                  <a:close/>
                  <a:moveTo>
                    <a:pt x="15853" y="15121"/>
                  </a:moveTo>
                  <a:lnTo>
                    <a:pt x="15881" y="15234"/>
                  </a:lnTo>
                  <a:lnTo>
                    <a:pt x="15900" y="15320"/>
                  </a:lnTo>
                  <a:lnTo>
                    <a:pt x="15919" y="15395"/>
                  </a:lnTo>
                  <a:lnTo>
                    <a:pt x="15933" y="15432"/>
                  </a:lnTo>
                  <a:lnTo>
                    <a:pt x="15947" y="15465"/>
                  </a:lnTo>
                  <a:lnTo>
                    <a:pt x="15970" y="15497"/>
                  </a:lnTo>
                  <a:lnTo>
                    <a:pt x="16003" y="15529"/>
                  </a:lnTo>
                  <a:lnTo>
                    <a:pt x="16101" y="15610"/>
                  </a:lnTo>
                  <a:lnTo>
                    <a:pt x="16096" y="15733"/>
                  </a:lnTo>
                  <a:lnTo>
                    <a:pt x="16096" y="15969"/>
                  </a:lnTo>
                  <a:lnTo>
                    <a:pt x="16091" y="15996"/>
                  </a:lnTo>
                  <a:lnTo>
                    <a:pt x="16077" y="16023"/>
                  </a:lnTo>
                  <a:lnTo>
                    <a:pt x="16054" y="16039"/>
                  </a:lnTo>
                  <a:lnTo>
                    <a:pt x="16035" y="16055"/>
                  </a:lnTo>
                  <a:lnTo>
                    <a:pt x="16017" y="16066"/>
                  </a:lnTo>
                  <a:lnTo>
                    <a:pt x="15998" y="16093"/>
                  </a:lnTo>
                  <a:lnTo>
                    <a:pt x="15993" y="16119"/>
                  </a:lnTo>
                  <a:lnTo>
                    <a:pt x="15998" y="16152"/>
                  </a:lnTo>
                  <a:lnTo>
                    <a:pt x="16017" y="16179"/>
                  </a:lnTo>
                  <a:lnTo>
                    <a:pt x="16045" y="16205"/>
                  </a:lnTo>
                  <a:lnTo>
                    <a:pt x="16077" y="16227"/>
                  </a:lnTo>
                  <a:lnTo>
                    <a:pt x="16124" y="16243"/>
                  </a:lnTo>
                  <a:lnTo>
                    <a:pt x="16138" y="16248"/>
                  </a:lnTo>
                  <a:lnTo>
                    <a:pt x="16161" y="16259"/>
                  </a:lnTo>
                  <a:lnTo>
                    <a:pt x="16208" y="16291"/>
                  </a:lnTo>
                  <a:lnTo>
                    <a:pt x="16246" y="16340"/>
                  </a:lnTo>
                  <a:lnTo>
                    <a:pt x="16274" y="16388"/>
                  </a:lnTo>
                  <a:lnTo>
                    <a:pt x="16302" y="16447"/>
                  </a:lnTo>
                  <a:lnTo>
                    <a:pt x="16348" y="16565"/>
                  </a:lnTo>
                  <a:lnTo>
                    <a:pt x="16367" y="16608"/>
                  </a:lnTo>
                  <a:lnTo>
                    <a:pt x="16372" y="16624"/>
                  </a:lnTo>
                  <a:lnTo>
                    <a:pt x="16395" y="16651"/>
                  </a:lnTo>
                  <a:lnTo>
                    <a:pt x="16423" y="16651"/>
                  </a:lnTo>
                  <a:lnTo>
                    <a:pt x="16432" y="16640"/>
                  </a:lnTo>
                  <a:lnTo>
                    <a:pt x="16451" y="16629"/>
                  </a:lnTo>
                  <a:lnTo>
                    <a:pt x="16498" y="16576"/>
                  </a:lnTo>
                  <a:lnTo>
                    <a:pt x="16558" y="16527"/>
                  </a:lnTo>
                  <a:lnTo>
                    <a:pt x="16628" y="16468"/>
                  </a:lnTo>
                  <a:lnTo>
                    <a:pt x="16708" y="16425"/>
                  </a:lnTo>
                  <a:lnTo>
                    <a:pt x="16684" y="16377"/>
                  </a:lnTo>
                  <a:lnTo>
                    <a:pt x="16675" y="16350"/>
                  </a:lnTo>
                  <a:lnTo>
                    <a:pt x="16670" y="16313"/>
                  </a:lnTo>
                  <a:lnTo>
                    <a:pt x="16670" y="16275"/>
                  </a:lnTo>
                  <a:lnTo>
                    <a:pt x="16661" y="16227"/>
                  </a:lnTo>
                  <a:lnTo>
                    <a:pt x="16661" y="16119"/>
                  </a:lnTo>
                  <a:lnTo>
                    <a:pt x="16670" y="15932"/>
                  </a:lnTo>
                  <a:lnTo>
                    <a:pt x="16656" y="15754"/>
                  </a:lnTo>
                  <a:lnTo>
                    <a:pt x="16652" y="15679"/>
                  </a:lnTo>
                  <a:lnTo>
                    <a:pt x="16642" y="15615"/>
                  </a:lnTo>
                  <a:lnTo>
                    <a:pt x="16628" y="15561"/>
                  </a:lnTo>
                  <a:lnTo>
                    <a:pt x="16614" y="15529"/>
                  </a:lnTo>
                  <a:lnTo>
                    <a:pt x="16516" y="15416"/>
                  </a:lnTo>
                  <a:lnTo>
                    <a:pt x="16451" y="15363"/>
                  </a:lnTo>
                  <a:lnTo>
                    <a:pt x="16381" y="15309"/>
                  </a:lnTo>
                  <a:lnTo>
                    <a:pt x="16316" y="15266"/>
                  </a:lnTo>
                  <a:lnTo>
                    <a:pt x="16250" y="15212"/>
                  </a:lnTo>
                  <a:lnTo>
                    <a:pt x="16194" y="15164"/>
                  </a:lnTo>
                  <a:lnTo>
                    <a:pt x="16157" y="15116"/>
                  </a:lnTo>
                  <a:lnTo>
                    <a:pt x="16129" y="15067"/>
                  </a:lnTo>
                  <a:lnTo>
                    <a:pt x="16096" y="15008"/>
                  </a:lnTo>
                  <a:lnTo>
                    <a:pt x="16063" y="14944"/>
                  </a:lnTo>
                  <a:lnTo>
                    <a:pt x="16035" y="14885"/>
                  </a:lnTo>
                  <a:lnTo>
                    <a:pt x="16003" y="14831"/>
                  </a:lnTo>
                  <a:lnTo>
                    <a:pt x="15961" y="14783"/>
                  </a:lnTo>
                  <a:lnTo>
                    <a:pt x="15914" y="14740"/>
                  </a:lnTo>
                  <a:lnTo>
                    <a:pt x="15891" y="14729"/>
                  </a:lnTo>
                  <a:lnTo>
                    <a:pt x="15872" y="14724"/>
                  </a:lnTo>
                  <a:lnTo>
                    <a:pt x="15858" y="14718"/>
                  </a:lnTo>
                  <a:lnTo>
                    <a:pt x="15853" y="14724"/>
                  </a:lnTo>
                  <a:lnTo>
                    <a:pt x="15835" y="14735"/>
                  </a:lnTo>
                  <a:lnTo>
                    <a:pt x="15830" y="14751"/>
                  </a:lnTo>
                  <a:lnTo>
                    <a:pt x="15825" y="14788"/>
                  </a:lnTo>
                  <a:lnTo>
                    <a:pt x="15821" y="14842"/>
                  </a:lnTo>
                  <a:lnTo>
                    <a:pt x="15821" y="14896"/>
                  </a:lnTo>
                  <a:lnTo>
                    <a:pt x="15830" y="14971"/>
                  </a:lnTo>
                  <a:lnTo>
                    <a:pt x="15844" y="15041"/>
                  </a:lnTo>
                  <a:lnTo>
                    <a:pt x="15853" y="15121"/>
                  </a:lnTo>
                  <a:close/>
                  <a:moveTo>
                    <a:pt x="16358" y="13156"/>
                  </a:moveTo>
                  <a:lnTo>
                    <a:pt x="16358" y="13495"/>
                  </a:lnTo>
                  <a:lnTo>
                    <a:pt x="16353" y="13564"/>
                  </a:lnTo>
                  <a:lnTo>
                    <a:pt x="16339" y="13650"/>
                  </a:lnTo>
                  <a:lnTo>
                    <a:pt x="16316" y="13720"/>
                  </a:lnTo>
                  <a:lnTo>
                    <a:pt x="16283" y="13784"/>
                  </a:lnTo>
                  <a:lnTo>
                    <a:pt x="16246" y="13849"/>
                  </a:lnTo>
                  <a:lnTo>
                    <a:pt x="16204" y="13935"/>
                  </a:lnTo>
                  <a:lnTo>
                    <a:pt x="16110" y="14128"/>
                  </a:lnTo>
                  <a:lnTo>
                    <a:pt x="16035" y="14171"/>
                  </a:lnTo>
                  <a:lnTo>
                    <a:pt x="15947" y="14219"/>
                  </a:lnTo>
                  <a:lnTo>
                    <a:pt x="15937" y="14182"/>
                  </a:lnTo>
                  <a:lnTo>
                    <a:pt x="15900" y="14096"/>
                  </a:lnTo>
                  <a:lnTo>
                    <a:pt x="15877" y="14053"/>
                  </a:lnTo>
                  <a:lnTo>
                    <a:pt x="15844" y="14010"/>
                  </a:lnTo>
                  <a:lnTo>
                    <a:pt x="15816" y="13967"/>
                  </a:lnTo>
                  <a:lnTo>
                    <a:pt x="15779" y="13929"/>
                  </a:lnTo>
                  <a:lnTo>
                    <a:pt x="15746" y="13897"/>
                  </a:lnTo>
                  <a:lnTo>
                    <a:pt x="15709" y="13908"/>
                  </a:lnTo>
                  <a:lnTo>
                    <a:pt x="15667" y="13924"/>
                  </a:lnTo>
                  <a:lnTo>
                    <a:pt x="15634" y="13924"/>
                  </a:lnTo>
                  <a:lnTo>
                    <a:pt x="15587" y="13935"/>
                  </a:lnTo>
                  <a:lnTo>
                    <a:pt x="15578" y="13946"/>
                  </a:lnTo>
                  <a:lnTo>
                    <a:pt x="15573" y="13967"/>
                  </a:lnTo>
                  <a:lnTo>
                    <a:pt x="15573" y="13988"/>
                  </a:lnTo>
                  <a:lnTo>
                    <a:pt x="15583" y="14005"/>
                  </a:lnTo>
                  <a:lnTo>
                    <a:pt x="15601" y="14031"/>
                  </a:lnTo>
                  <a:lnTo>
                    <a:pt x="15667" y="14139"/>
                  </a:lnTo>
                  <a:lnTo>
                    <a:pt x="15737" y="14251"/>
                  </a:lnTo>
                  <a:lnTo>
                    <a:pt x="15779" y="14262"/>
                  </a:lnTo>
                  <a:lnTo>
                    <a:pt x="15891" y="14316"/>
                  </a:lnTo>
                  <a:lnTo>
                    <a:pt x="15937" y="14353"/>
                  </a:lnTo>
                  <a:lnTo>
                    <a:pt x="15975" y="14386"/>
                  </a:lnTo>
                  <a:lnTo>
                    <a:pt x="16012" y="14413"/>
                  </a:lnTo>
                  <a:lnTo>
                    <a:pt x="16045" y="14434"/>
                  </a:lnTo>
                  <a:lnTo>
                    <a:pt x="16063" y="14439"/>
                  </a:lnTo>
                  <a:lnTo>
                    <a:pt x="16204" y="14439"/>
                  </a:lnTo>
                  <a:lnTo>
                    <a:pt x="16222" y="14423"/>
                  </a:lnTo>
                  <a:lnTo>
                    <a:pt x="16241" y="14413"/>
                  </a:lnTo>
                  <a:lnTo>
                    <a:pt x="16264" y="14391"/>
                  </a:lnTo>
                  <a:lnTo>
                    <a:pt x="16283" y="14375"/>
                  </a:lnTo>
                  <a:lnTo>
                    <a:pt x="16292" y="14348"/>
                  </a:lnTo>
                  <a:lnTo>
                    <a:pt x="16311" y="14321"/>
                  </a:lnTo>
                  <a:lnTo>
                    <a:pt x="16316" y="14289"/>
                  </a:lnTo>
                  <a:lnTo>
                    <a:pt x="16330" y="14230"/>
                  </a:lnTo>
                  <a:lnTo>
                    <a:pt x="16353" y="14171"/>
                  </a:lnTo>
                  <a:lnTo>
                    <a:pt x="16376" y="14123"/>
                  </a:lnTo>
                  <a:lnTo>
                    <a:pt x="16409" y="14064"/>
                  </a:lnTo>
                  <a:lnTo>
                    <a:pt x="16460" y="14005"/>
                  </a:lnTo>
                  <a:lnTo>
                    <a:pt x="16526" y="13946"/>
                  </a:lnTo>
                  <a:lnTo>
                    <a:pt x="16586" y="13897"/>
                  </a:lnTo>
                  <a:lnTo>
                    <a:pt x="16670" y="13833"/>
                  </a:lnTo>
                  <a:lnTo>
                    <a:pt x="16675" y="13774"/>
                  </a:lnTo>
                  <a:lnTo>
                    <a:pt x="16680" y="13709"/>
                  </a:lnTo>
                  <a:lnTo>
                    <a:pt x="16680" y="13640"/>
                  </a:lnTo>
                  <a:lnTo>
                    <a:pt x="16684" y="13581"/>
                  </a:lnTo>
                  <a:lnTo>
                    <a:pt x="16680" y="13521"/>
                  </a:lnTo>
                  <a:lnTo>
                    <a:pt x="16670" y="13468"/>
                  </a:lnTo>
                  <a:lnTo>
                    <a:pt x="16652" y="13425"/>
                  </a:lnTo>
                  <a:lnTo>
                    <a:pt x="16628" y="13393"/>
                  </a:lnTo>
                  <a:lnTo>
                    <a:pt x="16465" y="13393"/>
                  </a:lnTo>
                  <a:lnTo>
                    <a:pt x="16470" y="13307"/>
                  </a:lnTo>
                  <a:lnTo>
                    <a:pt x="16465" y="13221"/>
                  </a:lnTo>
                  <a:lnTo>
                    <a:pt x="16460" y="13178"/>
                  </a:lnTo>
                  <a:lnTo>
                    <a:pt x="16451" y="13146"/>
                  </a:lnTo>
                  <a:lnTo>
                    <a:pt x="16437" y="13114"/>
                  </a:lnTo>
                  <a:lnTo>
                    <a:pt x="16428" y="13087"/>
                  </a:lnTo>
                  <a:lnTo>
                    <a:pt x="16395" y="13060"/>
                  </a:lnTo>
                  <a:lnTo>
                    <a:pt x="16376" y="13071"/>
                  </a:lnTo>
                  <a:lnTo>
                    <a:pt x="16367" y="13087"/>
                  </a:lnTo>
                  <a:lnTo>
                    <a:pt x="16358" y="13119"/>
                  </a:lnTo>
                  <a:lnTo>
                    <a:pt x="16358" y="13156"/>
                  </a:lnTo>
                  <a:close/>
                  <a:moveTo>
                    <a:pt x="13930" y="12475"/>
                  </a:moveTo>
                  <a:lnTo>
                    <a:pt x="13879" y="12507"/>
                  </a:lnTo>
                  <a:lnTo>
                    <a:pt x="13813" y="12550"/>
                  </a:lnTo>
                  <a:lnTo>
                    <a:pt x="13729" y="12598"/>
                  </a:lnTo>
                  <a:lnTo>
                    <a:pt x="13645" y="12641"/>
                  </a:lnTo>
                  <a:lnTo>
                    <a:pt x="13603" y="12695"/>
                  </a:lnTo>
                  <a:lnTo>
                    <a:pt x="13561" y="12738"/>
                  </a:lnTo>
                  <a:lnTo>
                    <a:pt x="13645" y="12770"/>
                  </a:lnTo>
                  <a:lnTo>
                    <a:pt x="13725" y="12808"/>
                  </a:lnTo>
                  <a:lnTo>
                    <a:pt x="13757" y="12829"/>
                  </a:lnTo>
                  <a:lnTo>
                    <a:pt x="13785" y="12856"/>
                  </a:lnTo>
                  <a:lnTo>
                    <a:pt x="13809" y="12872"/>
                  </a:lnTo>
                  <a:lnTo>
                    <a:pt x="13823" y="12893"/>
                  </a:lnTo>
                  <a:lnTo>
                    <a:pt x="13855" y="12931"/>
                  </a:lnTo>
                  <a:lnTo>
                    <a:pt x="13902" y="12958"/>
                  </a:lnTo>
                  <a:lnTo>
                    <a:pt x="13949" y="12979"/>
                  </a:lnTo>
                  <a:lnTo>
                    <a:pt x="14000" y="12990"/>
                  </a:lnTo>
                  <a:lnTo>
                    <a:pt x="14037" y="12985"/>
                  </a:lnTo>
                  <a:lnTo>
                    <a:pt x="14075" y="12963"/>
                  </a:lnTo>
                  <a:lnTo>
                    <a:pt x="14089" y="12952"/>
                  </a:lnTo>
                  <a:lnTo>
                    <a:pt x="14098" y="12942"/>
                  </a:lnTo>
                  <a:lnTo>
                    <a:pt x="14103" y="12926"/>
                  </a:lnTo>
                  <a:lnTo>
                    <a:pt x="14121" y="12883"/>
                  </a:lnTo>
                  <a:lnTo>
                    <a:pt x="14126" y="12861"/>
                  </a:lnTo>
                  <a:lnTo>
                    <a:pt x="14145" y="12856"/>
                  </a:lnTo>
                  <a:lnTo>
                    <a:pt x="14173" y="12834"/>
                  </a:lnTo>
                  <a:lnTo>
                    <a:pt x="14205" y="12824"/>
                  </a:lnTo>
                  <a:lnTo>
                    <a:pt x="14238" y="12818"/>
                  </a:lnTo>
                  <a:lnTo>
                    <a:pt x="14266" y="12802"/>
                  </a:lnTo>
                  <a:lnTo>
                    <a:pt x="14280" y="12791"/>
                  </a:lnTo>
                  <a:lnTo>
                    <a:pt x="14285" y="12775"/>
                  </a:lnTo>
                  <a:lnTo>
                    <a:pt x="14290" y="12770"/>
                  </a:lnTo>
                  <a:lnTo>
                    <a:pt x="14294" y="12759"/>
                  </a:lnTo>
                  <a:lnTo>
                    <a:pt x="14290" y="12727"/>
                  </a:lnTo>
                  <a:lnTo>
                    <a:pt x="14276" y="12673"/>
                  </a:lnTo>
                  <a:lnTo>
                    <a:pt x="14252" y="12614"/>
                  </a:lnTo>
                  <a:lnTo>
                    <a:pt x="14229" y="12550"/>
                  </a:lnTo>
                  <a:lnTo>
                    <a:pt x="14089" y="12550"/>
                  </a:lnTo>
                  <a:lnTo>
                    <a:pt x="14065" y="12512"/>
                  </a:lnTo>
                  <a:lnTo>
                    <a:pt x="14033" y="12485"/>
                  </a:lnTo>
                  <a:lnTo>
                    <a:pt x="14000" y="12469"/>
                  </a:lnTo>
                  <a:lnTo>
                    <a:pt x="13972" y="12459"/>
                  </a:lnTo>
                  <a:lnTo>
                    <a:pt x="13930" y="12475"/>
                  </a:lnTo>
                  <a:close/>
                  <a:moveTo>
                    <a:pt x="20718" y="4326"/>
                  </a:moveTo>
                  <a:lnTo>
                    <a:pt x="20592" y="4326"/>
                  </a:lnTo>
                  <a:lnTo>
                    <a:pt x="20564" y="4477"/>
                  </a:lnTo>
                  <a:lnTo>
                    <a:pt x="20550" y="4627"/>
                  </a:lnTo>
                  <a:lnTo>
                    <a:pt x="20531" y="4745"/>
                  </a:lnTo>
                  <a:lnTo>
                    <a:pt x="20526" y="4820"/>
                  </a:lnTo>
                  <a:lnTo>
                    <a:pt x="20526" y="4890"/>
                  </a:lnTo>
                  <a:lnTo>
                    <a:pt x="20512" y="4992"/>
                  </a:lnTo>
                  <a:lnTo>
                    <a:pt x="20503" y="5099"/>
                  </a:lnTo>
                  <a:lnTo>
                    <a:pt x="20475" y="5314"/>
                  </a:lnTo>
                  <a:lnTo>
                    <a:pt x="20452" y="5405"/>
                  </a:lnTo>
                  <a:lnTo>
                    <a:pt x="20442" y="5443"/>
                  </a:lnTo>
                  <a:lnTo>
                    <a:pt x="20428" y="5475"/>
                  </a:lnTo>
                  <a:lnTo>
                    <a:pt x="20414" y="5491"/>
                  </a:lnTo>
                  <a:lnTo>
                    <a:pt x="20400" y="5513"/>
                  </a:lnTo>
                  <a:lnTo>
                    <a:pt x="20396" y="5518"/>
                  </a:lnTo>
                  <a:lnTo>
                    <a:pt x="20391" y="5534"/>
                  </a:lnTo>
                  <a:lnTo>
                    <a:pt x="20391" y="5540"/>
                  </a:lnTo>
                  <a:lnTo>
                    <a:pt x="20400" y="5545"/>
                  </a:lnTo>
                  <a:lnTo>
                    <a:pt x="20424" y="5550"/>
                  </a:lnTo>
                  <a:lnTo>
                    <a:pt x="20461" y="5556"/>
                  </a:lnTo>
                  <a:lnTo>
                    <a:pt x="21133" y="5556"/>
                  </a:lnTo>
                  <a:lnTo>
                    <a:pt x="21171" y="5545"/>
                  </a:lnTo>
                  <a:lnTo>
                    <a:pt x="21213" y="5534"/>
                  </a:lnTo>
                  <a:lnTo>
                    <a:pt x="21269" y="5502"/>
                  </a:lnTo>
                  <a:lnTo>
                    <a:pt x="21287" y="5475"/>
                  </a:lnTo>
                  <a:lnTo>
                    <a:pt x="21306" y="5454"/>
                  </a:lnTo>
                  <a:lnTo>
                    <a:pt x="21311" y="5421"/>
                  </a:lnTo>
                  <a:lnTo>
                    <a:pt x="21325" y="5389"/>
                  </a:lnTo>
                  <a:lnTo>
                    <a:pt x="21339" y="5346"/>
                  </a:lnTo>
                  <a:lnTo>
                    <a:pt x="21362" y="5287"/>
                  </a:lnTo>
                  <a:lnTo>
                    <a:pt x="21395" y="5228"/>
                  </a:lnTo>
                  <a:lnTo>
                    <a:pt x="21479" y="5089"/>
                  </a:lnTo>
                  <a:lnTo>
                    <a:pt x="21577" y="4933"/>
                  </a:lnTo>
                  <a:lnTo>
                    <a:pt x="21581" y="4922"/>
                  </a:lnTo>
                  <a:lnTo>
                    <a:pt x="21595" y="4901"/>
                  </a:lnTo>
                  <a:lnTo>
                    <a:pt x="21600" y="4858"/>
                  </a:lnTo>
                  <a:lnTo>
                    <a:pt x="21600" y="4810"/>
                  </a:lnTo>
                  <a:lnTo>
                    <a:pt x="21581" y="4729"/>
                  </a:lnTo>
                  <a:lnTo>
                    <a:pt x="21553" y="4718"/>
                  </a:lnTo>
                  <a:lnTo>
                    <a:pt x="21521" y="4708"/>
                  </a:lnTo>
                  <a:lnTo>
                    <a:pt x="21437" y="4654"/>
                  </a:lnTo>
                  <a:lnTo>
                    <a:pt x="21353" y="4589"/>
                  </a:lnTo>
                  <a:lnTo>
                    <a:pt x="21273" y="4509"/>
                  </a:lnTo>
                  <a:lnTo>
                    <a:pt x="21231" y="4471"/>
                  </a:lnTo>
                  <a:lnTo>
                    <a:pt x="21185" y="4439"/>
                  </a:lnTo>
                  <a:lnTo>
                    <a:pt x="21133" y="4407"/>
                  </a:lnTo>
                  <a:lnTo>
                    <a:pt x="21072" y="4380"/>
                  </a:lnTo>
                  <a:lnTo>
                    <a:pt x="20951" y="4337"/>
                  </a:lnTo>
                  <a:lnTo>
                    <a:pt x="20890" y="4332"/>
                  </a:lnTo>
                  <a:lnTo>
                    <a:pt x="20839" y="4326"/>
                  </a:lnTo>
                  <a:lnTo>
                    <a:pt x="20718" y="4326"/>
                  </a:lnTo>
                  <a:close/>
                  <a:moveTo>
                    <a:pt x="20288" y="5835"/>
                  </a:moveTo>
                  <a:lnTo>
                    <a:pt x="20232" y="5888"/>
                  </a:lnTo>
                  <a:lnTo>
                    <a:pt x="20186" y="5964"/>
                  </a:lnTo>
                  <a:lnTo>
                    <a:pt x="20172" y="6007"/>
                  </a:lnTo>
                  <a:lnTo>
                    <a:pt x="20158" y="6044"/>
                  </a:lnTo>
                  <a:lnTo>
                    <a:pt x="20148" y="6087"/>
                  </a:lnTo>
                  <a:lnTo>
                    <a:pt x="20148" y="6125"/>
                  </a:lnTo>
                  <a:lnTo>
                    <a:pt x="20139" y="6216"/>
                  </a:lnTo>
                  <a:lnTo>
                    <a:pt x="20125" y="6313"/>
                  </a:lnTo>
                  <a:lnTo>
                    <a:pt x="20097" y="6409"/>
                  </a:lnTo>
                  <a:lnTo>
                    <a:pt x="20069" y="6495"/>
                  </a:lnTo>
                  <a:lnTo>
                    <a:pt x="20041" y="6576"/>
                  </a:lnTo>
                  <a:lnTo>
                    <a:pt x="20008" y="6651"/>
                  </a:lnTo>
                  <a:lnTo>
                    <a:pt x="19980" y="6720"/>
                  </a:lnTo>
                  <a:lnTo>
                    <a:pt x="19961" y="6785"/>
                  </a:lnTo>
                  <a:lnTo>
                    <a:pt x="19952" y="6812"/>
                  </a:lnTo>
                  <a:lnTo>
                    <a:pt x="19901" y="6871"/>
                  </a:lnTo>
                  <a:lnTo>
                    <a:pt x="19863" y="6898"/>
                  </a:lnTo>
                  <a:lnTo>
                    <a:pt x="19821" y="6930"/>
                  </a:lnTo>
                  <a:lnTo>
                    <a:pt x="19770" y="6962"/>
                  </a:lnTo>
                  <a:lnTo>
                    <a:pt x="19723" y="6989"/>
                  </a:lnTo>
                  <a:lnTo>
                    <a:pt x="19672" y="7010"/>
                  </a:lnTo>
                  <a:lnTo>
                    <a:pt x="19537" y="7010"/>
                  </a:lnTo>
                  <a:lnTo>
                    <a:pt x="19546" y="7059"/>
                  </a:lnTo>
                  <a:lnTo>
                    <a:pt x="19551" y="7102"/>
                  </a:lnTo>
                  <a:lnTo>
                    <a:pt x="19560" y="7150"/>
                  </a:lnTo>
                  <a:lnTo>
                    <a:pt x="19560" y="7193"/>
                  </a:lnTo>
                  <a:lnTo>
                    <a:pt x="19551" y="7241"/>
                  </a:lnTo>
                  <a:lnTo>
                    <a:pt x="19546" y="7273"/>
                  </a:lnTo>
                  <a:lnTo>
                    <a:pt x="19537" y="7306"/>
                  </a:lnTo>
                  <a:lnTo>
                    <a:pt x="19518" y="7327"/>
                  </a:lnTo>
                  <a:lnTo>
                    <a:pt x="19485" y="7381"/>
                  </a:lnTo>
                  <a:lnTo>
                    <a:pt x="19439" y="7434"/>
                  </a:lnTo>
                  <a:lnTo>
                    <a:pt x="19387" y="7488"/>
                  </a:lnTo>
                  <a:lnTo>
                    <a:pt x="19350" y="7542"/>
                  </a:lnTo>
                  <a:lnTo>
                    <a:pt x="19327" y="7563"/>
                  </a:lnTo>
                  <a:lnTo>
                    <a:pt x="19294" y="7579"/>
                  </a:lnTo>
                  <a:lnTo>
                    <a:pt x="19201" y="7622"/>
                  </a:lnTo>
                  <a:lnTo>
                    <a:pt x="19140" y="7633"/>
                  </a:lnTo>
                  <a:lnTo>
                    <a:pt x="19079" y="7638"/>
                  </a:lnTo>
                  <a:lnTo>
                    <a:pt x="19014" y="7644"/>
                  </a:lnTo>
                  <a:lnTo>
                    <a:pt x="18953" y="7654"/>
                  </a:lnTo>
                  <a:lnTo>
                    <a:pt x="18911" y="7654"/>
                  </a:lnTo>
                  <a:lnTo>
                    <a:pt x="18888" y="7660"/>
                  </a:lnTo>
                  <a:lnTo>
                    <a:pt x="18864" y="7671"/>
                  </a:lnTo>
                  <a:lnTo>
                    <a:pt x="18836" y="7697"/>
                  </a:lnTo>
                  <a:lnTo>
                    <a:pt x="18818" y="7724"/>
                  </a:lnTo>
                  <a:lnTo>
                    <a:pt x="18771" y="7789"/>
                  </a:lnTo>
                  <a:lnTo>
                    <a:pt x="18762" y="7816"/>
                  </a:lnTo>
                  <a:lnTo>
                    <a:pt x="18762" y="7842"/>
                  </a:lnTo>
                  <a:lnTo>
                    <a:pt x="18776" y="7885"/>
                  </a:lnTo>
                  <a:lnTo>
                    <a:pt x="18682" y="7928"/>
                  </a:lnTo>
                  <a:lnTo>
                    <a:pt x="18589" y="7982"/>
                  </a:lnTo>
                  <a:lnTo>
                    <a:pt x="18514" y="8036"/>
                  </a:lnTo>
                  <a:lnTo>
                    <a:pt x="18458" y="8073"/>
                  </a:lnTo>
                  <a:lnTo>
                    <a:pt x="18440" y="8084"/>
                  </a:lnTo>
                  <a:lnTo>
                    <a:pt x="18421" y="8105"/>
                  </a:lnTo>
                  <a:lnTo>
                    <a:pt x="18412" y="8121"/>
                  </a:lnTo>
                  <a:lnTo>
                    <a:pt x="18412" y="8170"/>
                  </a:lnTo>
                  <a:lnTo>
                    <a:pt x="18416" y="8191"/>
                  </a:lnTo>
                  <a:lnTo>
                    <a:pt x="18430" y="8202"/>
                  </a:lnTo>
                  <a:lnTo>
                    <a:pt x="18440" y="8223"/>
                  </a:lnTo>
                  <a:lnTo>
                    <a:pt x="18477" y="8245"/>
                  </a:lnTo>
                  <a:lnTo>
                    <a:pt x="18519" y="8266"/>
                  </a:lnTo>
                  <a:lnTo>
                    <a:pt x="18556" y="8288"/>
                  </a:lnTo>
                  <a:lnTo>
                    <a:pt x="18584" y="8293"/>
                  </a:lnTo>
                  <a:lnTo>
                    <a:pt x="18608" y="8299"/>
                  </a:lnTo>
                  <a:lnTo>
                    <a:pt x="18640" y="8320"/>
                  </a:lnTo>
                  <a:lnTo>
                    <a:pt x="18696" y="8384"/>
                  </a:lnTo>
                  <a:lnTo>
                    <a:pt x="18734" y="8422"/>
                  </a:lnTo>
                  <a:lnTo>
                    <a:pt x="18766" y="8460"/>
                  </a:lnTo>
                  <a:lnTo>
                    <a:pt x="18799" y="8486"/>
                  </a:lnTo>
                  <a:lnTo>
                    <a:pt x="18832" y="8508"/>
                  </a:lnTo>
                  <a:lnTo>
                    <a:pt x="18874" y="8513"/>
                  </a:lnTo>
                  <a:lnTo>
                    <a:pt x="18911" y="8508"/>
                  </a:lnTo>
                  <a:lnTo>
                    <a:pt x="18958" y="8486"/>
                  </a:lnTo>
                  <a:lnTo>
                    <a:pt x="18995" y="8460"/>
                  </a:lnTo>
                  <a:lnTo>
                    <a:pt x="19037" y="8427"/>
                  </a:lnTo>
                  <a:lnTo>
                    <a:pt x="19065" y="8395"/>
                  </a:lnTo>
                  <a:lnTo>
                    <a:pt x="19084" y="8363"/>
                  </a:lnTo>
                  <a:lnTo>
                    <a:pt x="19093" y="8336"/>
                  </a:lnTo>
                  <a:lnTo>
                    <a:pt x="19102" y="8320"/>
                  </a:lnTo>
                  <a:lnTo>
                    <a:pt x="19130" y="8304"/>
                  </a:lnTo>
                  <a:lnTo>
                    <a:pt x="19168" y="8293"/>
                  </a:lnTo>
                  <a:lnTo>
                    <a:pt x="19215" y="8293"/>
                  </a:lnTo>
                  <a:lnTo>
                    <a:pt x="19275" y="8299"/>
                  </a:lnTo>
                  <a:lnTo>
                    <a:pt x="19350" y="8320"/>
                  </a:lnTo>
                  <a:lnTo>
                    <a:pt x="19509" y="8384"/>
                  </a:lnTo>
                  <a:lnTo>
                    <a:pt x="19579" y="8422"/>
                  </a:lnTo>
                  <a:lnTo>
                    <a:pt x="19644" y="8449"/>
                  </a:lnTo>
                  <a:lnTo>
                    <a:pt x="19691" y="8465"/>
                  </a:lnTo>
                  <a:lnTo>
                    <a:pt x="19714" y="8481"/>
                  </a:lnTo>
                  <a:lnTo>
                    <a:pt x="19728" y="8476"/>
                  </a:lnTo>
                  <a:lnTo>
                    <a:pt x="19733" y="8460"/>
                  </a:lnTo>
                  <a:lnTo>
                    <a:pt x="19751" y="8417"/>
                  </a:lnTo>
                  <a:lnTo>
                    <a:pt x="19765" y="8352"/>
                  </a:lnTo>
                  <a:lnTo>
                    <a:pt x="19784" y="8272"/>
                  </a:lnTo>
                  <a:lnTo>
                    <a:pt x="19793" y="8197"/>
                  </a:lnTo>
                  <a:lnTo>
                    <a:pt x="19817" y="8132"/>
                  </a:lnTo>
                  <a:lnTo>
                    <a:pt x="19826" y="8105"/>
                  </a:lnTo>
                  <a:lnTo>
                    <a:pt x="19840" y="8084"/>
                  </a:lnTo>
                  <a:lnTo>
                    <a:pt x="19845" y="8073"/>
                  </a:lnTo>
                  <a:lnTo>
                    <a:pt x="19854" y="8073"/>
                  </a:lnTo>
                  <a:lnTo>
                    <a:pt x="19919" y="8057"/>
                  </a:lnTo>
                  <a:lnTo>
                    <a:pt x="19999" y="8036"/>
                  </a:lnTo>
                  <a:lnTo>
                    <a:pt x="20083" y="7987"/>
                  </a:lnTo>
                  <a:lnTo>
                    <a:pt x="20115" y="7960"/>
                  </a:lnTo>
                  <a:lnTo>
                    <a:pt x="20144" y="7939"/>
                  </a:lnTo>
                  <a:lnTo>
                    <a:pt x="20176" y="7912"/>
                  </a:lnTo>
                  <a:lnTo>
                    <a:pt x="20228" y="7880"/>
                  </a:lnTo>
                  <a:lnTo>
                    <a:pt x="20340" y="7816"/>
                  </a:lnTo>
                  <a:lnTo>
                    <a:pt x="20400" y="7773"/>
                  </a:lnTo>
                  <a:lnTo>
                    <a:pt x="20452" y="7730"/>
                  </a:lnTo>
                  <a:lnTo>
                    <a:pt x="20489" y="7687"/>
                  </a:lnTo>
                  <a:lnTo>
                    <a:pt x="20503" y="7660"/>
                  </a:lnTo>
                  <a:lnTo>
                    <a:pt x="20512" y="7633"/>
                  </a:lnTo>
                  <a:lnTo>
                    <a:pt x="20526" y="7579"/>
                  </a:lnTo>
                  <a:lnTo>
                    <a:pt x="20536" y="7531"/>
                  </a:lnTo>
                  <a:lnTo>
                    <a:pt x="20554" y="7477"/>
                  </a:lnTo>
                  <a:lnTo>
                    <a:pt x="20564" y="7434"/>
                  </a:lnTo>
                  <a:lnTo>
                    <a:pt x="20578" y="7375"/>
                  </a:lnTo>
                  <a:lnTo>
                    <a:pt x="20587" y="7295"/>
                  </a:lnTo>
                  <a:lnTo>
                    <a:pt x="20592" y="7198"/>
                  </a:lnTo>
                  <a:lnTo>
                    <a:pt x="20592" y="7096"/>
                  </a:lnTo>
                  <a:lnTo>
                    <a:pt x="20596" y="7043"/>
                  </a:lnTo>
                  <a:lnTo>
                    <a:pt x="20606" y="7000"/>
                  </a:lnTo>
                  <a:lnTo>
                    <a:pt x="20610" y="6957"/>
                  </a:lnTo>
                  <a:lnTo>
                    <a:pt x="20620" y="6908"/>
                  </a:lnTo>
                  <a:lnTo>
                    <a:pt x="20638" y="6876"/>
                  </a:lnTo>
                  <a:lnTo>
                    <a:pt x="20652" y="6844"/>
                  </a:lnTo>
                  <a:lnTo>
                    <a:pt x="20671" y="6817"/>
                  </a:lnTo>
                  <a:lnTo>
                    <a:pt x="20690" y="6806"/>
                  </a:lnTo>
                  <a:lnTo>
                    <a:pt x="20704" y="6790"/>
                  </a:lnTo>
                  <a:lnTo>
                    <a:pt x="20727" y="6774"/>
                  </a:lnTo>
                  <a:lnTo>
                    <a:pt x="20746" y="6742"/>
                  </a:lnTo>
                  <a:lnTo>
                    <a:pt x="20755" y="6710"/>
                  </a:lnTo>
                  <a:lnTo>
                    <a:pt x="20764" y="6672"/>
                  </a:lnTo>
                  <a:lnTo>
                    <a:pt x="20778" y="6624"/>
                  </a:lnTo>
                  <a:lnTo>
                    <a:pt x="20783" y="6581"/>
                  </a:lnTo>
                  <a:lnTo>
                    <a:pt x="20783" y="6114"/>
                  </a:lnTo>
                  <a:lnTo>
                    <a:pt x="20778" y="6076"/>
                  </a:lnTo>
                  <a:lnTo>
                    <a:pt x="20764" y="6039"/>
                  </a:lnTo>
                  <a:lnTo>
                    <a:pt x="20750" y="5996"/>
                  </a:lnTo>
                  <a:lnTo>
                    <a:pt x="20722" y="5974"/>
                  </a:lnTo>
                  <a:lnTo>
                    <a:pt x="20694" y="5948"/>
                  </a:lnTo>
                  <a:lnTo>
                    <a:pt x="20662" y="5921"/>
                  </a:lnTo>
                  <a:lnTo>
                    <a:pt x="20620" y="5910"/>
                  </a:lnTo>
                  <a:lnTo>
                    <a:pt x="20582" y="5899"/>
                  </a:lnTo>
                  <a:lnTo>
                    <a:pt x="20498" y="5899"/>
                  </a:lnTo>
                  <a:lnTo>
                    <a:pt x="20484" y="5883"/>
                  </a:lnTo>
                  <a:lnTo>
                    <a:pt x="20475" y="5862"/>
                  </a:lnTo>
                  <a:lnTo>
                    <a:pt x="20461" y="5851"/>
                  </a:lnTo>
                  <a:lnTo>
                    <a:pt x="20447" y="5835"/>
                  </a:lnTo>
                  <a:lnTo>
                    <a:pt x="20414" y="5819"/>
                  </a:lnTo>
                  <a:lnTo>
                    <a:pt x="20330" y="5819"/>
                  </a:lnTo>
                  <a:lnTo>
                    <a:pt x="20288" y="5835"/>
                  </a:lnTo>
                  <a:close/>
                </a:path>
              </a:pathLst>
            </a:custGeom>
            <a:solidFill>
              <a:srgbClr val="BFBFBF"/>
            </a:solidFill>
            <a:ln w="9525" cap="flat">
              <a:solidFill>
                <a:srgbClr val="FFFFFF"/>
              </a:solidFill>
              <a:prstDash val="solid"/>
              <a:round/>
            </a:ln>
            <a:effectLst/>
          </p:spPr>
          <p:txBody>
            <a:bodyPr wrap="square" lIns="45718" tIns="45718" rIns="45718" bIns="45718" numCol="1" anchor="t">
              <a:noAutofit/>
            </a:bodyPr>
            <a:lstStyle/>
            <a:p>
              <a:pPr defTabSz="914400">
                <a:defRPr>
                  <a:latin typeface="+mj-lt"/>
                  <a:ea typeface="+mj-ea"/>
                  <a:cs typeface="+mj-cs"/>
                  <a:sym typeface="Calibri"/>
                </a:defRPr>
              </a:pPr>
              <a:endParaRPr dirty="0"/>
            </a:p>
          </p:txBody>
        </p:sp>
        <p:sp>
          <p:nvSpPr>
            <p:cNvPr id="119" name="Freeform 57"/>
            <p:cNvSpPr/>
            <p:nvPr/>
          </p:nvSpPr>
          <p:spPr>
            <a:xfrm>
              <a:off x="2553741" y="3116507"/>
              <a:ext cx="480051" cy="1672411"/>
            </a:xfrm>
            <a:custGeom>
              <a:avLst/>
              <a:gdLst/>
              <a:ahLst/>
              <a:cxnLst>
                <a:cxn ang="0">
                  <a:pos x="wd2" y="hd2"/>
                </a:cxn>
                <a:cxn ang="5400000">
                  <a:pos x="wd2" y="hd2"/>
                </a:cxn>
                <a:cxn ang="10800000">
                  <a:pos x="wd2" y="hd2"/>
                </a:cxn>
                <a:cxn ang="16200000">
                  <a:pos x="wd2" y="hd2"/>
                </a:cxn>
              </a:cxnLst>
              <a:rect l="0" t="0" r="r" b="b"/>
              <a:pathLst>
                <a:path w="21600" h="21600" extrusionOk="0">
                  <a:moveTo>
                    <a:pt x="8737" y="4702"/>
                  </a:moveTo>
                  <a:lnTo>
                    <a:pt x="7493" y="5864"/>
                  </a:lnTo>
                  <a:lnTo>
                    <a:pt x="6249" y="5864"/>
                  </a:lnTo>
                  <a:lnTo>
                    <a:pt x="5928" y="5531"/>
                  </a:lnTo>
                  <a:lnTo>
                    <a:pt x="5288" y="5574"/>
                  </a:lnTo>
                  <a:lnTo>
                    <a:pt x="4419" y="6438"/>
                  </a:lnTo>
                  <a:lnTo>
                    <a:pt x="3778" y="6940"/>
                  </a:lnTo>
                  <a:lnTo>
                    <a:pt x="4044" y="7606"/>
                  </a:lnTo>
                  <a:lnTo>
                    <a:pt x="4583" y="7903"/>
                  </a:lnTo>
                  <a:lnTo>
                    <a:pt x="4263" y="8314"/>
                  </a:lnTo>
                  <a:lnTo>
                    <a:pt x="3394" y="8314"/>
                  </a:lnTo>
                  <a:lnTo>
                    <a:pt x="3348" y="8321"/>
                  </a:lnTo>
                  <a:lnTo>
                    <a:pt x="3193" y="8350"/>
                  </a:lnTo>
                  <a:lnTo>
                    <a:pt x="2964" y="8392"/>
                  </a:lnTo>
                  <a:lnTo>
                    <a:pt x="2662" y="8477"/>
                  </a:lnTo>
                  <a:lnTo>
                    <a:pt x="2488" y="8527"/>
                  </a:lnTo>
                  <a:lnTo>
                    <a:pt x="2315" y="8598"/>
                  </a:lnTo>
                  <a:lnTo>
                    <a:pt x="2113" y="8682"/>
                  </a:lnTo>
                  <a:lnTo>
                    <a:pt x="1912" y="8775"/>
                  </a:lnTo>
                  <a:lnTo>
                    <a:pt x="1720" y="8888"/>
                  </a:lnTo>
                  <a:lnTo>
                    <a:pt x="1510" y="9015"/>
                  </a:lnTo>
                  <a:lnTo>
                    <a:pt x="1290" y="9157"/>
                  </a:lnTo>
                  <a:lnTo>
                    <a:pt x="1080" y="9320"/>
                  </a:lnTo>
                  <a:lnTo>
                    <a:pt x="979" y="9440"/>
                  </a:lnTo>
                  <a:lnTo>
                    <a:pt x="906" y="9568"/>
                  </a:lnTo>
                  <a:lnTo>
                    <a:pt x="833" y="9709"/>
                  </a:lnTo>
                  <a:lnTo>
                    <a:pt x="768" y="9837"/>
                  </a:lnTo>
                  <a:lnTo>
                    <a:pt x="723" y="9971"/>
                  </a:lnTo>
                  <a:lnTo>
                    <a:pt x="650" y="10226"/>
                  </a:lnTo>
                  <a:lnTo>
                    <a:pt x="631" y="10354"/>
                  </a:lnTo>
                  <a:lnTo>
                    <a:pt x="604" y="10566"/>
                  </a:lnTo>
                  <a:lnTo>
                    <a:pt x="595" y="10743"/>
                  </a:lnTo>
                  <a:lnTo>
                    <a:pt x="595" y="10906"/>
                  </a:lnTo>
                  <a:lnTo>
                    <a:pt x="0" y="10942"/>
                  </a:lnTo>
                  <a:lnTo>
                    <a:pt x="0" y="11692"/>
                  </a:lnTo>
                  <a:lnTo>
                    <a:pt x="439" y="12032"/>
                  </a:lnTo>
                  <a:lnTo>
                    <a:pt x="448" y="12096"/>
                  </a:lnTo>
                  <a:lnTo>
                    <a:pt x="494" y="12266"/>
                  </a:lnTo>
                  <a:lnTo>
                    <a:pt x="576" y="12521"/>
                  </a:lnTo>
                  <a:lnTo>
                    <a:pt x="686" y="12833"/>
                  </a:lnTo>
                  <a:lnTo>
                    <a:pt x="796" y="13187"/>
                  </a:lnTo>
                  <a:lnTo>
                    <a:pt x="933" y="13541"/>
                  </a:lnTo>
                  <a:lnTo>
                    <a:pt x="1016" y="13725"/>
                  </a:lnTo>
                  <a:lnTo>
                    <a:pt x="1080" y="13895"/>
                  </a:lnTo>
                  <a:lnTo>
                    <a:pt x="1171" y="14044"/>
                  </a:lnTo>
                  <a:lnTo>
                    <a:pt x="1244" y="14199"/>
                  </a:lnTo>
                  <a:lnTo>
                    <a:pt x="1473" y="15106"/>
                  </a:lnTo>
                  <a:lnTo>
                    <a:pt x="1445" y="15495"/>
                  </a:lnTo>
                  <a:lnTo>
                    <a:pt x="1080" y="15779"/>
                  </a:lnTo>
                  <a:lnTo>
                    <a:pt x="1080" y="16281"/>
                  </a:lnTo>
                  <a:lnTo>
                    <a:pt x="1619" y="16281"/>
                  </a:lnTo>
                  <a:lnTo>
                    <a:pt x="1619" y="16572"/>
                  </a:lnTo>
                  <a:lnTo>
                    <a:pt x="2214" y="16572"/>
                  </a:lnTo>
                  <a:lnTo>
                    <a:pt x="2214" y="16324"/>
                  </a:lnTo>
                  <a:lnTo>
                    <a:pt x="2754" y="16239"/>
                  </a:lnTo>
                  <a:lnTo>
                    <a:pt x="2754" y="15821"/>
                  </a:lnTo>
                  <a:lnTo>
                    <a:pt x="3669" y="16005"/>
                  </a:lnTo>
                  <a:lnTo>
                    <a:pt x="5123" y="16005"/>
                  </a:lnTo>
                  <a:lnTo>
                    <a:pt x="5123" y="15446"/>
                  </a:lnTo>
                  <a:lnTo>
                    <a:pt x="6578" y="14993"/>
                  </a:lnTo>
                  <a:lnTo>
                    <a:pt x="9862" y="14780"/>
                  </a:lnTo>
                  <a:lnTo>
                    <a:pt x="11966" y="16196"/>
                  </a:lnTo>
                  <a:lnTo>
                    <a:pt x="12772" y="16572"/>
                  </a:lnTo>
                  <a:lnTo>
                    <a:pt x="13741" y="17577"/>
                  </a:lnTo>
                  <a:lnTo>
                    <a:pt x="14912" y="18116"/>
                  </a:lnTo>
                  <a:lnTo>
                    <a:pt x="15141" y="18449"/>
                  </a:lnTo>
                  <a:lnTo>
                    <a:pt x="17876" y="18449"/>
                  </a:lnTo>
                  <a:lnTo>
                    <a:pt x="18416" y="17740"/>
                  </a:lnTo>
                  <a:lnTo>
                    <a:pt x="19441" y="17740"/>
                  </a:lnTo>
                  <a:lnTo>
                    <a:pt x="19441" y="15991"/>
                  </a:lnTo>
                  <a:lnTo>
                    <a:pt x="20520" y="15743"/>
                  </a:lnTo>
                  <a:lnTo>
                    <a:pt x="20520" y="15325"/>
                  </a:lnTo>
                  <a:lnTo>
                    <a:pt x="21600" y="15070"/>
                  </a:lnTo>
                  <a:lnTo>
                    <a:pt x="21600" y="12570"/>
                  </a:lnTo>
                  <a:lnTo>
                    <a:pt x="21170" y="11990"/>
                  </a:lnTo>
                  <a:lnTo>
                    <a:pt x="21170" y="10864"/>
                  </a:lnTo>
                  <a:lnTo>
                    <a:pt x="20356" y="10864"/>
                  </a:lnTo>
                  <a:lnTo>
                    <a:pt x="18700" y="8647"/>
                  </a:lnTo>
                  <a:lnTo>
                    <a:pt x="17337" y="7903"/>
                  </a:lnTo>
                  <a:lnTo>
                    <a:pt x="15845" y="7358"/>
                  </a:lnTo>
                  <a:lnTo>
                    <a:pt x="15900" y="5949"/>
                  </a:lnTo>
                  <a:lnTo>
                    <a:pt x="15306" y="5949"/>
                  </a:lnTo>
                  <a:lnTo>
                    <a:pt x="14967" y="5354"/>
                  </a:lnTo>
                  <a:lnTo>
                    <a:pt x="14986" y="4950"/>
                  </a:lnTo>
                  <a:lnTo>
                    <a:pt x="14016" y="4702"/>
                  </a:lnTo>
                  <a:lnTo>
                    <a:pt x="14007" y="4752"/>
                  </a:lnTo>
                  <a:lnTo>
                    <a:pt x="13952" y="4879"/>
                  </a:lnTo>
                  <a:lnTo>
                    <a:pt x="13879" y="5078"/>
                  </a:lnTo>
                  <a:lnTo>
                    <a:pt x="13796" y="5297"/>
                  </a:lnTo>
                  <a:lnTo>
                    <a:pt x="13714" y="5531"/>
                  </a:lnTo>
                  <a:lnTo>
                    <a:pt x="13650" y="5729"/>
                  </a:lnTo>
                  <a:lnTo>
                    <a:pt x="13595" y="5892"/>
                  </a:lnTo>
                  <a:lnTo>
                    <a:pt x="13577" y="5991"/>
                  </a:lnTo>
                  <a:lnTo>
                    <a:pt x="13558" y="6041"/>
                  </a:lnTo>
                  <a:lnTo>
                    <a:pt x="13531" y="6119"/>
                  </a:lnTo>
                  <a:lnTo>
                    <a:pt x="13421" y="6289"/>
                  </a:lnTo>
                  <a:lnTo>
                    <a:pt x="13311" y="6423"/>
                  </a:lnTo>
                  <a:lnTo>
                    <a:pt x="13256" y="6480"/>
                  </a:lnTo>
                  <a:lnTo>
                    <a:pt x="13256" y="7273"/>
                  </a:lnTo>
                  <a:lnTo>
                    <a:pt x="12662" y="7231"/>
                  </a:lnTo>
                  <a:lnTo>
                    <a:pt x="11335" y="6409"/>
                  </a:lnTo>
                  <a:lnTo>
                    <a:pt x="11335" y="5616"/>
                  </a:lnTo>
                  <a:lnTo>
                    <a:pt x="11802" y="5283"/>
                  </a:lnTo>
                  <a:lnTo>
                    <a:pt x="11802" y="4936"/>
                  </a:lnTo>
                  <a:lnTo>
                    <a:pt x="11829" y="4950"/>
                  </a:lnTo>
                  <a:lnTo>
                    <a:pt x="11802" y="4922"/>
                  </a:lnTo>
                  <a:lnTo>
                    <a:pt x="11802" y="4908"/>
                  </a:lnTo>
                  <a:lnTo>
                    <a:pt x="11774" y="4894"/>
                  </a:lnTo>
                  <a:lnTo>
                    <a:pt x="11536" y="4702"/>
                  </a:lnTo>
                  <a:lnTo>
                    <a:pt x="11418" y="4724"/>
                  </a:lnTo>
                  <a:lnTo>
                    <a:pt x="11070" y="4759"/>
                  </a:lnTo>
                  <a:lnTo>
                    <a:pt x="10850" y="4780"/>
                  </a:lnTo>
                  <a:lnTo>
                    <a:pt x="10612" y="4766"/>
                  </a:lnTo>
                  <a:lnTo>
                    <a:pt x="10475" y="4759"/>
                  </a:lnTo>
                  <a:lnTo>
                    <a:pt x="10347" y="4752"/>
                  </a:lnTo>
                  <a:lnTo>
                    <a:pt x="10210" y="4724"/>
                  </a:lnTo>
                  <a:lnTo>
                    <a:pt x="10082" y="4702"/>
                  </a:lnTo>
                  <a:lnTo>
                    <a:pt x="9917" y="4667"/>
                  </a:lnTo>
                  <a:lnTo>
                    <a:pt x="9734" y="4639"/>
                  </a:lnTo>
                  <a:lnTo>
                    <a:pt x="9570" y="4632"/>
                  </a:lnTo>
                  <a:lnTo>
                    <a:pt x="9423" y="4625"/>
                  </a:lnTo>
                  <a:lnTo>
                    <a:pt x="9277" y="4632"/>
                  </a:lnTo>
                  <a:lnTo>
                    <a:pt x="9140" y="4639"/>
                  </a:lnTo>
                  <a:lnTo>
                    <a:pt x="9030" y="4653"/>
                  </a:lnTo>
                  <a:lnTo>
                    <a:pt x="8938" y="4667"/>
                  </a:lnTo>
                  <a:lnTo>
                    <a:pt x="8792" y="4695"/>
                  </a:lnTo>
                  <a:lnTo>
                    <a:pt x="8737" y="4702"/>
                  </a:lnTo>
                  <a:close/>
                  <a:moveTo>
                    <a:pt x="17584" y="20424"/>
                  </a:moveTo>
                  <a:lnTo>
                    <a:pt x="17547" y="20509"/>
                  </a:lnTo>
                  <a:lnTo>
                    <a:pt x="17529" y="20616"/>
                  </a:lnTo>
                  <a:lnTo>
                    <a:pt x="17520" y="20715"/>
                  </a:lnTo>
                  <a:lnTo>
                    <a:pt x="17520" y="20856"/>
                  </a:lnTo>
                  <a:lnTo>
                    <a:pt x="17529" y="20892"/>
                  </a:lnTo>
                  <a:lnTo>
                    <a:pt x="17547" y="20934"/>
                  </a:lnTo>
                  <a:lnTo>
                    <a:pt x="17584" y="20963"/>
                  </a:lnTo>
                  <a:lnTo>
                    <a:pt x="17602" y="20991"/>
                  </a:lnTo>
                  <a:lnTo>
                    <a:pt x="17648" y="21012"/>
                  </a:lnTo>
                  <a:lnTo>
                    <a:pt x="17694" y="21019"/>
                  </a:lnTo>
                  <a:lnTo>
                    <a:pt x="17739" y="21033"/>
                  </a:lnTo>
                  <a:lnTo>
                    <a:pt x="17922" y="21048"/>
                  </a:lnTo>
                  <a:lnTo>
                    <a:pt x="18124" y="21076"/>
                  </a:lnTo>
                  <a:lnTo>
                    <a:pt x="18078" y="21126"/>
                  </a:lnTo>
                  <a:lnTo>
                    <a:pt x="18041" y="21253"/>
                  </a:lnTo>
                  <a:lnTo>
                    <a:pt x="18041" y="21303"/>
                  </a:lnTo>
                  <a:lnTo>
                    <a:pt x="18114" y="21409"/>
                  </a:lnTo>
                  <a:lnTo>
                    <a:pt x="18188" y="21508"/>
                  </a:lnTo>
                  <a:lnTo>
                    <a:pt x="18233" y="21543"/>
                  </a:lnTo>
                  <a:lnTo>
                    <a:pt x="18297" y="21579"/>
                  </a:lnTo>
                  <a:lnTo>
                    <a:pt x="18361" y="21593"/>
                  </a:lnTo>
                  <a:lnTo>
                    <a:pt x="18416" y="21600"/>
                  </a:lnTo>
                  <a:lnTo>
                    <a:pt x="18499" y="21600"/>
                  </a:lnTo>
                  <a:lnTo>
                    <a:pt x="18581" y="21586"/>
                  </a:lnTo>
                  <a:lnTo>
                    <a:pt x="18700" y="21565"/>
                  </a:lnTo>
                  <a:lnTo>
                    <a:pt x="18791" y="21550"/>
                  </a:lnTo>
                  <a:lnTo>
                    <a:pt x="18892" y="21522"/>
                  </a:lnTo>
                  <a:lnTo>
                    <a:pt x="18974" y="21480"/>
                  </a:lnTo>
                  <a:lnTo>
                    <a:pt x="19048" y="21451"/>
                  </a:lnTo>
                  <a:lnTo>
                    <a:pt x="19084" y="21409"/>
                  </a:lnTo>
                  <a:lnTo>
                    <a:pt x="19029" y="21345"/>
                  </a:lnTo>
                  <a:lnTo>
                    <a:pt x="18974" y="21288"/>
                  </a:lnTo>
                  <a:lnTo>
                    <a:pt x="18983" y="21182"/>
                  </a:lnTo>
                  <a:lnTo>
                    <a:pt x="18983" y="21005"/>
                  </a:lnTo>
                  <a:lnTo>
                    <a:pt x="18974" y="20927"/>
                  </a:lnTo>
                  <a:lnTo>
                    <a:pt x="18947" y="20871"/>
                  </a:lnTo>
                  <a:lnTo>
                    <a:pt x="18929" y="20828"/>
                  </a:lnTo>
                  <a:lnTo>
                    <a:pt x="18901" y="20793"/>
                  </a:lnTo>
                  <a:lnTo>
                    <a:pt x="18874" y="20786"/>
                  </a:lnTo>
                  <a:lnTo>
                    <a:pt x="18810" y="20771"/>
                  </a:lnTo>
                  <a:lnTo>
                    <a:pt x="18718" y="20757"/>
                  </a:lnTo>
                  <a:lnTo>
                    <a:pt x="18645" y="20729"/>
                  </a:lnTo>
                  <a:lnTo>
                    <a:pt x="18563" y="20708"/>
                  </a:lnTo>
                  <a:lnTo>
                    <a:pt x="18489" y="20665"/>
                  </a:lnTo>
                  <a:lnTo>
                    <a:pt x="18416" y="20601"/>
                  </a:lnTo>
                  <a:lnTo>
                    <a:pt x="18352" y="20524"/>
                  </a:lnTo>
                  <a:lnTo>
                    <a:pt x="18306" y="20453"/>
                  </a:lnTo>
                  <a:lnTo>
                    <a:pt x="18288" y="20410"/>
                  </a:lnTo>
                  <a:lnTo>
                    <a:pt x="18215" y="20339"/>
                  </a:lnTo>
                  <a:lnTo>
                    <a:pt x="18169" y="20311"/>
                  </a:lnTo>
                  <a:lnTo>
                    <a:pt x="18059" y="20269"/>
                  </a:lnTo>
                  <a:lnTo>
                    <a:pt x="18005" y="20262"/>
                  </a:lnTo>
                  <a:lnTo>
                    <a:pt x="17931" y="20254"/>
                  </a:lnTo>
                  <a:lnTo>
                    <a:pt x="17822" y="20269"/>
                  </a:lnTo>
                  <a:lnTo>
                    <a:pt x="17767" y="20290"/>
                  </a:lnTo>
                  <a:lnTo>
                    <a:pt x="17712" y="20304"/>
                  </a:lnTo>
                  <a:lnTo>
                    <a:pt x="17602" y="20389"/>
                  </a:lnTo>
                  <a:lnTo>
                    <a:pt x="17584" y="20424"/>
                  </a:lnTo>
                  <a:close/>
                  <a:moveTo>
                    <a:pt x="13668" y="432"/>
                  </a:moveTo>
                  <a:lnTo>
                    <a:pt x="13668" y="1204"/>
                  </a:lnTo>
                  <a:lnTo>
                    <a:pt x="13970" y="1530"/>
                  </a:lnTo>
                  <a:lnTo>
                    <a:pt x="13979" y="1629"/>
                  </a:lnTo>
                  <a:lnTo>
                    <a:pt x="13988" y="1863"/>
                  </a:lnTo>
                  <a:lnTo>
                    <a:pt x="14007" y="1997"/>
                  </a:lnTo>
                  <a:lnTo>
                    <a:pt x="13988" y="2125"/>
                  </a:lnTo>
                  <a:lnTo>
                    <a:pt x="13988" y="2231"/>
                  </a:lnTo>
                  <a:lnTo>
                    <a:pt x="13970" y="2302"/>
                  </a:lnTo>
                  <a:lnTo>
                    <a:pt x="13961" y="2372"/>
                  </a:lnTo>
                  <a:lnTo>
                    <a:pt x="13952" y="2479"/>
                  </a:lnTo>
                  <a:lnTo>
                    <a:pt x="13952" y="2719"/>
                  </a:lnTo>
                  <a:lnTo>
                    <a:pt x="13961" y="2840"/>
                  </a:lnTo>
                  <a:lnTo>
                    <a:pt x="13961" y="2939"/>
                  </a:lnTo>
                  <a:lnTo>
                    <a:pt x="13970" y="3003"/>
                  </a:lnTo>
                  <a:lnTo>
                    <a:pt x="13970" y="3038"/>
                  </a:lnTo>
                  <a:lnTo>
                    <a:pt x="14912" y="2712"/>
                  </a:lnTo>
                  <a:lnTo>
                    <a:pt x="15104" y="2748"/>
                  </a:lnTo>
                  <a:lnTo>
                    <a:pt x="15489" y="2826"/>
                  </a:lnTo>
                  <a:lnTo>
                    <a:pt x="15690" y="2875"/>
                  </a:lnTo>
                  <a:lnTo>
                    <a:pt x="15845" y="2925"/>
                  </a:lnTo>
                  <a:lnTo>
                    <a:pt x="15900" y="2953"/>
                  </a:lnTo>
                  <a:lnTo>
                    <a:pt x="15955" y="2996"/>
                  </a:lnTo>
                  <a:lnTo>
                    <a:pt x="15955" y="3024"/>
                  </a:lnTo>
                  <a:lnTo>
                    <a:pt x="15937" y="3038"/>
                  </a:lnTo>
                  <a:lnTo>
                    <a:pt x="15919" y="3066"/>
                  </a:lnTo>
                  <a:lnTo>
                    <a:pt x="15910" y="3088"/>
                  </a:lnTo>
                  <a:lnTo>
                    <a:pt x="15919" y="3123"/>
                  </a:lnTo>
                  <a:lnTo>
                    <a:pt x="15937" y="3166"/>
                  </a:lnTo>
                  <a:lnTo>
                    <a:pt x="16010" y="3244"/>
                  </a:lnTo>
                  <a:lnTo>
                    <a:pt x="16111" y="3314"/>
                  </a:lnTo>
                  <a:lnTo>
                    <a:pt x="16294" y="3442"/>
                  </a:lnTo>
                  <a:lnTo>
                    <a:pt x="16394" y="3491"/>
                  </a:lnTo>
                  <a:lnTo>
                    <a:pt x="16559" y="3619"/>
                  </a:lnTo>
                  <a:lnTo>
                    <a:pt x="16943" y="3888"/>
                  </a:lnTo>
                  <a:lnTo>
                    <a:pt x="17163" y="4037"/>
                  </a:lnTo>
                  <a:lnTo>
                    <a:pt x="17364" y="4143"/>
                  </a:lnTo>
                  <a:lnTo>
                    <a:pt x="17447" y="4193"/>
                  </a:lnTo>
                  <a:lnTo>
                    <a:pt x="17556" y="4221"/>
                  </a:lnTo>
                  <a:lnTo>
                    <a:pt x="17593" y="4235"/>
                  </a:lnTo>
                  <a:lnTo>
                    <a:pt x="17620" y="4235"/>
                  </a:lnTo>
                  <a:lnTo>
                    <a:pt x="17639" y="4221"/>
                  </a:lnTo>
                  <a:lnTo>
                    <a:pt x="17694" y="4200"/>
                  </a:lnTo>
                  <a:lnTo>
                    <a:pt x="17739" y="4178"/>
                  </a:lnTo>
                  <a:lnTo>
                    <a:pt x="17767" y="4178"/>
                  </a:lnTo>
                  <a:lnTo>
                    <a:pt x="17794" y="4193"/>
                  </a:lnTo>
                  <a:lnTo>
                    <a:pt x="17812" y="4221"/>
                  </a:lnTo>
                  <a:lnTo>
                    <a:pt x="18288" y="4221"/>
                  </a:lnTo>
                  <a:lnTo>
                    <a:pt x="18279" y="4143"/>
                  </a:lnTo>
                  <a:lnTo>
                    <a:pt x="18215" y="3916"/>
                  </a:lnTo>
                  <a:lnTo>
                    <a:pt x="18133" y="3753"/>
                  </a:lnTo>
                  <a:lnTo>
                    <a:pt x="18032" y="3548"/>
                  </a:lnTo>
                  <a:lnTo>
                    <a:pt x="17968" y="3428"/>
                  </a:lnTo>
                  <a:lnTo>
                    <a:pt x="17895" y="3314"/>
                  </a:lnTo>
                  <a:lnTo>
                    <a:pt x="17794" y="3173"/>
                  </a:lnTo>
                  <a:lnTo>
                    <a:pt x="17694" y="3038"/>
                  </a:lnTo>
                  <a:lnTo>
                    <a:pt x="17520" y="2797"/>
                  </a:lnTo>
                  <a:lnTo>
                    <a:pt x="17410" y="2656"/>
                  </a:lnTo>
                  <a:lnTo>
                    <a:pt x="17337" y="2592"/>
                  </a:lnTo>
                  <a:lnTo>
                    <a:pt x="17318" y="2585"/>
                  </a:lnTo>
                  <a:lnTo>
                    <a:pt x="17318" y="2613"/>
                  </a:lnTo>
                  <a:lnTo>
                    <a:pt x="17309" y="2656"/>
                  </a:lnTo>
                  <a:lnTo>
                    <a:pt x="17300" y="2677"/>
                  </a:lnTo>
                  <a:lnTo>
                    <a:pt x="17282" y="2698"/>
                  </a:lnTo>
                  <a:lnTo>
                    <a:pt x="17254" y="2705"/>
                  </a:lnTo>
                  <a:lnTo>
                    <a:pt x="17218" y="2712"/>
                  </a:lnTo>
                  <a:lnTo>
                    <a:pt x="17135" y="2705"/>
                  </a:lnTo>
                  <a:lnTo>
                    <a:pt x="17035" y="2677"/>
                  </a:lnTo>
                  <a:lnTo>
                    <a:pt x="16943" y="2649"/>
                  </a:lnTo>
                  <a:lnTo>
                    <a:pt x="16852" y="2606"/>
                  </a:lnTo>
                  <a:lnTo>
                    <a:pt x="16715" y="2500"/>
                  </a:lnTo>
                  <a:lnTo>
                    <a:pt x="16660" y="2450"/>
                  </a:lnTo>
                  <a:lnTo>
                    <a:pt x="16623" y="2387"/>
                  </a:lnTo>
                  <a:lnTo>
                    <a:pt x="16623" y="2344"/>
                  </a:lnTo>
                  <a:lnTo>
                    <a:pt x="16632" y="2323"/>
                  </a:lnTo>
                  <a:lnTo>
                    <a:pt x="16660" y="2295"/>
                  </a:lnTo>
                  <a:lnTo>
                    <a:pt x="16715" y="2259"/>
                  </a:lnTo>
                  <a:lnTo>
                    <a:pt x="16788" y="2231"/>
                  </a:lnTo>
                  <a:lnTo>
                    <a:pt x="16925" y="2188"/>
                  </a:lnTo>
                  <a:lnTo>
                    <a:pt x="16989" y="2167"/>
                  </a:lnTo>
                  <a:lnTo>
                    <a:pt x="16989" y="1523"/>
                  </a:lnTo>
                  <a:lnTo>
                    <a:pt x="16449" y="1204"/>
                  </a:lnTo>
                  <a:lnTo>
                    <a:pt x="15626" y="1204"/>
                  </a:lnTo>
                  <a:lnTo>
                    <a:pt x="15626" y="701"/>
                  </a:lnTo>
                  <a:lnTo>
                    <a:pt x="15571" y="673"/>
                  </a:lnTo>
                  <a:lnTo>
                    <a:pt x="15397" y="609"/>
                  </a:lnTo>
                  <a:lnTo>
                    <a:pt x="15168" y="503"/>
                  </a:lnTo>
                  <a:lnTo>
                    <a:pt x="14583" y="276"/>
                  </a:lnTo>
                  <a:lnTo>
                    <a:pt x="14299" y="163"/>
                  </a:lnTo>
                  <a:lnTo>
                    <a:pt x="14034" y="71"/>
                  </a:lnTo>
                  <a:lnTo>
                    <a:pt x="13833" y="21"/>
                  </a:lnTo>
                  <a:lnTo>
                    <a:pt x="13769" y="0"/>
                  </a:lnTo>
                  <a:lnTo>
                    <a:pt x="13668" y="0"/>
                  </a:lnTo>
                  <a:lnTo>
                    <a:pt x="13613" y="28"/>
                  </a:lnTo>
                  <a:lnTo>
                    <a:pt x="13604" y="57"/>
                  </a:lnTo>
                  <a:lnTo>
                    <a:pt x="13595" y="106"/>
                  </a:lnTo>
                  <a:lnTo>
                    <a:pt x="13604" y="163"/>
                  </a:lnTo>
                  <a:lnTo>
                    <a:pt x="13650" y="312"/>
                  </a:lnTo>
                  <a:lnTo>
                    <a:pt x="13668" y="432"/>
                  </a:lnTo>
                  <a:close/>
                </a:path>
              </a:pathLst>
            </a:custGeom>
            <a:solidFill>
              <a:srgbClr val="BFBFBF"/>
            </a:solidFill>
            <a:ln w="9525" cap="flat">
              <a:solidFill>
                <a:srgbClr val="FFFFFF"/>
              </a:solidFill>
              <a:prstDash val="solid"/>
              <a:round/>
            </a:ln>
            <a:effectLst/>
          </p:spPr>
          <p:txBody>
            <a:bodyPr wrap="square" lIns="45718" tIns="45718" rIns="45718" bIns="45718" numCol="1" anchor="t">
              <a:noAutofit/>
            </a:bodyPr>
            <a:lstStyle/>
            <a:p>
              <a:pPr defTabSz="914400">
                <a:defRPr>
                  <a:latin typeface="+mj-lt"/>
                  <a:ea typeface="+mj-ea"/>
                  <a:cs typeface="+mj-cs"/>
                  <a:sym typeface="Calibri"/>
                </a:defRPr>
              </a:pPr>
              <a:endParaRPr dirty="0"/>
            </a:p>
          </p:txBody>
        </p:sp>
        <p:sp>
          <p:nvSpPr>
            <p:cNvPr id="120" name="Freeform 58"/>
            <p:cNvSpPr/>
            <p:nvPr/>
          </p:nvSpPr>
          <p:spPr>
            <a:xfrm>
              <a:off x="748354" y="2733533"/>
              <a:ext cx="440607" cy="2187048"/>
            </a:xfrm>
            <a:custGeom>
              <a:avLst/>
              <a:gdLst/>
              <a:ahLst/>
              <a:cxnLst>
                <a:cxn ang="0">
                  <a:pos x="wd2" y="hd2"/>
                </a:cxn>
                <a:cxn ang="5400000">
                  <a:pos x="wd2" y="hd2"/>
                </a:cxn>
                <a:cxn ang="10800000">
                  <a:pos x="wd2" y="hd2"/>
                </a:cxn>
                <a:cxn ang="16200000">
                  <a:pos x="wd2" y="hd2"/>
                </a:cxn>
              </a:cxnLst>
              <a:rect l="0" t="0" r="r" b="b"/>
              <a:pathLst>
                <a:path w="21600" h="21600" extrusionOk="0">
                  <a:moveTo>
                    <a:pt x="4293" y="0"/>
                  </a:moveTo>
                  <a:lnTo>
                    <a:pt x="2925" y="290"/>
                  </a:lnTo>
                  <a:lnTo>
                    <a:pt x="2684" y="614"/>
                  </a:lnTo>
                  <a:lnTo>
                    <a:pt x="1483" y="841"/>
                  </a:lnTo>
                  <a:lnTo>
                    <a:pt x="115" y="841"/>
                  </a:lnTo>
                  <a:lnTo>
                    <a:pt x="104" y="852"/>
                  </a:lnTo>
                  <a:lnTo>
                    <a:pt x="63" y="892"/>
                  </a:lnTo>
                  <a:lnTo>
                    <a:pt x="31" y="949"/>
                  </a:lnTo>
                  <a:lnTo>
                    <a:pt x="0" y="1011"/>
                  </a:lnTo>
                  <a:lnTo>
                    <a:pt x="0" y="1045"/>
                  </a:lnTo>
                  <a:lnTo>
                    <a:pt x="10" y="1079"/>
                  </a:lnTo>
                  <a:lnTo>
                    <a:pt x="52" y="1114"/>
                  </a:lnTo>
                  <a:lnTo>
                    <a:pt x="94" y="1142"/>
                  </a:lnTo>
                  <a:lnTo>
                    <a:pt x="157" y="1170"/>
                  </a:lnTo>
                  <a:lnTo>
                    <a:pt x="240" y="1193"/>
                  </a:lnTo>
                  <a:lnTo>
                    <a:pt x="345" y="1216"/>
                  </a:lnTo>
                  <a:lnTo>
                    <a:pt x="470" y="1227"/>
                  </a:lnTo>
                  <a:lnTo>
                    <a:pt x="606" y="1244"/>
                  </a:lnTo>
                  <a:lnTo>
                    <a:pt x="731" y="1273"/>
                  </a:lnTo>
                  <a:lnTo>
                    <a:pt x="846" y="1295"/>
                  </a:lnTo>
                  <a:lnTo>
                    <a:pt x="930" y="1341"/>
                  </a:lnTo>
                  <a:lnTo>
                    <a:pt x="1024" y="1381"/>
                  </a:lnTo>
                  <a:lnTo>
                    <a:pt x="1097" y="1420"/>
                  </a:lnTo>
                  <a:lnTo>
                    <a:pt x="1159" y="1477"/>
                  </a:lnTo>
                  <a:lnTo>
                    <a:pt x="1212" y="1523"/>
                  </a:lnTo>
                  <a:lnTo>
                    <a:pt x="1243" y="1579"/>
                  </a:lnTo>
                  <a:lnTo>
                    <a:pt x="1285" y="1631"/>
                  </a:lnTo>
                  <a:lnTo>
                    <a:pt x="1306" y="1687"/>
                  </a:lnTo>
                  <a:lnTo>
                    <a:pt x="1337" y="1744"/>
                  </a:lnTo>
                  <a:lnTo>
                    <a:pt x="1358" y="1852"/>
                  </a:lnTo>
                  <a:lnTo>
                    <a:pt x="1368" y="1943"/>
                  </a:lnTo>
                  <a:lnTo>
                    <a:pt x="1358" y="2165"/>
                  </a:lnTo>
                  <a:lnTo>
                    <a:pt x="1337" y="2449"/>
                  </a:lnTo>
                  <a:lnTo>
                    <a:pt x="1306" y="2687"/>
                  </a:lnTo>
                  <a:lnTo>
                    <a:pt x="1306" y="3596"/>
                  </a:lnTo>
                  <a:lnTo>
                    <a:pt x="0" y="3920"/>
                  </a:lnTo>
                  <a:lnTo>
                    <a:pt x="0" y="4471"/>
                  </a:lnTo>
                  <a:lnTo>
                    <a:pt x="355" y="4505"/>
                  </a:lnTo>
                  <a:lnTo>
                    <a:pt x="0" y="4863"/>
                  </a:lnTo>
                  <a:lnTo>
                    <a:pt x="0" y="5607"/>
                  </a:lnTo>
                  <a:lnTo>
                    <a:pt x="73" y="5619"/>
                  </a:lnTo>
                  <a:lnTo>
                    <a:pt x="261" y="5653"/>
                  </a:lnTo>
                  <a:lnTo>
                    <a:pt x="480" y="5687"/>
                  </a:lnTo>
                  <a:lnTo>
                    <a:pt x="658" y="5704"/>
                  </a:lnTo>
                  <a:lnTo>
                    <a:pt x="679" y="5710"/>
                  </a:lnTo>
                  <a:lnTo>
                    <a:pt x="721" y="5732"/>
                  </a:lnTo>
                  <a:lnTo>
                    <a:pt x="752" y="5772"/>
                  </a:lnTo>
                  <a:lnTo>
                    <a:pt x="804" y="5812"/>
                  </a:lnTo>
                  <a:lnTo>
                    <a:pt x="877" y="5931"/>
                  </a:lnTo>
                  <a:lnTo>
                    <a:pt x="961" y="6056"/>
                  </a:lnTo>
                  <a:lnTo>
                    <a:pt x="1086" y="6306"/>
                  </a:lnTo>
                  <a:lnTo>
                    <a:pt x="1138" y="6414"/>
                  </a:lnTo>
                  <a:lnTo>
                    <a:pt x="2381" y="7942"/>
                  </a:lnTo>
                  <a:lnTo>
                    <a:pt x="2413" y="7954"/>
                  </a:lnTo>
                  <a:lnTo>
                    <a:pt x="2528" y="8011"/>
                  </a:lnTo>
                  <a:lnTo>
                    <a:pt x="2684" y="8101"/>
                  </a:lnTo>
                  <a:lnTo>
                    <a:pt x="2883" y="8232"/>
                  </a:lnTo>
                  <a:lnTo>
                    <a:pt x="2998" y="8317"/>
                  </a:lnTo>
                  <a:lnTo>
                    <a:pt x="3113" y="8414"/>
                  </a:lnTo>
                  <a:lnTo>
                    <a:pt x="3217" y="8516"/>
                  </a:lnTo>
                  <a:lnTo>
                    <a:pt x="3332" y="8635"/>
                  </a:lnTo>
                  <a:lnTo>
                    <a:pt x="3447" y="8766"/>
                  </a:lnTo>
                  <a:lnTo>
                    <a:pt x="3551" y="8914"/>
                  </a:lnTo>
                  <a:lnTo>
                    <a:pt x="3666" y="9067"/>
                  </a:lnTo>
                  <a:lnTo>
                    <a:pt x="3750" y="9232"/>
                  </a:lnTo>
                  <a:lnTo>
                    <a:pt x="3791" y="9329"/>
                  </a:lnTo>
                  <a:lnTo>
                    <a:pt x="3823" y="9431"/>
                  </a:lnTo>
                  <a:lnTo>
                    <a:pt x="3865" y="9539"/>
                  </a:lnTo>
                  <a:lnTo>
                    <a:pt x="3896" y="9658"/>
                  </a:lnTo>
                  <a:lnTo>
                    <a:pt x="3938" y="9919"/>
                  </a:lnTo>
                  <a:lnTo>
                    <a:pt x="3979" y="10192"/>
                  </a:lnTo>
                  <a:lnTo>
                    <a:pt x="4000" y="10488"/>
                  </a:lnTo>
                  <a:lnTo>
                    <a:pt x="4011" y="10783"/>
                  </a:lnTo>
                  <a:lnTo>
                    <a:pt x="4021" y="11084"/>
                  </a:lnTo>
                  <a:lnTo>
                    <a:pt x="4011" y="11385"/>
                  </a:lnTo>
                  <a:lnTo>
                    <a:pt x="4000" y="11942"/>
                  </a:lnTo>
                  <a:lnTo>
                    <a:pt x="3959" y="12402"/>
                  </a:lnTo>
                  <a:lnTo>
                    <a:pt x="3938" y="12715"/>
                  </a:lnTo>
                  <a:lnTo>
                    <a:pt x="3927" y="12834"/>
                  </a:lnTo>
                  <a:lnTo>
                    <a:pt x="3885" y="12913"/>
                  </a:lnTo>
                  <a:lnTo>
                    <a:pt x="3791" y="13124"/>
                  </a:lnTo>
                  <a:lnTo>
                    <a:pt x="3624" y="13425"/>
                  </a:lnTo>
                  <a:lnTo>
                    <a:pt x="3405" y="13783"/>
                  </a:lnTo>
                  <a:lnTo>
                    <a:pt x="3280" y="13976"/>
                  </a:lnTo>
                  <a:lnTo>
                    <a:pt x="3154" y="14158"/>
                  </a:lnTo>
                  <a:lnTo>
                    <a:pt x="3019" y="14345"/>
                  </a:lnTo>
                  <a:lnTo>
                    <a:pt x="2872" y="14516"/>
                  </a:lnTo>
                  <a:lnTo>
                    <a:pt x="2716" y="14669"/>
                  </a:lnTo>
                  <a:lnTo>
                    <a:pt x="2569" y="14805"/>
                  </a:lnTo>
                  <a:lnTo>
                    <a:pt x="2496" y="14868"/>
                  </a:lnTo>
                  <a:lnTo>
                    <a:pt x="2413" y="14925"/>
                  </a:lnTo>
                  <a:lnTo>
                    <a:pt x="2267" y="15004"/>
                  </a:lnTo>
                  <a:lnTo>
                    <a:pt x="2235" y="15033"/>
                  </a:lnTo>
                  <a:lnTo>
                    <a:pt x="2214" y="15067"/>
                  </a:lnTo>
                  <a:lnTo>
                    <a:pt x="2204" y="15106"/>
                  </a:lnTo>
                  <a:lnTo>
                    <a:pt x="2193" y="15152"/>
                  </a:lnTo>
                  <a:lnTo>
                    <a:pt x="2173" y="15260"/>
                  </a:lnTo>
                  <a:lnTo>
                    <a:pt x="2173" y="15390"/>
                  </a:lnTo>
                  <a:lnTo>
                    <a:pt x="2204" y="15674"/>
                  </a:lnTo>
                  <a:lnTo>
                    <a:pt x="2256" y="15993"/>
                  </a:lnTo>
                  <a:lnTo>
                    <a:pt x="2319" y="16288"/>
                  </a:lnTo>
                  <a:lnTo>
                    <a:pt x="2381" y="16544"/>
                  </a:lnTo>
                  <a:lnTo>
                    <a:pt x="2413" y="16726"/>
                  </a:lnTo>
                  <a:lnTo>
                    <a:pt x="2444" y="16782"/>
                  </a:lnTo>
                  <a:lnTo>
                    <a:pt x="2726" y="16850"/>
                  </a:lnTo>
                  <a:lnTo>
                    <a:pt x="2726" y="17629"/>
                  </a:lnTo>
                  <a:lnTo>
                    <a:pt x="2267" y="17788"/>
                  </a:lnTo>
                  <a:lnTo>
                    <a:pt x="2319" y="18083"/>
                  </a:lnTo>
                  <a:lnTo>
                    <a:pt x="2267" y="18703"/>
                  </a:lnTo>
                  <a:lnTo>
                    <a:pt x="1838" y="19021"/>
                  </a:lnTo>
                  <a:lnTo>
                    <a:pt x="1859" y="19060"/>
                  </a:lnTo>
                  <a:lnTo>
                    <a:pt x="1922" y="19151"/>
                  </a:lnTo>
                  <a:lnTo>
                    <a:pt x="1964" y="19197"/>
                  </a:lnTo>
                  <a:lnTo>
                    <a:pt x="2016" y="19242"/>
                  </a:lnTo>
                  <a:lnTo>
                    <a:pt x="2047" y="19259"/>
                  </a:lnTo>
                  <a:lnTo>
                    <a:pt x="2079" y="19271"/>
                  </a:lnTo>
                  <a:lnTo>
                    <a:pt x="2099" y="19282"/>
                  </a:lnTo>
                  <a:lnTo>
                    <a:pt x="2141" y="19282"/>
                  </a:lnTo>
                  <a:lnTo>
                    <a:pt x="2173" y="19288"/>
                  </a:lnTo>
                  <a:lnTo>
                    <a:pt x="2204" y="19310"/>
                  </a:lnTo>
                  <a:lnTo>
                    <a:pt x="2277" y="19390"/>
                  </a:lnTo>
                  <a:lnTo>
                    <a:pt x="2329" y="19498"/>
                  </a:lnTo>
                  <a:lnTo>
                    <a:pt x="2392" y="19623"/>
                  </a:lnTo>
                  <a:lnTo>
                    <a:pt x="2465" y="19856"/>
                  </a:lnTo>
                  <a:lnTo>
                    <a:pt x="2496" y="19964"/>
                  </a:lnTo>
                  <a:lnTo>
                    <a:pt x="2862" y="20447"/>
                  </a:lnTo>
                  <a:lnTo>
                    <a:pt x="2904" y="20526"/>
                  </a:lnTo>
                  <a:lnTo>
                    <a:pt x="3029" y="20702"/>
                  </a:lnTo>
                  <a:lnTo>
                    <a:pt x="3081" y="20753"/>
                  </a:lnTo>
                  <a:lnTo>
                    <a:pt x="3133" y="20799"/>
                  </a:lnTo>
                  <a:lnTo>
                    <a:pt x="3196" y="20850"/>
                  </a:lnTo>
                  <a:lnTo>
                    <a:pt x="3259" y="20884"/>
                  </a:lnTo>
                  <a:lnTo>
                    <a:pt x="3332" y="20918"/>
                  </a:lnTo>
                  <a:lnTo>
                    <a:pt x="3405" y="20947"/>
                  </a:lnTo>
                  <a:lnTo>
                    <a:pt x="3489" y="20964"/>
                  </a:lnTo>
                  <a:lnTo>
                    <a:pt x="3572" y="20969"/>
                  </a:lnTo>
                  <a:lnTo>
                    <a:pt x="3614" y="20964"/>
                  </a:lnTo>
                  <a:lnTo>
                    <a:pt x="3666" y="20952"/>
                  </a:lnTo>
                  <a:lnTo>
                    <a:pt x="3708" y="20930"/>
                  </a:lnTo>
                  <a:lnTo>
                    <a:pt x="3750" y="20896"/>
                  </a:lnTo>
                  <a:lnTo>
                    <a:pt x="3833" y="20822"/>
                  </a:lnTo>
                  <a:lnTo>
                    <a:pt x="3938" y="20714"/>
                  </a:lnTo>
                  <a:lnTo>
                    <a:pt x="4136" y="20452"/>
                  </a:lnTo>
                  <a:lnTo>
                    <a:pt x="4356" y="20151"/>
                  </a:lnTo>
                  <a:lnTo>
                    <a:pt x="4470" y="19992"/>
                  </a:lnTo>
                  <a:lnTo>
                    <a:pt x="4596" y="19845"/>
                  </a:lnTo>
                  <a:lnTo>
                    <a:pt x="4732" y="19697"/>
                  </a:lnTo>
                  <a:lnTo>
                    <a:pt x="4867" y="19577"/>
                  </a:lnTo>
                  <a:lnTo>
                    <a:pt x="4940" y="19515"/>
                  </a:lnTo>
                  <a:lnTo>
                    <a:pt x="5024" y="19458"/>
                  </a:lnTo>
                  <a:lnTo>
                    <a:pt x="5097" y="19413"/>
                  </a:lnTo>
                  <a:lnTo>
                    <a:pt x="5181" y="19373"/>
                  </a:lnTo>
                  <a:lnTo>
                    <a:pt x="5275" y="19339"/>
                  </a:lnTo>
                  <a:lnTo>
                    <a:pt x="5358" y="19310"/>
                  </a:lnTo>
                  <a:lnTo>
                    <a:pt x="5452" y="19293"/>
                  </a:lnTo>
                  <a:lnTo>
                    <a:pt x="5536" y="19282"/>
                  </a:lnTo>
                  <a:lnTo>
                    <a:pt x="5619" y="19276"/>
                  </a:lnTo>
                  <a:lnTo>
                    <a:pt x="5713" y="19254"/>
                  </a:lnTo>
                  <a:lnTo>
                    <a:pt x="5786" y="19225"/>
                  </a:lnTo>
                  <a:lnTo>
                    <a:pt x="5912" y="19157"/>
                  </a:lnTo>
                  <a:lnTo>
                    <a:pt x="5964" y="19112"/>
                  </a:lnTo>
                  <a:lnTo>
                    <a:pt x="6068" y="19009"/>
                  </a:lnTo>
                  <a:lnTo>
                    <a:pt x="6131" y="18884"/>
                  </a:lnTo>
                  <a:lnTo>
                    <a:pt x="6173" y="18748"/>
                  </a:lnTo>
                  <a:lnTo>
                    <a:pt x="6204" y="18612"/>
                  </a:lnTo>
                  <a:lnTo>
                    <a:pt x="6215" y="18458"/>
                  </a:lnTo>
                  <a:lnTo>
                    <a:pt x="6215" y="18180"/>
                  </a:lnTo>
                  <a:lnTo>
                    <a:pt x="6204" y="18049"/>
                  </a:lnTo>
                  <a:lnTo>
                    <a:pt x="6173" y="17936"/>
                  </a:lnTo>
                  <a:lnTo>
                    <a:pt x="6152" y="17765"/>
                  </a:lnTo>
                  <a:lnTo>
                    <a:pt x="6142" y="17697"/>
                  </a:lnTo>
                  <a:lnTo>
                    <a:pt x="6726" y="17243"/>
                  </a:lnTo>
                  <a:lnTo>
                    <a:pt x="7029" y="17243"/>
                  </a:lnTo>
                  <a:lnTo>
                    <a:pt x="7029" y="16913"/>
                  </a:lnTo>
                  <a:lnTo>
                    <a:pt x="6601" y="16527"/>
                  </a:lnTo>
                  <a:lnTo>
                    <a:pt x="7029" y="16265"/>
                  </a:lnTo>
                  <a:lnTo>
                    <a:pt x="7980" y="16106"/>
                  </a:lnTo>
                  <a:lnTo>
                    <a:pt x="8868" y="15686"/>
                  </a:lnTo>
                  <a:lnTo>
                    <a:pt x="10132" y="15425"/>
                  </a:lnTo>
                  <a:lnTo>
                    <a:pt x="10132" y="14550"/>
                  </a:lnTo>
                  <a:lnTo>
                    <a:pt x="11615" y="14260"/>
                  </a:lnTo>
                  <a:lnTo>
                    <a:pt x="12691" y="13612"/>
                  </a:lnTo>
                  <a:lnTo>
                    <a:pt x="13589" y="13186"/>
                  </a:lnTo>
                  <a:lnTo>
                    <a:pt x="14111" y="11504"/>
                  </a:lnTo>
                  <a:lnTo>
                    <a:pt x="16200" y="10567"/>
                  </a:lnTo>
                  <a:lnTo>
                    <a:pt x="17871" y="10402"/>
                  </a:lnTo>
                  <a:lnTo>
                    <a:pt x="17871" y="9755"/>
                  </a:lnTo>
                  <a:lnTo>
                    <a:pt x="18529" y="9204"/>
                  </a:lnTo>
                  <a:lnTo>
                    <a:pt x="18529" y="8687"/>
                  </a:lnTo>
                  <a:lnTo>
                    <a:pt x="19720" y="8488"/>
                  </a:lnTo>
                  <a:lnTo>
                    <a:pt x="19720" y="7357"/>
                  </a:lnTo>
                  <a:lnTo>
                    <a:pt x="21140" y="6352"/>
                  </a:lnTo>
                  <a:lnTo>
                    <a:pt x="21172" y="6346"/>
                  </a:lnTo>
                  <a:lnTo>
                    <a:pt x="21245" y="6318"/>
                  </a:lnTo>
                  <a:lnTo>
                    <a:pt x="21287" y="6300"/>
                  </a:lnTo>
                  <a:lnTo>
                    <a:pt x="21339" y="6278"/>
                  </a:lnTo>
                  <a:lnTo>
                    <a:pt x="21381" y="6244"/>
                  </a:lnTo>
                  <a:lnTo>
                    <a:pt x="21422" y="6204"/>
                  </a:lnTo>
                  <a:lnTo>
                    <a:pt x="21475" y="6153"/>
                  </a:lnTo>
                  <a:lnTo>
                    <a:pt x="21506" y="6107"/>
                  </a:lnTo>
                  <a:lnTo>
                    <a:pt x="21548" y="6039"/>
                  </a:lnTo>
                  <a:lnTo>
                    <a:pt x="21569" y="5971"/>
                  </a:lnTo>
                  <a:lnTo>
                    <a:pt x="21600" y="5886"/>
                  </a:lnTo>
                  <a:lnTo>
                    <a:pt x="21600" y="5687"/>
                  </a:lnTo>
                  <a:lnTo>
                    <a:pt x="21569" y="5573"/>
                  </a:lnTo>
                  <a:lnTo>
                    <a:pt x="21548" y="5511"/>
                  </a:lnTo>
                  <a:lnTo>
                    <a:pt x="21527" y="5465"/>
                  </a:lnTo>
                  <a:lnTo>
                    <a:pt x="21496" y="5414"/>
                  </a:lnTo>
                  <a:lnTo>
                    <a:pt x="21475" y="5374"/>
                  </a:lnTo>
                  <a:lnTo>
                    <a:pt x="21433" y="5335"/>
                  </a:lnTo>
                  <a:lnTo>
                    <a:pt x="21402" y="5306"/>
                  </a:lnTo>
                  <a:lnTo>
                    <a:pt x="21360" y="5278"/>
                  </a:lnTo>
                  <a:lnTo>
                    <a:pt x="21308" y="5249"/>
                  </a:lnTo>
                  <a:lnTo>
                    <a:pt x="21255" y="5232"/>
                  </a:lnTo>
                  <a:lnTo>
                    <a:pt x="21214" y="5215"/>
                  </a:lnTo>
                  <a:lnTo>
                    <a:pt x="21161" y="5204"/>
                  </a:lnTo>
                  <a:lnTo>
                    <a:pt x="21109" y="5198"/>
                  </a:lnTo>
                  <a:lnTo>
                    <a:pt x="20994" y="5181"/>
                  </a:lnTo>
                  <a:lnTo>
                    <a:pt x="20879" y="5181"/>
                  </a:lnTo>
                  <a:lnTo>
                    <a:pt x="20420" y="5238"/>
                  </a:lnTo>
                  <a:lnTo>
                    <a:pt x="20012" y="5278"/>
                  </a:lnTo>
                  <a:lnTo>
                    <a:pt x="19971" y="5278"/>
                  </a:lnTo>
                  <a:lnTo>
                    <a:pt x="19939" y="5272"/>
                  </a:lnTo>
                  <a:lnTo>
                    <a:pt x="19897" y="5261"/>
                  </a:lnTo>
                  <a:lnTo>
                    <a:pt x="19866" y="5249"/>
                  </a:lnTo>
                  <a:lnTo>
                    <a:pt x="19783" y="5210"/>
                  </a:lnTo>
                  <a:lnTo>
                    <a:pt x="19699" y="5164"/>
                  </a:lnTo>
                  <a:lnTo>
                    <a:pt x="19626" y="5107"/>
                  </a:lnTo>
                  <a:lnTo>
                    <a:pt x="19553" y="5045"/>
                  </a:lnTo>
                  <a:lnTo>
                    <a:pt x="19490" y="4977"/>
                  </a:lnTo>
                  <a:lnTo>
                    <a:pt x="19407" y="4909"/>
                  </a:lnTo>
                  <a:lnTo>
                    <a:pt x="19208" y="4647"/>
                  </a:lnTo>
                  <a:lnTo>
                    <a:pt x="19125" y="4534"/>
                  </a:lnTo>
                  <a:lnTo>
                    <a:pt x="17046" y="4375"/>
                  </a:lnTo>
                  <a:lnTo>
                    <a:pt x="16263" y="3823"/>
                  </a:lnTo>
                  <a:lnTo>
                    <a:pt x="16054" y="3829"/>
                  </a:lnTo>
                  <a:lnTo>
                    <a:pt x="15552" y="3858"/>
                  </a:lnTo>
                  <a:lnTo>
                    <a:pt x="15406" y="3875"/>
                  </a:lnTo>
                  <a:lnTo>
                    <a:pt x="15270" y="3892"/>
                  </a:lnTo>
                  <a:lnTo>
                    <a:pt x="15135" y="3920"/>
                  </a:lnTo>
                  <a:lnTo>
                    <a:pt x="15009" y="3943"/>
                  </a:lnTo>
                  <a:lnTo>
                    <a:pt x="14894" y="3977"/>
                  </a:lnTo>
                  <a:lnTo>
                    <a:pt x="14790" y="4022"/>
                  </a:lnTo>
                  <a:lnTo>
                    <a:pt x="14717" y="4062"/>
                  </a:lnTo>
                  <a:lnTo>
                    <a:pt x="14675" y="4090"/>
                  </a:lnTo>
                  <a:lnTo>
                    <a:pt x="14654" y="4119"/>
                  </a:lnTo>
                  <a:lnTo>
                    <a:pt x="14602" y="4159"/>
                  </a:lnTo>
                  <a:lnTo>
                    <a:pt x="14571" y="4193"/>
                  </a:lnTo>
                  <a:lnTo>
                    <a:pt x="14518" y="4204"/>
                  </a:lnTo>
                  <a:lnTo>
                    <a:pt x="14466" y="4210"/>
                  </a:lnTo>
                  <a:lnTo>
                    <a:pt x="14414" y="4204"/>
                  </a:lnTo>
                  <a:lnTo>
                    <a:pt x="14362" y="4193"/>
                  </a:lnTo>
                  <a:lnTo>
                    <a:pt x="14268" y="4142"/>
                  </a:lnTo>
                  <a:lnTo>
                    <a:pt x="14111" y="4022"/>
                  </a:lnTo>
                  <a:lnTo>
                    <a:pt x="14059" y="3954"/>
                  </a:lnTo>
                  <a:lnTo>
                    <a:pt x="14236" y="2755"/>
                  </a:lnTo>
                  <a:lnTo>
                    <a:pt x="13108" y="2165"/>
                  </a:lnTo>
                  <a:lnTo>
                    <a:pt x="11374" y="1880"/>
                  </a:lnTo>
                  <a:lnTo>
                    <a:pt x="10602" y="1716"/>
                  </a:lnTo>
                  <a:lnTo>
                    <a:pt x="10299" y="1068"/>
                  </a:lnTo>
                  <a:lnTo>
                    <a:pt x="8930" y="545"/>
                  </a:lnTo>
                  <a:lnTo>
                    <a:pt x="6434" y="545"/>
                  </a:lnTo>
                  <a:lnTo>
                    <a:pt x="5473" y="0"/>
                  </a:lnTo>
                  <a:lnTo>
                    <a:pt x="4293" y="0"/>
                  </a:lnTo>
                  <a:close/>
                  <a:moveTo>
                    <a:pt x="5024" y="20736"/>
                  </a:moveTo>
                  <a:lnTo>
                    <a:pt x="4345" y="20736"/>
                  </a:lnTo>
                  <a:lnTo>
                    <a:pt x="4282" y="21265"/>
                  </a:lnTo>
                  <a:lnTo>
                    <a:pt x="4345" y="21299"/>
                  </a:lnTo>
                  <a:lnTo>
                    <a:pt x="4470" y="21356"/>
                  </a:lnTo>
                  <a:lnTo>
                    <a:pt x="4596" y="21407"/>
                  </a:lnTo>
                  <a:lnTo>
                    <a:pt x="4679" y="21430"/>
                  </a:lnTo>
                  <a:lnTo>
                    <a:pt x="4711" y="21435"/>
                  </a:lnTo>
                  <a:lnTo>
                    <a:pt x="4721" y="21458"/>
                  </a:lnTo>
                  <a:lnTo>
                    <a:pt x="4732" y="21486"/>
                  </a:lnTo>
                  <a:lnTo>
                    <a:pt x="4732" y="21509"/>
                  </a:lnTo>
                  <a:lnTo>
                    <a:pt x="4742" y="21572"/>
                  </a:lnTo>
                  <a:lnTo>
                    <a:pt x="4742" y="21600"/>
                  </a:lnTo>
                  <a:lnTo>
                    <a:pt x="4773" y="21566"/>
                  </a:lnTo>
                  <a:lnTo>
                    <a:pt x="6256" y="21600"/>
                  </a:lnTo>
                  <a:lnTo>
                    <a:pt x="6298" y="21390"/>
                  </a:lnTo>
                  <a:lnTo>
                    <a:pt x="6695" y="21316"/>
                  </a:lnTo>
                  <a:lnTo>
                    <a:pt x="6570" y="21197"/>
                  </a:lnTo>
                  <a:lnTo>
                    <a:pt x="6152" y="21197"/>
                  </a:lnTo>
                  <a:lnTo>
                    <a:pt x="6173" y="20992"/>
                  </a:lnTo>
                  <a:lnTo>
                    <a:pt x="5807" y="20930"/>
                  </a:lnTo>
                  <a:lnTo>
                    <a:pt x="5807" y="20736"/>
                  </a:lnTo>
                  <a:lnTo>
                    <a:pt x="5024" y="20736"/>
                  </a:lnTo>
                  <a:close/>
                </a:path>
              </a:pathLst>
            </a:custGeom>
            <a:solidFill>
              <a:srgbClr val="BFBFBF"/>
            </a:solidFill>
            <a:ln w="9525" cap="flat">
              <a:solidFill>
                <a:srgbClr val="FFFFFF"/>
              </a:solidFill>
              <a:prstDash val="solid"/>
              <a:round/>
            </a:ln>
            <a:effectLst/>
          </p:spPr>
          <p:txBody>
            <a:bodyPr wrap="square" lIns="45718" tIns="45718" rIns="45718" bIns="45718" numCol="1" anchor="t">
              <a:noAutofit/>
            </a:bodyPr>
            <a:lstStyle/>
            <a:p>
              <a:pPr defTabSz="914400">
                <a:defRPr>
                  <a:latin typeface="+mj-lt"/>
                  <a:ea typeface="+mj-ea"/>
                  <a:cs typeface="+mj-cs"/>
                  <a:sym typeface="Calibri"/>
                </a:defRPr>
              </a:pPr>
              <a:endParaRPr dirty="0"/>
            </a:p>
          </p:txBody>
        </p:sp>
        <p:sp>
          <p:nvSpPr>
            <p:cNvPr id="121" name="Freeform 59"/>
            <p:cNvSpPr/>
            <p:nvPr/>
          </p:nvSpPr>
          <p:spPr>
            <a:xfrm>
              <a:off x="-1" y="-1"/>
              <a:ext cx="1029500" cy="2789580"/>
            </a:xfrm>
            <a:custGeom>
              <a:avLst/>
              <a:gdLst/>
              <a:ahLst/>
              <a:cxnLst>
                <a:cxn ang="0">
                  <a:pos x="wd2" y="hd2"/>
                </a:cxn>
                <a:cxn ang="5400000">
                  <a:pos x="wd2" y="hd2"/>
                </a:cxn>
                <a:cxn ang="10800000">
                  <a:pos x="wd2" y="hd2"/>
                </a:cxn>
                <a:cxn ang="16200000">
                  <a:pos x="wd2" y="hd2"/>
                </a:cxn>
              </a:cxnLst>
              <a:rect l="0" t="0" r="r" b="b"/>
              <a:pathLst>
                <a:path w="21600" h="21600" extrusionOk="0">
                  <a:moveTo>
                    <a:pt x="9341" y="3355"/>
                  </a:moveTo>
                  <a:lnTo>
                    <a:pt x="9261" y="3373"/>
                  </a:lnTo>
                  <a:lnTo>
                    <a:pt x="9118" y="3418"/>
                  </a:lnTo>
                  <a:lnTo>
                    <a:pt x="8984" y="3462"/>
                  </a:lnTo>
                  <a:lnTo>
                    <a:pt x="8926" y="3484"/>
                  </a:lnTo>
                  <a:lnTo>
                    <a:pt x="8859" y="3622"/>
                  </a:lnTo>
                  <a:lnTo>
                    <a:pt x="8738" y="3885"/>
                  </a:lnTo>
                  <a:lnTo>
                    <a:pt x="8533" y="3885"/>
                  </a:lnTo>
                  <a:lnTo>
                    <a:pt x="8609" y="4049"/>
                  </a:lnTo>
                  <a:lnTo>
                    <a:pt x="8787" y="4174"/>
                  </a:lnTo>
                  <a:lnTo>
                    <a:pt x="9078" y="4339"/>
                  </a:lnTo>
                  <a:lnTo>
                    <a:pt x="9422" y="4339"/>
                  </a:lnTo>
                  <a:lnTo>
                    <a:pt x="9569" y="4250"/>
                  </a:lnTo>
                  <a:lnTo>
                    <a:pt x="9542" y="3960"/>
                  </a:lnTo>
                  <a:lnTo>
                    <a:pt x="9618" y="3885"/>
                  </a:lnTo>
                  <a:lnTo>
                    <a:pt x="9873" y="3885"/>
                  </a:lnTo>
                  <a:lnTo>
                    <a:pt x="9873" y="4049"/>
                  </a:lnTo>
                  <a:lnTo>
                    <a:pt x="9976" y="4192"/>
                  </a:lnTo>
                  <a:lnTo>
                    <a:pt x="10114" y="4339"/>
                  </a:lnTo>
                  <a:lnTo>
                    <a:pt x="10190" y="4552"/>
                  </a:lnTo>
                  <a:lnTo>
                    <a:pt x="10632" y="4499"/>
                  </a:lnTo>
                  <a:lnTo>
                    <a:pt x="10771" y="4655"/>
                  </a:lnTo>
                  <a:lnTo>
                    <a:pt x="10722" y="4855"/>
                  </a:lnTo>
                  <a:lnTo>
                    <a:pt x="10378" y="4882"/>
                  </a:lnTo>
                  <a:lnTo>
                    <a:pt x="10293" y="5295"/>
                  </a:lnTo>
                  <a:lnTo>
                    <a:pt x="9909" y="5376"/>
                  </a:lnTo>
                  <a:lnTo>
                    <a:pt x="9900" y="5171"/>
                  </a:lnTo>
                  <a:lnTo>
                    <a:pt x="9516" y="5171"/>
                  </a:lnTo>
                  <a:lnTo>
                    <a:pt x="9471" y="5033"/>
                  </a:lnTo>
                  <a:lnTo>
                    <a:pt x="8823" y="4993"/>
                  </a:lnTo>
                  <a:lnTo>
                    <a:pt x="8685" y="4842"/>
                  </a:lnTo>
                  <a:lnTo>
                    <a:pt x="8484" y="4855"/>
                  </a:lnTo>
                  <a:lnTo>
                    <a:pt x="8354" y="4730"/>
                  </a:lnTo>
                  <a:lnTo>
                    <a:pt x="8015" y="4744"/>
                  </a:lnTo>
                  <a:lnTo>
                    <a:pt x="8001" y="4993"/>
                  </a:lnTo>
                  <a:lnTo>
                    <a:pt x="7738" y="5060"/>
                  </a:lnTo>
                  <a:lnTo>
                    <a:pt x="7720" y="5171"/>
                  </a:lnTo>
                  <a:lnTo>
                    <a:pt x="7407" y="5171"/>
                  </a:lnTo>
                  <a:lnTo>
                    <a:pt x="7371" y="4984"/>
                  </a:lnTo>
                  <a:lnTo>
                    <a:pt x="7242" y="4966"/>
                  </a:lnTo>
                  <a:lnTo>
                    <a:pt x="7277" y="5060"/>
                  </a:lnTo>
                  <a:lnTo>
                    <a:pt x="6929" y="5322"/>
                  </a:lnTo>
                  <a:lnTo>
                    <a:pt x="6482" y="5322"/>
                  </a:lnTo>
                  <a:lnTo>
                    <a:pt x="6455" y="5144"/>
                  </a:lnTo>
                  <a:lnTo>
                    <a:pt x="5897" y="5175"/>
                  </a:lnTo>
                  <a:lnTo>
                    <a:pt x="5776" y="5060"/>
                  </a:lnTo>
                  <a:lnTo>
                    <a:pt x="5549" y="4882"/>
                  </a:lnTo>
                  <a:lnTo>
                    <a:pt x="4923" y="4882"/>
                  </a:lnTo>
                  <a:lnTo>
                    <a:pt x="4923" y="4730"/>
                  </a:lnTo>
                  <a:lnTo>
                    <a:pt x="4508" y="4730"/>
                  </a:lnTo>
                  <a:lnTo>
                    <a:pt x="4450" y="4588"/>
                  </a:lnTo>
                  <a:lnTo>
                    <a:pt x="3033" y="4552"/>
                  </a:lnTo>
                  <a:lnTo>
                    <a:pt x="2506" y="4410"/>
                  </a:lnTo>
                  <a:lnTo>
                    <a:pt x="2059" y="4410"/>
                  </a:lnTo>
                  <a:lnTo>
                    <a:pt x="1858" y="4552"/>
                  </a:lnTo>
                  <a:lnTo>
                    <a:pt x="1595" y="4552"/>
                  </a:lnTo>
                  <a:lnTo>
                    <a:pt x="1211" y="4788"/>
                  </a:lnTo>
                  <a:lnTo>
                    <a:pt x="943" y="5175"/>
                  </a:lnTo>
                  <a:lnTo>
                    <a:pt x="795" y="5643"/>
                  </a:lnTo>
                  <a:lnTo>
                    <a:pt x="1032" y="5910"/>
                  </a:lnTo>
                  <a:lnTo>
                    <a:pt x="1121" y="6056"/>
                  </a:lnTo>
                  <a:lnTo>
                    <a:pt x="0" y="6056"/>
                  </a:lnTo>
                  <a:lnTo>
                    <a:pt x="179" y="6292"/>
                  </a:lnTo>
                  <a:lnTo>
                    <a:pt x="415" y="6670"/>
                  </a:lnTo>
                  <a:lnTo>
                    <a:pt x="1153" y="6670"/>
                  </a:lnTo>
                  <a:lnTo>
                    <a:pt x="1153" y="6875"/>
                  </a:lnTo>
                  <a:lnTo>
                    <a:pt x="974" y="7022"/>
                  </a:lnTo>
                  <a:lnTo>
                    <a:pt x="558" y="7227"/>
                  </a:lnTo>
                  <a:lnTo>
                    <a:pt x="415" y="7463"/>
                  </a:lnTo>
                  <a:lnTo>
                    <a:pt x="585" y="7463"/>
                  </a:lnTo>
                  <a:lnTo>
                    <a:pt x="585" y="7819"/>
                  </a:lnTo>
                  <a:lnTo>
                    <a:pt x="943" y="7956"/>
                  </a:lnTo>
                  <a:lnTo>
                    <a:pt x="1179" y="7956"/>
                  </a:lnTo>
                  <a:lnTo>
                    <a:pt x="1358" y="8281"/>
                  </a:lnTo>
                  <a:lnTo>
                    <a:pt x="1595" y="8281"/>
                  </a:lnTo>
                  <a:lnTo>
                    <a:pt x="1738" y="8611"/>
                  </a:lnTo>
                  <a:lnTo>
                    <a:pt x="1532" y="8989"/>
                  </a:lnTo>
                  <a:lnTo>
                    <a:pt x="1179" y="9251"/>
                  </a:lnTo>
                  <a:lnTo>
                    <a:pt x="1385" y="9523"/>
                  </a:lnTo>
                  <a:lnTo>
                    <a:pt x="1385" y="9287"/>
                  </a:lnTo>
                  <a:lnTo>
                    <a:pt x="1711" y="9225"/>
                  </a:lnTo>
                  <a:lnTo>
                    <a:pt x="2001" y="9194"/>
                  </a:lnTo>
                  <a:lnTo>
                    <a:pt x="2001" y="8900"/>
                  </a:lnTo>
                  <a:lnTo>
                    <a:pt x="2238" y="8842"/>
                  </a:lnTo>
                  <a:lnTo>
                    <a:pt x="2359" y="8842"/>
                  </a:lnTo>
                  <a:lnTo>
                    <a:pt x="2506" y="9167"/>
                  </a:lnTo>
                  <a:lnTo>
                    <a:pt x="2859" y="9167"/>
                  </a:lnTo>
                  <a:lnTo>
                    <a:pt x="2859" y="8931"/>
                  </a:lnTo>
                  <a:lnTo>
                    <a:pt x="2506" y="8668"/>
                  </a:lnTo>
                  <a:lnTo>
                    <a:pt x="2922" y="7956"/>
                  </a:lnTo>
                  <a:lnTo>
                    <a:pt x="4843" y="7956"/>
                  </a:lnTo>
                  <a:lnTo>
                    <a:pt x="5683" y="8615"/>
                  </a:lnTo>
                  <a:lnTo>
                    <a:pt x="6344" y="8615"/>
                  </a:lnTo>
                  <a:lnTo>
                    <a:pt x="6344" y="9269"/>
                  </a:lnTo>
                  <a:lnTo>
                    <a:pt x="6585" y="8851"/>
                  </a:lnTo>
                  <a:lnTo>
                    <a:pt x="6889" y="9452"/>
                  </a:lnTo>
                  <a:lnTo>
                    <a:pt x="7425" y="10110"/>
                  </a:lnTo>
                  <a:lnTo>
                    <a:pt x="7724" y="10827"/>
                  </a:lnTo>
                  <a:lnTo>
                    <a:pt x="8144" y="11063"/>
                  </a:lnTo>
                  <a:lnTo>
                    <a:pt x="8144" y="11663"/>
                  </a:lnTo>
                  <a:lnTo>
                    <a:pt x="8988" y="11663"/>
                  </a:lnTo>
                  <a:lnTo>
                    <a:pt x="8805" y="12206"/>
                  </a:lnTo>
                  <a:lnTo>
                    <a:pt x="8792" y="12260"/>
                  </a:lnTo>
                  <a:lnTo>
                    <a:pt x="8778" y="12322"/>
                  </a:lnTo>
                  <a:lnTo>
                    <a:pt x="8770" y="12393"/>
                  </a:lnTo>
                  <a:lnTo>
                    <a:pt x="8761" y="12469"/>
                  </a:lnTo>
                  <a:lnTo>
                    <a:pt x="8747" y="12638"/>
                  </a:lnTo>
                  <a:lnTo>
                    <a:pt x="8743" y="12825"/>
                  </a:lnTo>
                  <a:lnTo>
                    <a:pt x="8747" y="13029"/>
                  </a:lnTo>
                  <a:lnTo>
                    <a:pt x="8761" y="13243"/>
                  </a:lnTo>
                  <a:lnTo>
                    <a:pt x="8774" y="13466"/>
                  </a:lnTo>
                  <a:lnTo>
                    <a:pt x="8801" y="13684"/>
                  </a:lnTo>
                  <a:lnTo>
                    <a:pt x="8828" y="13897"/>
                  </a:lnTo>
                  <a:lnTo>
                    <a:pt x="8859" y="14106"/>
                  </a:lnTo>
                  <a:lnTo>
                    <a:pt x="8895" y="14302"/>
                  </a:lnTo>
                  <a:lnTo>
                    <a:pt x="8935" y="14476"/>
                  </a:lnTo>
                  <a:lnTo>
                    <a:pt x="8975" y="14627"/>
                  </a:lnTo>
                  <a:lnTo>
                    <a:pt x="9015" y="14752"/>
                  </a:lnTo>
                  <a:lnTo>
                    <a:pt x="9042" y="14805"/>
                  </a:lnTo>
                  <a:lnTo>
                    <a:pt x="9064" y="14841"/>
                  </a:lnTo>
                  <a:lnTo>
                    <a:pt x="9087" y="14872"/>
                  </a:lnTo>
                  <a:lnTo>
                    <a:pt x="9163" y="14947"/>
                  </a:lnTo>
                  <a:lnTo>
                    <a:pt x="9234" y="15023"/>
                  </a:lnTo>
                  <a:lnTo>
                    <a:pt x="9315" y="15125"/>
                  </a:lnTo>
                  <a:lnTo>
                    <a:pt x="9408" y="15241"/>
                  </a:lnTo>
                  <a:lnTo>
                    <a:pt x="9614" y="15526"/>
                  </a:lnTo>
                  <a:lnTo>
                    <a:pt x="9828" y="15833"/>
                  </a:lnTo>
                  <a:lnTo>
                    <a:pt x="10034" y="16131"/>
                  </a:lnTo>
                  <a:lnTo>
                    <a:pt x="10208" y="16385"/>
                  </a:lnTo>
                  <a:lnTo>
                    <a:pt x="10324" y="16567"/>
                  </a:lnTo>
                  <a:lnTo>
                    <a:pt x="10373" y="16629"/>
                  </a:lnTo>
                  <a:lnTo>
                    <a:pt x="11093" y="18067"/>
                  </a:lnTo>
                  <a:lnTo>
                    <a:pt x="11137" y="18240"/>
                  </a:lnTo>
                  <a:lnTo>
                    <a:pt x="11276" y="18240"/>
                  </a:lnTo>
                  <a:lnTo>
                    <a:pt x="11303" y="18120"/>
                  </a:lnTo>
                  <a:lnTo>
                    <a:pt x="11303" y="17880"/>
                  </a:lnTo>
                  <a:lnTo>
                    <a:pt x="11298" y="17786"/>
                  </a:lnTo>
                  <a:lnTo>
                    <a:pt x="11298" y="17742"/>
                  </a:lnTo>
                  <a:lnTo>
                    <a:pt x="11294" y="17693"/>
                  </a:lnTo>
                  <a:lnTo>
                    <a:pt x="11289" y="17653"/>
                  </a:lnTo>
                  <a:lnTo>
                    <a:pt x="11276" y="17635"/>
                  </a:lnTo>
                  <a:lnTo>
                    <a:pt x="11253" y="17573"/>
                  </a:lnTo>
                  <a:lnTo>
                    <a:pt x="11240" y="17488"/>
                  </a:lnTo>
                  <a:lnTo>
                    <a:pt x="11222" y="17413"/>
                  </a:lnTo>
                  <a:lnTo>
                    <a:pt x="11218" y="17381"/>
                  </a:lnTo>
                  <a:lnTo>
                    <a:pt x="11218" y="16847"/>
                  </a:lnTo>
                  <a:lnTo>
                    <a:pt x="11222" y="16847"/>
                  </a:lnTo>
                  <a:lnTo>
                    <a:pt x="11227" y="16852"/>
                  </a:lnTo>
                  <a:lnTo>
                    <a:pt x="11240" y="16861"/>
                  </a:lnTo>
                  <a:lnTo>
                    <a:pt x="11262" y="16892"/>
                  </a:lnTo>
                  <a:lnTo>
                    <a:pt x="11280" y="16936"/>
                  </a:lnTo>
                  <a:lnTo>
                    <a:pt x="11329" y="17021"/>
                  </a:lnTo>
                  <a:lnTo>
                    <a:pt x="11352" y="17066"/>
                  </a:lnTo>
                  <a:lnTo>
                    <a:pt x="11508" y="17203"/>
                  </a:lnTo>
                  <a:lnTo>
                    <a:pt x="11848" y="17559"/>
                  </a:lnTo>
                  <a:lnTo>
                    <a:pt x="11924" y="17653"/>
                  </a:lnTo>
                  <a:lnTo>
                    <a:pt x="11946" y="17693"/>
                  </a:lnTo>
                  <a:lnTo>
                    <a:pt x="11986" y="17786"/>
                  </a:lnTo>
                  <a:lnTo>
                    <a:pt x="12053" y="17924"/>
                  </a:lnTo>
                  <a:lnTo>
                    <a:pt x="12125" y="18076"/>
                  </a:lnTo>
                  <a:lnTo>
                    <a:pt x="12209" y="18240"/>
                  </a:lnTo>
                  <a:lnTo>
                    <a:pt x="12276" y="18378"/>
                  </a:lnTo>
                  <a:lnTo>
                    <a:pt x="12326" y="18485"/>
                  </a:lnTo>
                  <a:lnTo>
                    <a:pt x="12352" y="18538"/>
                  </a:lnTo>
                  <a:lnTo>
                    <a:pt x="12370" y="18587"/>
                  </a:lnTo>
                  <a:lnTo>
                    <a:pt x="12379" y="18650"/>
                  </a:lnTo>
                  <a:lnTo>
                    <a:pt x="12388" y="18703"/>
                  </a:lnTo>
                  <a:lnTo>
                    <a:pt x="12388" y="18725"/>
                  </a:lnTo>
                  <a:lnTo>
                    <a:pt x="12268" y="18819"/>
                  </a:lnTo>
                  <a:lnTo>
                    <a:pt x="12276" y="19041"/>
                  </a:lnTo>
                  <a:lnTo>
                    <a:pt x="12670" y="19371"/>
                  </a:lnTo>
                  <a:lnTo>
                    <a:pt x="12687" y="19388"/>
                  </a:lnTo>
                  <a:lnTo>
                    <a:pt x="12728" y="19437"/>
                  </a:lnTo>
                  <a:lnTo>
                    <a:pt x="12746" y="19464"/>
                  </a:lnTo>
                  <a:lnTo>
                    <a:pt x="12768" y="19500"/>
                  </a:lnTo>
                  <a:lnTo>
                    <a:pt x="12777" y="19531"/>
                  </a:lnTo>
                  <a:lnTo>
                    <a:pt x="12781" y="19557"/>
                  </a:lnTo>
                  <a:lnTo>
                    <a:pt x="12777" y="19589"/>
                  </a:lnTo>
                  <a:lnTo>
                    <a:pt x="12772" y="19624"/>
                  </a:lnTo>
                  <a:lnTo>
                    <a:pt x="12754" y="19669"/>
                  </a:lnTo>
                  <a:lnTo>
                    <a:pt x="12741" y="19704"/>
                  </a:lnTo>
                  <a:lnTo>
                    <a:pt x="12710" y="19771"/>
                  </a:lnTo>
                  <a:lnTo>
                    <a:pt x="12696" y="19798"/>
                  </a:lnTo>
                  <a:lnTo>
                    <a:pt x="12772" y="19887"/>
                  </a:lnTo>
                  <a:lnTo>
                    <a:pt x="13831" y="19887"/>
                  </a:lnTo>
                  <a:lnTo>
                    <a:pt x="14148" y="20105"/>
                  </a:lnTo>
                  <a:lnTo>
                    <a:pt x="14175" y="20132"/>
                  </a:lnTo>
                  <a:lnTo>
                    <a:pt x="14242" y="20194"/>
                  </a:lnTo>
                  <a:lnTo>
                    <a:pt x="14273" y="20229"/>
                  </a:lnTo>
                  <a:lnTo>
                    <a:pt x="14300" y="20265"/>
                  </a:lnTo>
                  <a:lnTo>
                    <a:pt x="14323" y="20296"/>
                  </a:lnTo>
                  <a:lnTo>
                    <a:pt x="14327" y="20318"/>
                  </a:lnTo>
                  <a:lnTo>
                    <a:pt x="14336" y="20332"/>
                  </a:lnTo>
                  <a:lnTo>
                    <a:pt x="14372" y="20358"/>
                  </a:lnTo>
                  <a:lnTo>
                    <a:pt x="14466" y="20421"/>
                  </a:lnTo>
                  <a:lnTo>
                    <a:pt x="14564" y="20465"/>
                  </a:lnTo>
                  <a:lnTo>
                    <a:pt x="14608" y="20488"/>
                  </a:lnTo>
                  <a:lnTo>
                    <a:pt x="15086" y="20514"/>
                  </a:lnTo>
                  <a:lnTo>
                    <a:pt x="15095" y="20550"/>
                  </a:lnTo>
                  <a:lnTo>
                    <a:pt x="15122" y="20621"/>
                  </a:lnTo>
                  <a:lnTo>
                    <a:pt x="15149" y="20710"/>
                  </a:lnTo>
                  <a:lnTo>
                    <a:pt x="15162" y="20768"/>
                  </a:lnTo>
                  <a:lnTo>
                    <a:pt x="15162" y="21133"/>
                  </a:lnTo>
                  <a:lnTo>
                    <a:pt x="15167" y="21155"/>
                  </a:lnTo>
                  <a:lnTo>
                    <a:pt x="15176" y="21173"/>
                  </a:lnTo>
                  <a:lnTo>
                    <a:pt x="15212" y="21217"/>
                  </a:lnTo>
                  <a:lnTo>
                    <a:pt x="15256" y="21271"/>
                  </a:lnTo>
                  <a:lnTo>
                    <a:pt x="15319" y="21320"/>
                  </a:lnTo>
                  <a:lnTo>
                    <a:pt x="15435" y="21404"/>
                  </a:lnTo>
                  <a:lnTo>
                    <a:pt x="15506" y="21449"/>
                  </a:lnTo>
                  <a:lnTo>
                    <a:pt x="15560" y="21480"/>
                  </a:lnTo>
                  <a:lnTo>
                    <a:pt x="15640" y="21529"/>
                  </a:lnTo>
                  <a:lnTo>
                    <a:pt x="15712" y="21578"/>
                  </a:lnTo>
                  <a:lnTo>
                    <a:pt x="15743" y="21600"/>
                  </a:lnTo>
                  <a:lnTo>
                    <a:pt x="16020" y="21600"/>
                  </a:lnTo>
                  <a:lnTo>
                    <a:pt x="16096" y="21551"/>
                  </a:lnTo>
                  <a:lnTo>
                    <a:pt x="15900" y="21262"/>
                  </a:lnTo>
                  <a:lnTo>
                    <a:pt x="15904" y="21217"/>
                  </a:lnTo>
                  <a:lnTo>
                    <a:pt x="15913" y="21093"/>
                  </a:lnTo>
                  <a:lnTo>
                    <a:pt x="15935" y="20924"/>
                  </a:lnTo>
                  <a:lnTo>
                    <a:pt x="15958" y="20719"/>
                  </a:lnTo>
                  <a:lnTo>
                    <a:pt x="15984" y="20510"/>
                  </a:lnTo>
                  <a:lnTo>
                    <a:pt x="16002" y="20318"/>
                  </a:lnTo>
                  <a:lnTo>
                    <a:pt x="16016" y="20167"/>
                  </a:lnTo>
                  <a:lnTo>
                    <a:pt x="16020" y="20078"/>
                  </a:lnTo>
                  <a:lnTo>
                    <a:pt x="16020" y="20051"/>
                  </a:lnTo>
                  <a:lnTo>
                    <a:pt x="16016" y="20029"/>
                  </a:lnTo>
                  <a:lnTo>
                    <a:pt x="16011" y="20011"/>
                  </a:lnTo>
                  <a:lnTo>
                    <a:pt x="16002" y="19994"/>
                  </a:lnTo>
                  <a:lnTo>
                    <a:pt x="15984" y="19967"/>
                  </a:lnTo>
                  <a:lnTo>
                    <a:pt x="15958" y="19949"/>
                  </a:lnTo>
                  <a:lnTo>
                    <a:pt x="15913" y="19927"/>
                  </a:lnTo>
                  <a:lnTo>
                    <a:pt x="15900" y="19927"/>
                  </a:lnTo>
                  <a:lnTo>
                    <a:pt x="15806" y="19824"/>
                  </a:lnTo>
                  <a:lnTo>
                    <a:pt x="15806" y="19789"/>
                  </a:lnTo>
                  <a:lnTo>
                    <a:pt x="15810" y="19678"/>
                  </a:lnTo>
                  <a:lnTo>
                    <a:pt x="15819" y="19531"/>
                  </a:lnTo>
                  <a:lnTo>
                    <a:pt x="15824" y="19357"/>
                  </a:lnTo>
                  <a:lnTo>
                    <a:pt x="15828" y="19179"/>
                  </a:lnTo>
                  <a:lnTo>
                    <a:pt x="15828" y="18886"/>
                  </a:lnTo>
                  <a:lnTo>
                    <a:pt x="15819" y="18819"/>
                  </a:lnTo>
                  <a:lnTo>
                    <a:pt x="15806" y="18725"/>
                  </a:lnTo>
                  <a:lnTo>
                    <a:pt x="15797" y="18636"/>
                  </a:lnTo>
                  <a:lnTo>
                    <a:pt x="15797" y="18530"/>
                  </a:lnTo>
                  <a:lnTo>
                    <a:pt x="15757" y="18556"/>
                  </a:lnTo>
                  <a:lnTo>
                    <a:pt x="15676" y="18614"/>
                  </a:lnTo>
                  <a:lnTo>
                    <a:pt x="15587" y="18676"/>
                  </a:lnTo>
                  <a:lnTo>
                    <a:pt x="15529" y="18725"/>
                  </a:lnTo>
                  <a:lnTo>
                    <a:pt x="15462" y="18770"/>
                  </a:lnTo>
                  <a:lnTo>
                    <a:pt x="15346" y="18832"/>
                  </a:lnTo>
                  <a:lnTo>
                    <a:pt x="15283" y="18863"/>
                  </a:lnTo>
                  <a:lnTo>
                    <a:pt x="15229" y="18899"/>
                  </a:lnTo>
                  <a:lnTo>
                    <a:pt x="15189" y="18930"/>
                  </a:lnTo>
                  <a:lnTo>
                    <a:pt x="15162" y="18957"/>
                  </a:lnTo>
                  <a:lnTo>
                    <a:pt x="15145" y="18979"/>
                  </a:lnTo>
                  <a:lnTo>
                    <a:pt x="15122" y="18992"/>
                  </a:lnTo>
                  <a:lnTo>
                    <a:pt x="15100" y="19010"/>
                  </a:lnTo>
                  <a:lnTo>
                    <a:pt x="15082" y="19028"/>
                  </a:lnTo>
                  <a:lnTo>
                    <a:pt x="15033" y="19059"/>
                  </a:lnTo>
                  <a:lnTo>
                    <a:pt x="15002" y="19095"/>
                  </a:lnTo>
                  <a:lnTo>
                    <a:pt x="14984" y="19117"/>
                  </a:lnTo>
                  <a:lnTo>
                    <a:pt x="14979" y="19153"/>
                  </a:lnTo>
                  <a:lnTo>
                    <a:pt x="14975" y="19197"/>
                  </a:lnTo>
                  <a:lnTo>
                    <a:pt x="14975" y="19384"/>
                  </a:lnTo>
                  <a:lnTo>
                    <a:pt x="14961" y="19402"/>
                  </a:lnTo>
                  <a:lnTo>
                    <a:pt x="14935" y="19424"/>
                  </a:lnTo>
                  <a:lnTo>
                    <a:pt x="14890" y="19442"/>
                  </a:lnTo>
                  <a:lnTo>
                    <a:pt x="14845" y="19468"/>
                  </a:lnTo>
                  <a:lnTo>
                    <a:pt x="14792" y="19491"/>
                  </a:lnTo>
                  <a:lnTo>
                    <a:pt x="14743" y="19509"/>
                  </a:lnTo>
                  <a:lnTo>
                    <a:pt x="14702" y="19517"/>
                  </a:lnTo>
                  <a:lnTo>
                    <a:pt x="14680" y="19517"/>
                  </a:lnTo>
                  <a:lnTo>
                    <a:pt x="14640" y="19513"/>
                  </a:lnTo>
                  <a:lnTo>
                    <a:pt x="14586" y="19517"/>
                  </a:lnTo>
                  <a:lnTo>
                    <a:pt x="14318" y="19517"/>
                  </a:lnTo>
                  <a:lnTo>
                    <a:pt x="14251" y="19371"/>
                  </a:lnTo>
                  <a:lnTo>
                    <a:pt x="14046" y="19371"/>
                  </a:lnTo>
                  <a:lnTo>
                    <a:pt x="13871" y="19179"/>
                  </a:lnTo>
                  <a:lnTo>
                    <a:pt x="13809" y="18890"/>
                  </a:lnTo>
                  <a:lnTo>
                    <a:pt x="13693" y="18890"/>
                  </a:lnTo>
                  <a:lnTo>
                    <a:pt x="13644" y="18650"/>
                  </a:lnTo>
                  <a:lnTo>
                    <a:pt x="13648" y="18570"/>
                  </a:lnTo>
                  <a:lnTo>
                    <a:pt x="13652" y="18383"/>
                  </a:lnTo>
                  <a:lnTo>
                    <a:pt x="13666" y="18165"/>
                  </a:lnTo>
                  <a:lnTo>
                    <a:pt x="13670" y="17996"/>
                  </a:lnTo>
                  <a:lnTo>
                    <a:pt x="13670" y="17653"/>
                  </a:lnTo>
                  <a:lnTo>
                    <a:pt x="13871" y="16972"/>
                  </a:lnTo>
                  <a:lnTo>
                    <a:pt x="14122" y="16936"/>
                  </a:lnTo>
                  <a:lnTo>
                    <a:pt x="14242" y="16647"/>
                  </a:lnTo>
                  <a:lnTo>
                    <a:pt x="14327" y="16683"/>
                  </a:lnTo>
                  <a:lnTo>
                    <a:pt x="15176" y="16861"/>
                  </a:lnTo>
                  <a:lnTo>
                    <a:pt x="15515" y="16812"/>
                  </a:lnTo>
                  <a:lnTo>
                    <a:pt x="15515" y="16536"/>
                  </a:lnTo>
                  <a:lnTo>
                    <a:pt x="16150" y="16750"/>
                  </a:lnTo>
                  <a:lnTo>
                    <a:pt x="16337" y="16758"/>
                  </a:lnTo>
                  <a:lnTo>
                    <a:pt x="16454" y="16901"/>
                  </a:lnTo>
                  <a:lnTo>
                    <a:pt x="16458" y="16954"/>
                  </a:lnTo>
                  <a:lnTo>
                    <a:pt x="16476" y="17070"/>
                  </a:lnTo>
                  <a:lnTo>
                    <a:pt x="16485" y="17217"/>
                  </a:lnTo>
                  <a:lnTo>
                    <a:pt x="16489" y="17328"/>
                  </a:lnTo>
                  <a:lnTo>
                    <a:pt x="16494" y="17355"/>
                  </a:lnTo>
                  <a:lnTo>
                    <a:pt x="16512" y="17381"/>
                  </a:lnTo>
                  <a:lnTo>
                    <a:pt x="16534" y="17413"/>
                  </a:lnTo>
                  <a:lnTo>
                    <a:pt x="16561" y="17453"/>
                  </a:lnTo>
                  <a:lnTo>
                    <a:pt x="16637" y="17524"/>
                  </a:lnTo>
                  <a:lnTo>
                    <a:pt x="16717" y="17604"/>
                  </a:lnTo>
                  <a:lnTo>
                    <a:pt x="16878" y="17742"/>
                  </a:lnTo>
                  <a:lnTo>
                    <a:pt x="16945" y="17795"/>
                  </a:lnTo>
                  <a:lnTo>
                    <a:pt x="17209" y="17782"/>
                  </a:lnTo>
                  <a:lnTo>
                    <a:pt x="17249" y="17328"/>
                  </a:lnTo>
                  <a:lnTo>
                    <a:pt x="17110" y="17168"/>
                  </a:lnTo>
                  <a:lnTo>
                    <a:pt x="17110" y="16496"/>
                  </a:lnTo>
                  <a:lnTo>
                    <a:pt x="17284" y="16104"/>
                  </a:lnTo>
                  <a:lnTo>
                    <a:pt x="17463" y="15553"/>
                  </a:lnTo>
                  <a:lnTo>
                    <a:pt x="17905" y="15388"/>
                  </a:lnTo>
                  <a:lnTo>
                    <a:pt x="17807" y="14734"/>
                  </a:lnTo>
                  <a:lnTo>
                    <a:pt x="18209" y="14409"/>
                  </a:lnTo>
                  <a:lnTo>
                    <a:pt x="18258" y="13839"/>
                  </a:lnTo>
                  <a:lnTo>
                    <a:pt x="18491" y="13728"/>
                  </a:lnTo>
                  <a:lnTo>
                    <a:pt x="18781" y="13675"/>
                  </a:lnTo>
                  <a:lnTo>
                    <a:pt x="18794" y="13635"/>
                  </a:lnTo>
                  <a:lnTo>
                    <a:pt x="18821" y="13546"/>
                  </a:lnTo>
                  <a:lnTo>
                    <a:pt x="18848" y="13448"/>
                  </a:lnTo>
                  <a:lnTo>
                    <a:pt x="18857" y="13385"/>
                  </a:lnTo>
                  <a:lnTo>
                    <a:pt x="18861" y="13368"/>
                  </a:lnTo>
                  <a:lnTo>
                    <a:pt x="18879" y="13345"/>
                  </a:lnTo>
                  <a:lnTo>
                    <a:pt x="18933" y="13292"/>
                  </a:lnTo>
                  <a:lnTo>
                    <a:pt x="18987" y="13252"/>
                  </a:lnTo>
                  <a:lnTo>
                    <a:pt x="19009" y="13234"/>
                  </a:lnTo>
                  <a:lnTo>
                    <a:pt x="19232" y="13363"/>
                  </a:lnTo>
                  <a:lnTo>
                    <a:pt x="19308" y="13550"/>
                  </a:lnTo>
                  <a:lnTo>
                    <a:pt x="19487" y="13572"/>
                  </a:lnTo>
                  <a:lnTo>
                    <a:pt x="19590" y="13572"/>
                  </a:lnTo>
                  <a:lnTo>
                    <a:pt x="19657" y="13559"/>
                  </a:lnTo>
                  <a:lnTo>
                    <a:pt x="19692" y="13550"/>
                  </a:lnTo>
                  <a:lnTo>
                    <a:pt x="19795" y="13461"/>
                  </a:lnTo>
                  <a:lnTo>
                    <a:pt x="19773" y="13425"/>
                  </a:lnTo>
                  <a:lnTo>
                    <a:pt x="19683" y="13314"/>
                  </a:lnTo>
                  <a:lnTo>
                    <a:pt x="19621" y="13243"/>
                  </a:lnTo>
                  <a:lnTo>
                    <a:pt x="19590" y="13225"/>
                  </a:lnTo>
                  <a:lnTo>
                    <a:pt x="19549" y="13185"/>
                  </a:lnTo>
                  <a:lnTo>
                    <a:pt x="19541" y="13158"/>
                  </a:lnTo>
                  <a:lnTo>
                    <a:pt x="19536" y="13136"/>
                  </a:lnTo>
                  <a:lnTo>
                    <a:pt x="19536" y="13101"/>
                  </a:lnTo>
                  <a:lnTo>
                    <a:pt x="19541" y="13083"/>
                  </a:lnTo>
                  <a:lnTo>
                    <a:pt x="19541" y="13025"/>
                  </a:lnTo>
                  <a:lnTo>
                    <a:pt x="19536" y="12900"/>
                  </a:lnTo>
                  <a:lnTo>
                    <a:pt x="19532" y="12825"/>
                  </a:lnTo>
                  <a:lnTo>
                    <a:pt x="19518" y="12762"/>
                  </a:lnTo>
                  <a:lnTo>
                    <a:pt x="19505" y="12709"/>
                  </a:lnTo>
                  <a:lnTo>
                    <a:pt x="19487" y="12678"/>
                  </a:lnTo>
                  <a:lnTo>
                    <a:pt x="19482" y="12673"/>
                  </a:lnTo>
                  <a:lnTo>
                    <a:pt x="19474" y="12660"/>
                  </a:lnTo>
                  <a:lnTo>
                    <a:pt x="19474" y="12651"/>
                  </a:lnTo>
                  <a:lnTo>
                    <a:pt x="19482" y="12633"/>
                  </a:lnTo>
                  <a:lnTo>
                    <a:pt x="19491" y="12611"/>
                  </a:lnTo>
                  <a:lnTo>
                    <a:pt x="19514" y="12589"/>
                  </a:lnTo>
                  <a:lnTo>
                    <a:pt x="19558" y="12553"/>
                  </a:lnTo>
                  <a:lnTo>
                    <a:pt x="19576" y="12544"/>
                  </a:lnTo>
                  <a:lnTo>
                    <a:pt x="19728" y="12816"/>
                  </a:lnTo>
                  <a:lnTo>
                    <a:pt x="19840" y="13083"/>
                  </a:lnTo>
                  <a:lnTo>
                    <a:pt x="20197" y="13069"/>
                  </a:lnTo>
                  <a:lnTo>
                    <a:pt x="20447" y="13069"/>
                  </a:lnTo>
                  <a:lnTo>
                    <a:pt x="20666" y="12843"/>
                  </a:lnTo>
                  <a:lnTo>
                    <a:pt x="20992" y="12518"/>
                  </a:lnTo>
                  <a:lnTo>
                    <a:pt x="20501" y="12518"/>
                  </a:lnTo>
                  <a:lnTo>
                    <a:pt x="20640" y="12273"/>
                  </a:lnTo>
                  <a:lnTo>
                    <a:pt x="20206" y="12264"/>
                  </a:lnTo>
                  <a:lnTo>
                    <a:pt x="20197" y="12233"/>
                  </a:lnTo>
                  <a:lnTo>
                    <a:pt x="20170" y="12157"/>
                  </a:lnTo>
                  <a:lnTo>
                    <a:pt x="20148" y="12077"/>
                  </a:lnTo>
                  <a:lnTo>
                    <a:pt x="20130" y="12024"/>
                  </a:lnTo>
                  <a:lnTo>
                    <a:pt x="20139" y="11970"/>
                  </a:lnTo>
                  <a:lnTo>
                    <a:pt x="20148" y="11877"/>
                  </a:lnTo>
                  <a:lnTo>
                    <a:pt x="20153" y="11797"/>
                  </a:lnTo>
                  <a:lnTo>
                    <a:pt x="20157" y="11761"/>
                  </a:lnTo>
                  <a:lnTo>
                    <a:pt x="20117" y="11766"/>
                  </a:lnTo>
                  <a:lnTo>
                    <a:pt x="20019" y="11775"/>
                  </a:lnTo>
                  <a:lnTo>
                    <a:pt x="19902" y="11792"/>
                  </a:lnTo>
                  <a:lnTo>
                    <a:pt x="19822" y="11797"/>
                  </a:lnTo>
                  <a:lnTo>
                    <a:pt x="19795" y="11797"/>
                  </a:lnTo>
                  <a:lnTo>
                    <a:pt x="19777" y="11810"/>
                  </a:lnTo>
                  <a:lnTo>
                    <a:pt x="19773" y="11819"/>
                  </a:lnTo>
                  <a:lnTo>
                    <a:pt x="19773" y="11832"/>
                  </a:lnTo>
                  <a:lnTo>
                    <a:pt x="19777" y="11850"/>
                  </a:lnTo>
                  <a:lnTo>
                    <a:pt x="19777" y="11864"/>
                  </a:lnTo>
                  <a:lnTo>
                    <a:pt x="19375" y="11975"/>
                  </a:lnTo>
                  <a:lnTo>
                    <a:pt x="19362" y="11583"/>
                  </a:lnTo>
                  <a:lnTo>
                    <a:pt x="19603" y="11548"/>
                  </a:lnTo>
                  <a:lnTo>
                    <a:pt x="19822" y="11419"/>
                  </a:lnTo>
                  <a:lnTo>
                    <a:pt x="20541" y="11307"/>
                  </a:lnTo>
                  <a:lnTo>
                    <a:pt x="21033" y="11276"/>
                  </a:lnTo>
                  <a:lnTo>
                    <a:pt x="21386" y="10893"/>
                  </a:lnTo>
                  <a:lnTo>
                    <a:pt x="21600" y="10475"/>
                  </a:lnTo>
                  <a:lnTo>
                    <a:pt x="21569" y="10426"/>
                  </a:lnTo>
                  <a:lnTo>
                    <a:pt x="21470" y="10324"/>
                  </a:lnTo>
                  <a:lnTo>
                    <a:pt x="21439" y="10293"/>
                  </a:lnTo>
                  <a:lnTo>
                    <a:pt x="21408" y="10266"/>
                  </a:lnTo>
                  <a:lnTo>
                    <a:pt x="21368" y="10244"/>
                  </a:lnTo>
                  <a:lnTo>
                    <a:pt x="21332" y="10217"/>
                  </a:lnTo>
                  <a:lnTo>
                    <a:pt x="21296" y="10199"/>
                  </a:lnTo>
                  <a:lnTo>
                    <a:pt x="21256" y="10186"/>
                  </a:lnTo>
                  <a:lnTo>
                    <a:pt x="21211" y="10173"/>
                  </a:lnTo>
                  <a:lnTo>
                    <a:pt x="21171" y="10173"/>
                  </a:lnTo>
                  <a:lnTo>
                    <a:pt x="21126" y="10168"/>
                  </a:lnTo>
                  <a:lnTo>
                    <a:pt x="21086" y="10155"/>
                  </a:lnTo>
                  <a:lnTo>
                    <a:pt x="21042" y="10133"/>
                  </a:lnTo>
                  <a:lnTo>
                    <a:pt x="20992" y="10106"/>
                  </a:lnTo>
                  <a:lnTo>
                    <a:pt x="20948" y="10066"/>
                  </a:lnTo>
                  <a:lnTo>
                    <a:pt x="20908" y="10030"/>
                  </a:lnTo>
                  <a:lnTo>
                    <a:pt x="20863" y="9995"/>
                  </a:lnTo>
                  <a:lnTo>
                    <a:pt x="20827" y="9950"/>
                  </a:lnTo>
                  <a:lnTo>
                    <a:pt x="20702" y="9799"/>
                  </a:lnTo>
                  <a:lnTo>
                    <a:pt x="20653" y="9732"/>
                  </a:lnTo>
                  <a:lnTo>
                    <a:pt x="20287" y="9176"/>
                  </a:lnTo>
                  <a:lnTo>
                    <a:pt x="20045" y="8433"/>
                  </a:lnTo>
                  <a:lnTo>
                    <a:pt x="19858" y="8370"/>
                  </a:lnTo>
                  <a:lnTo>
                    <a:pt x="19813" y="8379"/>
                  </a:lnTo>
                  <a:lnTo>
                    <a:pt x="19719" y="8397"/>
                  </a:lnTo>
                  <a:lnTo>
                    <a:pt x="19616" y="8410"/>
                  </a:lnTo>
                  <a:lnTo>
                    <a:pt x="19549" y="8424"/>
                  </a:lnTo>
                  <a:lnTo>
                    <a:pt x="19536" y="8433"/>
                  </a:lnTo>
                  <a:lnTo>
                    <a:pt x="19518" y="8459"/>
                  </a:lnTo>
                  <a:lnTo>
                    <a:pt x="19496" y="8504"/>
                  </a:lnTo>
                  <a:lnTo>
                    <a:pt x="19474" y="8553"/>
                  </a:lnTo>
                  <a:lnTo>
                    <a:pt x="19438" y="8642"/>
                  </a:lnTo>
                  <a:lnTo>
                    <a:pt x="19429" y="8686"/>
                  </a:lnTo>
                  <a:lnTo>
                    <a:pt x="19375" y="8815"/>
                  </a:lnTo>
                  <a:lnTo>
                    <a:pt x="19138" y="8873"/>
                  </a:lnTo>
                  <a:lnTo>
                    <a:pt x="18942" y="8798"/>
                  </a:lnTo>
                  <a:lnTo>
                    <a:pt x="18942" y="8473"/>
                  </a:lnTo>
                  <a:lnTo>
                    <a:pt x="18803" y="8054"/>
                  </a:lnTo>
                  <a:lnTo>
                    <a:pt x="18759" y="8059"/>
                  </a:lnTo>
                  <a:lnTo>
                    <a:pt x="18665" y="8068"/>
                  </a:lnTo>
                  <a:lnTo>
                    <a:pt x="18558" y="8072"/>
                  </a:lnTo>
                  <a:lnTo>
                    <a:pt x="18491" y="8081"/>
                  </a:lnTo>
                  <a:lnTo>
                    <a:pt x="18482" y="8081"/>
                  </a:lnTo>
                  <a:lnTo>
                    <a:pt x="18473" y="8068"/>
                  </a:lnTo>
                  <a:lnTo>
                    <a:pt x="18468" y="8054"/>
                  </a:lnTo>
                  <a:lnTo>
                    <a:pt x="18464" y="8032"/>
                  </a:lnTo>
                  <a:lnTo>
                    <a:pt x="18455" y="7983"/>
                  </a:lnTo>
                  <a:lnTo>
                    <a:pt x="18442" y="7930"/>
                  </a:lnTo>
                  <a:lnTo>
                    <a:pt x="18433" y="7827"/>
                  </a:lnTo>
                  <a:lnTo>
                    <a:pt x="18428" y="7778"/>
                  </a:lnTo>
                  <a:lnTo>
                    <a:pt x="18388" y="7783"/>
                  </a:lnTo>
                  <a:lnTo>
                    <a:pt x="18308" y="7801"/>
                  </a:lnTo>
                  <a:lnTo>
                    <a:pt x="18209" y="7823"/>
                  </a:lnTo>
                  <a:lnTo>
                    <a:pt x="18147" y="7827"/>
                  </a:lnTo>
                  <a:lnTo>
                    <a:pt x="17745" y="7827"/>
                  </a:lnTo>
                  <a:lnTo>
                    <a:pt x="17745" y="7574"/>
                  </a:lnTo>
                  <a:lnTo>
                    <a:pt x="17490" y="7587"/>
                  </a:lnTo>
                  <a:lnTo>
                    <a:pt x="17302" y="7725"/>
                  </a:lnTo>
                  <a:lnTo>
                    <a:pt x="17276" y="8433"/>
                  </a:lnTo>
                  <a:lnTo>
                    <a:pt x="17070" y="8406"/>
                  </a:lnTo>
                  <a:lnTo>
                    <a:pt x="17164" y="8909"/>
                  </a:lnTo>
                  <a:lnTo>
                    <a:pt x="17454" y="8976"/>
                  </a:lnTo>
                  <a:lnTo>
                    <a:pt x="17530" y="9469"/>
                  </a:lnTo>
                  <a:lnTo>
                    <a:pt x="17351" y="9870"/>
                  </a:lnTo>
                  <a:lnTo>
                    <a:pt x="17021" y="10146"/>
                  </a:lnTo>
                  <a:lnTo>
                    <a:pt x="16994" y="10893"/>
                  </a:lnTo>
                  <a:lnTo>
                    <a:pt x="16780" y="10849"/>
                  </a:lnTo>
                  <a:lnTo>
                    <a:pt x="16516" y="10711"/>
                  </a:lnTo>
                  <a:lnTo>
                    <a:pt x="16413" y="10048"/>
                  </a:lnTo>
                  <a:lnTo>
                    <a:pt x="16373" y="10012"/>
                  </a:lnTo>
                  <a:lnTo>
                    <a:pt x="16275" y="9946"/>
                  </a:lnTo>
                  <a:lnTo>
                    <a:pt x="16221" y="9906"/>
                  </a:lnTo>
                  <a:lnTo>
                    <a:pt x="16168" y="9874"/>
                  </a:lnTo>
                  <a:lnTo>
                    <a:pt x="16123" y="9852"/>
                  </a:lnTo>
                  <a:lnTo>
                    <a:pt x="16096" y="9843"/>
                  </a:lnTo>
                  <a:lnTo>
                    <a:pt x="16011" y="9857"/>
                  </a:lnTo>
                  <a:lnTo>
                    <a:pt x="15864" y="9892"/>
                  </a:lnTo>
                  <a:lnTo>
                    <a:pt x="15725" y="9919"/>
                  </a:lnTo>
                  <a:lnTo>
                    <a:pt x="15667" y="9932"/>
                  </a:lnTo>
                  <a:lnTo>
                    <a:pt x="15466" y="9532"/>
                  </a:lnTo>
                  <a:lnTo>
                    <a:pt x="15162" y="9216"/>
                  </a:lnTo>
                  <a:lnTo>
                    <a:pt x="14439" y="9216"/>
                  </a:lnTo>
                  <a:lnTo>
                    <a:pt x="14300" y="8887"/>
                  </a:lnTo>
                  <a:lnTo>
                    <a:pt x="14273" y="8855"/>
                  </a:lnTo>
                  <a:lnTo>
                    <a:pt x="14211" y="8793"/>
                  </a:lnTo>
                  <a:lnTo>
                    <a:pt x="14166" y="8762"/>
                  </a:lnTo>
                  <a:lnTo>
                    <a:pt x="14135" y="8726"/>
                  </a:lnTo>
                  <a:lnTo>
                    <a:pt x="14095" y="8709"/>
                  </a:lnTo>
                  <a:lnTo>
                    <a:pt x="14072" y="8695"/>
                  </a:lnTo>
                  <a:lnTo>
                    <a:pt x="14014" y="8691"/>
                  </a:lnTo>
                  <a:lnTo>
                    <a:pt x="13934" y="8682"/>
                  </a:lnTo>
                  <a:lnTo>
                    <a:pt x="13862" y="8664"/>
                  </a:lnTo>
                  <a:lnTo>
                    <a:pt x="13831" y="8660"/>
                  </a:lnTo>
                  <a:lnTo>
                    <a:pt x="13809" y="8473"/>
                  </a:lnTo>
                  <a:lnTo>
                    <a:pt x="13947" y="8517"/>
                  </a:lnTo>
                  <a:lnTo>
                    <a:pt x="14148" y="8054"/>
                  </a:lnTo>
                  <a:lnTo>
                    <a:pt x="14215" y="7881"/>
                  </a:lnTo>
                  <a:lnTo>
                    <a:pt x="14318" y="7587"/>
                  </a:lnTo>
                  <a:lnTo>
                    <a:pt x="14796" y="7374"/>
                  </a:lnTo>
                  <a:lnTo>
                    <a:pt x="14935" y="7022"/>
                  </a:lnTo>
                  <a:lnTo>
                    <a:pt x="15162" y="7022"/>
                  </a:lnTo>
                  <a:lnTo>
                    <a:pt x="15350" y="6969"/>
                  </a:lnTo>
                  <a:lnTo>
                    <a:pt x="15292" y="6706"/>
                  </a:lnTo>
                  <a:lnTo>
                    <a:pt x="15305" y="6702"/>
                  </a:lnTo>
                  <a:lnTo>
                    <a:pt x="15359" y="6693"/>
                  </a:lnTo>
                  <a:lnTo>
                    <a:pt x="15439" y="6666"/>
                  </a:lnTo>
                  <a:lnTo>
                    <a:pt x="15484" y="6644"/>
                  </a:lnTo>
                  <a:lnTo>
                    <a:pt x="15529" y="6617"/>
                  </a:lnTo>
                  <a:lnTo>
                    <a:pt x="15556" y="6608"/>
                  </a:lnTo>
                  <a:lnTo>
                    <a:pt x="15569" y="6599"/>
                  </a:lnTo>
                  <a:lnTo>
                    <a:pt x="15600" y="6599"/>
                  </a:lnTo>
                  <a:lnTo>
                    <a:pt x="15627" y="6613"/>
                  </a:lnTo>
                  <a:lnTo>
                    <a:pt x="15640" y="6622"/>
                  </a:lnTo>
                  <a:lnTo>
                    <a:pt x="15645" y="6635"/>
                  </a:lnTo>
                  <a:lnTo>
                    <a:pt x="15667" y="6679"/>
                  </a:lnTo>
                  <a:lnTo>
                    <a:pt x="15667" y="6768"/>
                  </a:lnTo>
                  <a:lnTo>
                    <a:pt x="15663" y="6822"/>
                  </a:lnTo>
                  <a:lnTo>
                    <a:pt x="15654" y="6871"/>
                  </a:lnTo>
                  <a:lnTo>
                    <a:pt x="15649" y="6933"/>
                  </a:lnTo>
                  <a:lnTo>
                    <a:pt x="15645" y="7013"/>
                  </a:lnTo>
                  <a:lnTo>
                    <a:pt x="15645" y="7111"/>
                  </a:lnTo>
                  <a:lnTo>
                    <a:pt x="15654" y="7222"/>
                  </a:lnTo>
                  <a:lnTo>
                    <a:pt x="15917" y="7311"/>
                  </a:lnTo>
                  <a:lnTo>
                    <a:pt x="16529" y="7258"/>
                  </a:lnTo>
                  <a:lnTo>
                    <a:pt x="16744" y="7258"/>
                  </a:lnTo>
                  <a:lnTo>
                    <a:pt x="16918" y="7071"/>
                  </a:lnTo>
                  <a:lnTo>
                    <a:pt x="16628" y="7062"/>
                  </a:lnTo>
                  <a:lnTo>
                    <a:pt x="16574" y="7004"/>
                  </a:lnTo>
                  <a:lnTo>
                    <a:pt x="16458" y="6884"/>
                  </a:lnTo>
                  <a:lnTo>
                    <a:pt x="16391" y="6822"/>
                  </a:lnTo>
                  <a:lnTo>
                    <a:pt x="16328" y="6759"/>
                  </a:lnTo>
                  <a:lnTo>
                    <a:pt x="16279" y="6724"/>
                  </a:lnTo>
                  <a:lnTo>
                    <a:pt x="16248" y="6706"/>
                  </a:lnTo>
                  <a:lnTo>
                    <a:pt x="16194" y="6697"/>
                  </a:lnTo>
                  <a:lnTo>
                    <a:pt x="16118" y="6675"/>
                  </a:lnTo>
                  <a:lnTo>
                    <a:pt x="16047" y="6653"/>
                  </a:lnTo>
                  <a:lnTo>
                    <a:pt x="16020" y="6644"/>
                  </a:lnTo>
                  <a:lnTo>
                    <a:pt x="16136" y="6457"/>
                  </a:lnTo>
                  <a:lnTo>
                    <a:pt x="16503" y="6279"/>
                  </a:lnTo>
                  <a:lnTo>
                    <a:pt x="16583" y="6039"/>
                  </a:lnTo>
                  <a:lnTo>
                    <a:pt x="16753" y="5638"/>
                  </a:lnTo>
                  <a:lnTo>
                    <a:pt x="16958" y="5638"/>
                  </a:lnTo>
                  <a:lnTo>
                    <a:pt x="17061" y="5571"/>
                  </a:lnTo>
                  <a:lnTo>
                    <a:pt x="17124" y="5487"/>
                  </a:lnTo>
                  <a:lnTo>
                    <a:pt x="17061" y="5376"/>
                  </a:lnTo>
                  <a:lnTo>
                    <a:pt x="16704" y="5376"/>
                  </a:lnTo>
                  <a:lnTo>
                    <a:pt x="16690" y="5367"/>
                  </a:lnTo>
                  <a:lnTo>
                    <a:pt x="16672" y="5362"/>
                  </a:lnTo>
                  <a:lnTo>
                    <a:pt x="16646" y="5335"/>
                  </a:lnTo>
                  <a:lnTo>
                    <a:pt x="16623" y="5300"/>
                  </a:lnTo>
                  <a:lnTo>
                    <a:pt x="16601" y="5255"/>
                  </a:lnTo>
                  <a:lnTo>
                    <a:pt x="16574" y="5180"/>
                  </a:lnTo>
                  <a:lnTo>
                    <a:pt x="16565" y="5144"/>
                  </a:lnTo>
                  <a:lnTo>
                    <a:pt x="16695" y="4931"/>
                  </a:lnTo>
                  <a:lnTo>
                    <a:pt x="17034" y="4842"/>
                  </a:lnTo>
                  <a:lnTo>
                    <a:pt x="17517" y="5068"/>
                  </a:lnTo>
                  <a:lnTo>
                    <a:pt x="17905" y="5220"/>
                  </a:lnTo>
                  <a:lnTo>
                    <a:pt x="18258" y="5433"/>
                  </a:lnTo>
                  <a:lnTo>
                    <a:pt x="18361" y="5589"/>
                  </a:lnTo>
                  <a:lnTo>
                    <a:pt x="18352" y="5611"/>
                  </a:lnTo>
                  <a:lnTo>
                    <a:pt x="18321" y="5669"/>
                  </a:lnTo>
                  <a:lnTo>
                    <a:pt x="18281" y="5732"/>
                  </a:lnTo>
                  <a:lnTo>
                    <a:pt x="18258" y="5785"/>
                  </a:lnTo>
                  <a:lnTo>
                    <a:pt x="18245" y="5852"/>
                  </a:lnTo>
                  <a:lnTo>
                    <a:pt x="18218" y="5936"/>
                  </a:lnTo>
                  <a:lnTo>
                    <a:pt x="18196" y="6016"/>
                  </a:lnTo>
                  <a:lnTo>
                    <a:pt x="18182" y="6056"/>
                  </a:lnTo>
                  <a:lnTo>
                    <a:pt x="18138" y="6381"/>
                  </a:lnTo>
                  <a:lnTo>
                    <a:pt x="17995" y="6693"/>
                  </a:lnTo>
                  <a:lnTo>
                    <a:pt x="17691" y="6693"/>
                  </a:lnTo>
                  <a:lnTo>
                    <a:pt x="17678" y="6617"/>
                  </a:lnTo>
                  <a:lnTo>
                    <a:pt x="17593" y="6617"/>
                  </a:lnTo>
                  <a:lnTo>
                    <a:pt x="17530" y="6773"/>
                  </a:lnTo>
                  <a:lnTo>
                    <a:pt x="17539" y="6871"/>
                  </a:lnTo>
                  <a:lnTo>
                    <a:pt x="18098" y="6906"/>
                  </a:lnTo>
                  <a:lnTo>
                    <a:pt x="18312" y="7062"/>
                  </a:lnTo>
                  <a:lnTo>
                    <a:pt x="18361" y="7311"/>
                  </a:lnTo>
                  <a:lnTo>
                    <a:pt x="18906" y="7623"/>
                  </a:lnTo>
                  <a:lnTo>
                    <a:pt x="18995" y="7854"/>
                  </a:lnTo>
                  <a:lnTo>
                    <a:pt x="19183" y="7930"/>
                  </a:lnTo>
                  <a:lnTo>
                    <a:pt x="19272" y="7538"/>
                  </a:lnTo>
                  <a:lnTo>
                    <a:pt x="19728" y="7538"/>
                  </a:lnTo>
                  <a:lnTo>
                    <a:pt x="19969" y="7325"/>
                  </a:lnTo>
                  <a:lnTo>
                    <a:pt x="19822" y="7147"/>
                  </a:lnTo>
                  <a:lnTo>
                    <a:pt x="19777" y="7098"/>
                  </a:lnTo>
                  <a:lnTo>
                    <a:pt x="19675" y="6982"/>
                  </a:lnTo>
                  <a:lnTo>
                    <a:pt x="19616" y="6915"/>
                  </a:lnTo>
                  <a:lnTo>
                    <a:pt x="19558" y="6862"/>
                  </a:lnTo>
                  <a:lnTo>
                    <a:pt x="19505" y="6817"/>
                  </a:lnTo>
                  <a:lnTo>
                    <a:pt x="19465" y="6795"/>
                  </a:lnTo>
                  <a:lnTo>
                    <a:pt x="19438" y="6782"/>
                  </a:lnTo>
                  <a:lnTo>
                    <a:pt x="19420" y="6768"/>
                  </a:lnTo>
                  <a:lnTo>
                    <a:pt x="19411" y="6751"/>
                  </a:lnTo>
                  <a:lnTo>
                    <a:pt x="19411" y="6728"/>
                  </a:lnTo>
                  <a:lnTo>
                    <a:pt x="19415" y="6697"/>
                  </a:lnTo>
                  <a:lnTo>
                    <a:pt x="19429" y="6679"/>
                  </a:lnTo>
                  <a:lnTo>
                    <a:pt x="19487" y="6506"/>
                  </a:lnTo>
                  <a:lnTo>
                    <a:pt x="19576" y="6608"/>
                  </a:lnTo>
                  <a:lnTo>
                    <a:pt x="19616" y="6648"/>
                  </a:lnTo>
                  <a:lnTo>
                    <a:pt x="19710" y="6755"/>
                  </a:lnTo>
                  <a:lnTo>
                    <a:pt x="19773" y="6817"/>
                  </a:lnTo>
                  <a:lnTo>
                    <a:pt x="19831" y="6880"/>
                  </a:lnTo>
                  <a:lnTo>
                    <a:pt x="19889" y="6933"/>
                  </a:lnTo>
                  <a:lnTo>
                    <a:pt x="19943" y="6969"/>
                  </a:lnTo>
                  <a:lnTo>
                    <a:pt x="19965" y="6986"/>
                  </a:lnTo>
                  <a:lnTo>
                    <a:pt x="19987" y="6995"/>
                  </a:lnTo>
                  <a:lnTo>
                    <a:pt x="20001" y="6995"/>
                  </a:lnTo>
                  <a:lnTo>
                    <a:pt x="20019" y="7004"/>
                  </a:lnTo>
                  <a:lnTo>
                    <a:pt x="20063" y="6982"/>
                  </a:lnTo>
                  <a:lnTo>
                    <a:pt x="20077" y="6942"/>
                  </a:lnTo>
                  <a:lnTo>
                    <a:pt x="20086" y="6924"/>
                  </a:lnTo>
                  <a:lnTo>
                    <a:pt x="20121" y="6862"/>
                  </a:lnTo>
                  <a:lnTo>
                    <a:pt x="20206" y="6746"/>
                  </a:lnTo>
                  <a:lnTo>
                    <a:pt x="20255" y="6675"/>
                  </a:lnTo>
                  <a:lnTo>
                    <a:pt x="20304" y="6617"/>
                  </a:lnTo>
                  <a:lnTo>
                    <a:pt x="20336" y="6573"/>
                  </a:lnTo>
                  <a:lnTo>
                    <a:pt x="20568" y="6457"/>
                  </a:lnTo>
                  <a:lnTo>
                    <a:pt x="20599" y="6439"/>
                  </a:lnTo>
                  <a:lnTo>
                    <a:pt x="20599" y="6114"/>
                  </a:lnTo>
                  <a:lnTo>
                    <a:pt x="20197" y="6114"/>
                  </a:lnTo>
                  <a:lnTo>
                    <a:pt x="20166" y="6083"/>
                  </a:lnTo>
                  <a:lnTo>
                    <a:pt x="20148" y="6043"/>
                  </a:lnTo>
                  <a:lnTo>
                    <a:pt x="20126" y="5999"/>
                  </a:lnTo>
                  <a:lnTo>
                    <a:pt x="20103" y="5927"/>
                  </a:lnTo>
                  <a:lnTo>
                    <a:pt x="20094" y="5887"/>
                  </a:lnTo>
                  <a:lnTo>
                    <a:pt x="19916" y="5887"/>
                  </a:lnTo>
                  <a:lnTo>
                    <a:pt x="19308" y="5758"/>
                  </a:lnTo>
                  <a:lnTo>
                    <a:pt x="19299" y="5589"/>
                  </a:lnTo>
                  <a:lnTo>
                    <a:pt x="19567" y="5433"/>
                  </a:lnTo>
                  <a:lnTo>
                    <a:pt x="19487" y="4815"/>
                  </a:lnTo>
                  <a:lnTo>
                    <a:pt x="19223" y="4517"/>
                  </a:lnTo>
                  <a:lnTo>
                    <a:pt x="18388" y="4441"/>
                  </a:lnTo>
                  <a:lnTo>
                    <a:pt x="18361" y="4414"/>
                  </a:lnTo>
                  <a:lnTo>
                    <a:pt x="18281" y="4356"/>
                  </a:lnTo>
                  <a:lnTo>
                    <a:pt x="18169" y="4272"/>
                  </a:lnTo>
                  <a:lnTo>
                    <a:pt x="18039" y="4170"/>
                  </a:lnTo>
                  <a:lnTo>
                    <a:pt x="17892" y="4067"/>
                  </a:lnTo>
                  <a:lnTo>
                    <a:pt x="17758" y="3983"/>
                  </a:lnTo>
                  <a:lnTo>
                    <a:pt x="17695" y="3947"/>
                  </a:lnTo>
                  <a:lnTo>
                    <a:pt x="17642" y="3920"/>
                  </a:lnTo>
                  <a:lnTo>
                    <a:pt x="17593" y="3907"/>
                  </a:lnTo>
                  <a:lnTo>
                    <a:pt x="17557" y="3894"/>
                  </a:lnTo>
                  <a:lnTo>
                    <a:pt x="16932" y="3894"/>
                  </a:lnTo>
                  <a:lnTo>
                    <a:pt x="16806" y="3725"/>
                  </a:lnTo>
                  <a:lnTo>
                    <a:pt x="16677" y="3707"/>
                  </a:lnTo>
                  <a:lnTo>
                    <a:pt x="16677" y="3836"/>
                  </a:lnTo>
                  <a:lnTo>
                    <a:pt x="16440" y="3920"/>
                  </a:lnTo>
                  <a:lnTo>
                    <a:pt x="16440" y="4174"/>
                  </a:lnTo>
                  <a:lnTo>
                    <a:pt x="16378" y="4388"/>
                  </a:lnTo>
                  <a:lnTo>
                    <a:pt x="16355" y="4392"/>
                  </a:lnTo>
                  <a:lnTo>
                    <a:pt x="16306" y="4397"/>
                  </a:lnTo>
                  <a:lnTo>
                    <a:pt x="16252" y="4410"/>
                  </a:lnTo>
                  <a:lnTo>
                    <a:pt x="16212" y="4414"/>
                  </a:lnTo>
                  <a:lnTo>
                    <a:pt x="16199" y="4405"/>
                  </a:lnTo>
                  <a:lnTo>
                    <a:pt x="16190" y="4383"/>
                  </a:lnTo>
                  <a:lnTo>
                    <a:pt x="16181" y="4352"/>
                  </a:lnTo>
                  <a:lnTo>
                    <a:pt x="16177" y="4312"/>
                  </a:lnTo>
                  <a:lnTo>
                    <a:pt x="16172" y="4245"/>
                  </a:lnTo>
                  <a:lnTo>
                    <a:pt x="16172" y="4210"/>
                  </a:lnTo>
                  <a:lnTo>
                    <a:pt x="16190" y="3920"/>
                  </a:lnTo>
                  <a:lnTo>
                    <a:pt x="15976" y="3920"/>
                  </a:lnTo>
                  <a:lnTo>
                    <a:pt x="15944" y="3698"/>
                  </a:lnTo>
                  <a:lnTo>
                    <a:pt x="15730" y="3698"/>
                  </a:lnTo>
                  <a:lnTo>
                    <a:pt x="15721" y="3720"/>
                  </a:lnTo>
                  <a:lnTo>
                    <a:pt x="15663" y="3836"/>
                  </a:lnTo>
                  <a:lnTo>
                    <a:pt x="15627" y="3885"/>
                  </a:lnTo>
                  <a:lnTo>
                    <a:pt x="15618" y="3911"/>
                  </a:lnTo>
                  <a:lnTo>
                    <a:pt x="15609" y="3956"/>
                  </a:lnTo>
                  <a:lnTo>
                    <a:pt x="15600" y="4009"/>
                  </a:lnTo>
                  <a:lnTo>
                    <a:pt x="15600" y="4067"/>
                  </a:lnTo>
                  <a:lnTo>
                    <a:pt x="15596" y="4174"/>
                  </a:lnTo>
                  <a:lnTo>
                    <a:pt x="15591" y="4236"/>
                  </a:lnTo>
                  <a:lnTo>
                    <a:pt x="15587" y="4285"/>
                  </a:lnTo>
                  <a:lnTo>
                    <a:pt x="15587" y="4352"/>
                  </a:lnTo>
                  <a:lnTo>
                    <a:pt x="15591" y="4414"/>
                  </a:lnTo>
                  <a:lnTo>
                    <a:pt x="15591" y="4441"/>
                  </a:lnTo>
                  <a:lnTo>
                    <a:pt x="15614" y="4454"/>
                  </a:lnTo>
                  <a:lnTo>
                    <a:pt x="15654" y="4494"/>
                  </a:lnTo>
                  <a:lnTo>
                    <a:pt x="15676" y="4526"/>
                  </a:lnTo>
                  <a:lnTo>
                    <a:pt x="15703" y="4566"/>
                  </a:lnTo>
                  <a:lnTo>
                    <a:pt x="15725" y="4615"/>
                  </a:lnTo>
                  <a:lnTo>
                    <a:pt x="15743" y="4668"/>
                  </a:lnTo>
                  <a:lnTo>
                    <a:pt x="15757" y="4717"/>
                  </a:lnTo>
                  <a:lnTo>
                    <a:pt x="15779" y="4744"/>
                  </a:lnTo>
                  <a:lnTo>
                    <a:pt x="15797" y="4757"/>
                  </a:lnTo>
                  <a:lnTo>
                    <a:pt x="15819" y="4770"/>
                  </a:lnTo>
                  <a:lnTo>
                    <a:pt x="15846" y="4761"/>
                  </a:lnTo>
                  <a:lnTo>
                    <a:pt x="15855" y="4753"/>
                  </a:lnTo>
                  <a:lnTo>
                    <a:pt x="16060" y="4815"/>
                  </a:lnTo>
                  <a:lnTo>
                    <a:pt x="16150" y="4993"/>
                  </a:lnTo>
                  <a:lnTo>
                    <a:pt x="16324" y="5020"/>
                  </a:lnTo>
                  <a:lnTo>
                    <a:pt x="16333" y="5046"/>
                  </a:lnTo>
                  <a:lnTo>
                    <a:pt x="16351" y="5113"/>
                  </a:lnTo>
                  <a:lnTo>
                    <a:pt x="16364" y="5180"/>
                  </a:lnTo>
                  <a:lnTo>
                    <a:pt x="16378" y="5233"/>
                  </a:lnTo>
                  <a:lnTo>
                    <a:pt x="16373" y="5251"/>
                  </a:lnTo>
                  <a:lnTo>
                    <a:pt x="16355" y="5278"/>
                  </a:lnTo>
                  <a:lnTo>
                    <a:pt x="16333" y="5309"/>
                  </a:lnTo>
                  <a:lnTo>
                    <a:pt x="16302" y="5340"/>
                  </a:lnTo>
                  <a:lnTo>
                    <a:pt x="16270" y="5376"/>
                  </a:lnTo>
                  <a:lnTo>
                    <a:pt x="16239" y="5393"/>
                  </a:lnTo>
                  <a:lnTo>
                    <a:pt x="16203" y="5416"/>
                  </a:lnTo>
                  <a:lnTo>
                    <a:pt x="16172" y="5420"/>
                  </a:lnTo>
                  <a:lnTo>
                    <a:pt x="16163" y="5420"/>
                  </a:lnTo>
                  <a:lnTo>
                    <a:pt x="16150" y="5429"/>
                  </a:lnTo>
                  <a:lnTo>
                    <a:pt x="16141" y="5438"/>
                  </a:lnTo>
                  <a:lnTo>
                    <a:pt x="16141" y="5456"/>
                  </a:lnTo>
                  <a:lnTo>
                    <a:pt x="16145" y="5473"/>
                  </a:lnTo>
                  <a:lnTo>
                    <a:pt x="16163" y="5522"/>
                  </a:lnTo>
                  <a:lnTo>
                    <a:pt x="16172" y="5571"/>
                  </a:lnTo>
                  <a:lnTo>
                    <a:pt x="16168" y="5594"/>
                  </a:lnTo>
                  <a:lnTo>
                    <a:pt x="16154" y="5611"/>
                  </a:lnTo>
                  <a:lnTo>
                    <a:pt x="16136" y="5616"/>
                  </a:lnTo>
                  <a:lnTo>
                    <a:pt x="16114" y="5620"/>
                  </a:lnTo>
                  <a:lnTo>
                    <a:pt x="16065" y="5625"/>
                  </a:lnTo>
                  <a:lnTo>
                    <a:pt x="16047" y="5625"/>
                  </a:lnTo>
                  <a:lnTo>
                    <a:pt x="15833" y="5665"/>
                  </a:lnTo>
                  <a:lnTo>
                    <a:pt x="15591" y="5309"/>
                  </a:lnTo>
                  <a:lnTo>
                    <a:pt x="15073" y="5282"/>
                  </a:lnTo>
                  <a:lnTo>
                    <a:pt x="15019" y="5077"/>
                  </a:lnTo>
                  <a:lnTo>
                    <a:pt x="14769" y="4704"/>
                  </a:lnTo>
                  <a:lnTo>
                    <a:pt x="14769" y="4441"/>
                  </a:lnTo>
                  <a:lnTo>
                    <a:pt x="14582" y="4388"/>
                  </a:lnTo>
                  <a:lnTo>
                    <a:pt x="14492" y="4236"/>
                  </a:lnTo>
                  <a:lnTo>
                    <a:pt x="14626" y="4089"/>
                  </a:lnTo>
                  <a:lnTo>
                    <a:pt x="14859" y="3974"/>
                  </a:lnTo>
                  <a:lnTo>
                    <a:pt x="15176" y="3858"/>
                  </a:lnTo>
                  <a:lnTo>
                    <a:pt x="15176" y="3725"/>
                  </a:lnTo>
                  <a:lnTo>
                    <a:pt x="15149" y="3693"/>
                  </a:lnTo>
                  <a:lnTo>
                    <a:pt x="15100" y="3631"/>
                  </a:lnTo>
                  <a:lnTo>
                    <a:pt x="15042" y="3573"/>
                  </a:lnTo>
                  <a:lnTo>
                    <a:pt x="15015" y="3551"/>
                  </a:lnTo>
                  <a:lnTo>
                    <a:pt x="15002" y="3547"/>
                  </a:lnTo>
                  <a:lnTo>
                    <a:pt x="14903" y="3564"/>
                  </a:lnTo>
                  <a:lnTo>
                    <a:pt x="14573" y="3636"/>
                  </a:lnTo>
                  <a:lnTo>
                    <a:pt x="14506" y="3658"/>
                  </a:lnTo>
                  <a:lnTo>
                    <a:pt x="14197" y="3782"/>
                  </a:lnTo>
                  <a:lnTo>
                    <a:pt x="14251" y="4250"/>
                  </a:lnTo>
                  <a:lnTo>
                    <a:pt x="14251" y="4882"/>
                  </a:lnTo>
                  <a:lnTo>
                    <a:pt x="14403" y="5198"/>
                  </a:lnTo>
                  <a:lnTo>
                    <a:pt x="14608" y="5322"/>
                  </a:lnTo>
                  <a:lnTo>
                    <a:pt x="14555" y="5487"/>
                  </a:lnTo>
                  <a:lnTo>
                    <a:pt x="14412" y="5611"/>
                  </a:lnTo>
                  <a:lnTo>
                    <a:pt x="14122" y="5625"/>
                  </a:lnTo>
                  <a:lnTo>
                    <a:pt x="14122" y="5358"/>
                  </a:lnTo>
                  <a:lnTo>
                    <a:pt x="14117" y="5335"/>
                  </a:lnTo>
                  <a:lnTo>
                    <a:pt x="14108" y="5322"/>
                  </a:lnTo>
                  <a:lnTo>
                    <a:pt x="14090" y="5304"/>
                  </a:lnTo>
                  <a:lnTo>
                    <a:pt x="14059" y="5278"/>
                  </a:lnTo>
                  <a:lnTo>
                    <a:pt x="14028" y="5246"/>
                  </a:lnTo>
                  <a:lnTo>
                    <a:pt x="13947" y="5184"/>
                  </a:lnTo>
                  <a:lnTo>
                    <a:pt x="13907" y="5171"/>
                  </a:lnTo>
                  <a:lnTo>
                    <a:pt x="13885" y="5180"/>
                  </a:lnTo>
                  <a:lnTo>
                    <a:pt x="13822" y="5211"/>
                  </a:lnTo>
                  <a:lnTo>
                    <a:pt x="13755" y="5246"/>
                  </a:lnTo>
                  <a:lnTo>
                    <a:pt x="13711" y="5273"/>
                  </a:lnTo>
                  <a:lnTo>
                    <a:pt x="13693" y="5282"/>
                  </a:lnTo>
                  <a:lnTo>
                    <a:pt x="13684" y="5304"/>
                  </a:lnTo>
                  <a:lnTo>
                    <a:pt x="13670" y="5327"/>
                  </a:lnTo>
                  <a:lnTo>
                    <a:pt x="13661" y="5349"/>
                  </a:lnTo>
                  <a:lnTo>
                    <a:pt x="13648" y="5389"/>
                  </a:lnTo>
                  <a:lnTo>
                    <a:pt x="13644" y="5411"/>
                  </a:lnTo>
                  <a:lnTo>
                    <a:pt x="13711" y="5469"/>
                  </a:lnTo>
                  <a:lnTo>
                    <a:pt x="13849" y="5496"/>
                  </a:lnTo>
                  <a:lnTo>
                    <a:pt x="13849" y="5638"/>
                  </a:lnTo>
                  <a:lnTo>
                    <a:pt x="13693" y="5625"/>
                  </a:lnTo>
                  <a:lnTo>
                    <a:pt x="13250" y="5674"/>
                  </a:lnTo>
                  <a:lnTo>
                    <a:pt x="13201" y="5838"/>
                  </a:lnTo>
                  <a:lnTo>
                    <a:pt x="13166" y="5829"/>
                  </a:lnTo>
                  <a:lnTo>
                    <a:pt x="13081" y="5812"/>
                  </a:lnTo>
                  <a:lnTo>
                    <a:pt x="13031" y="5794"/>
                  </a:lnTo>
                  <a:lnTo>
                    <a:pt x="12987" y="5772"/>
                  </a:lnTo>
                  <a:lnTo>
                    <a:pt x="12964" y="5754"/>
                  </a:lnTo>
                  <a:lnTo>
                    <a:pt x="12951" y="5736"/>
                  </a:lnTo>
                  <a:lnTo>
                    <a:pt x="12933" y="5718"/>
                  </a:lnTo>
                  <a:lnTo>
                    <a:pt x="12906" y="5665"/>
                  </a:lnTo>
                  <a:lnTo>
                    <a:pt x="12902" y="5629"/>
                  </a:lnTo>
                  <a:lnTo>
                    <a:pt x="12897" y="5611"/>
                  </a:lnTo>
                  <a:lnTo>
                    <a:pt x="12897" y="5594"/>
                  </a:lnTo>
                  <a:lnTo>
                    <a:pt x="12906" y="5576"/>
                  </a:lnTo>
                  <a:lnTo>
                    <a:pt x="12911" y="5571"/>
                  </a:lnTo>
                  <a:lnTo>
                    <a:pt x="12871" y="5562"/>
                  </a:lnTo>
                  <a:lnTo>
                    <a:pt x="12772" y="5536"/>
                  </a:lnTo>
                  <a:lnTo>
                    <a:pt x="12670" y="5509"/>
                  </a:lnTo>
                  <a:lnTo>
                    <a:pt x="12607" y="5496"/>
                  </a:lnTo>
                  <a:lnTo>
                    <a:pt x="12594" y="5505"/>
                  </a:lnTo>
                  <a:lnTo>
                    <a:pt x="12589" y="5518"/>
                  </a:lnTo>
                  <a:lnTo>
                    <a:pt x="12589" y="5540"/>
                  </a:lnTo>
                  <a:lnTo>
                    <a:pt x="12594" y="5567"/>
                  </a:lnTo>
                  <a:lnTo>
                    <a:pt x="12598" y="5616"/>
                  </a:lnTo>
                  <a:lnTo>
                    <a:pt x="12607" y="5638"/>
                  </a:lnTo>
                  <a:lnTo>
                    <a:pt x="12192" y="5638"/>
                  </a:lnTo>
                  <a:lnTo>
                    <a:pt x="12004" y="5647"/>
                  </a:lnTo>
                  <a:lnTo>
                    <a:pt x="11928" y="5656"/>
                  </a:lnTo>
                  <a:lnTo>
                    <a:pt x="11897" y="5665"/>
                  </a:lnTo>
                  <a:lnTo>
                    <a:pt x="11633" y="5798"/>
                  </a:lnTo>
                  <a:lnTo>
                    <a:pt x="11557" y="6065"/>
                  </a:lnTo>
                  <a:lnTo>
                    <a:pt x="11481" y="6012"/>
                  </a:lnTo>
                  <a:lnTo>
                    <a:pt x="11294" y="5838"/>
                  </a:lnTo>
                  <a:lnTo>
                    <a:pt x="11267" y="5807"/>
                  </a:lnTo>
                  <a:lnTo>
                    <a:pt x="11200" y="5745"/>
                  </a:lnTo>
                  <a:lnTo>
                    <a:pt x="11164" y="5705"/>
                  </a:lnTo>
                  <a:lnTo>
                    <a:pt x="11133" y="5678"/>
                  </a:lnTo>
                  <a:lnTo>
                    <a:pt x="11097" y="5656"/>
                  </a:lnTo>
                  <a:lnTo>
                    <a:pt x="11079" y="5647"/>
                  </a:lnTo>
                  <a:lnTo>
                    <a:pt x="11066" y="5651"/>
                  </a:lnTo>
                  <a:lnTo>
                    <a:pt x="11057" y="5656"/>
                  </a:lnTo>
                  <a:lnTo>
                    <a:pt x="11052" y="5665"/>
                  </a:lnTo>
                  <a:lnTo>
                    <a:pt x="11043" y="5674"/>
                  </a:lnTo>
                  <a:lnTo>
                    <a:pt x="11026" y="5736"/>
                  </a:lnTo>
                  <a:lnTo>
                    <a:pt x="11012" y="5798"/>
                  </a:lnTo>
                  <a:lnTo>
                    <a:pt x="11012" y="5825"/>
                  </a:lnTo>
                  <a:lnTo>
                    <a:pt x="10405" y="5825"/>
                  </a:lnTo>
                  <a:lnTo>
                    <a:pt x="10400" y="5821"/>
                  </a:lnTo>
                  <a:lnTo>
                    <a:pt x="10396" y="5807"/>
                  </a:lnTo>
                  <a:lnTo>
                    <a:pt x="10391" y="5798"/>
                  </a:lnTo>
                  <a:lnTo>
                    <a:pt x="10382" y="5772"/>
                  </a:lnTo>
                  <a:lnTo>
                    <a:pt x="10391" y="5736"/>
                  </a:lnTo>
                  <a:lnTo>
                    <a:pt x="10400" y="5674"/>
                  </a:lnTo>
                  <a:lnTo>
                    <a:pt x="10405" y="5647"/>
                  </a:lnTo>
                  <a:lnTo>
                    <a:pt x="10708" y="5496"/>
                  </a:lnTo>
                  <a:lnTo>
                    <a:pt x="10798" y="5420"/>
                  </a:lnTo>
                  <a:lnTo>
                    <a:pt x="11079" y="5420"/>
                  </a:lnTo>
                  <a:lnTo>
                    <a:pt x="11137" y="5460"/>
                  </a:lnTo>
                  <a:lnTo>
                    <a:pt x="11191" y="5536"/>
                  </a:lnTo>
                  <a:lnTo>
                    <a:pt x="11209" y="5545"/>
                  </a:lnTo>
                  <a:lnTo>
                    <a:pt x="11253" y="5576"/>
                  </a:lnTo>
                  <a:lnTo>
                    <a:pt x="11276" y="5594"/>
                  </a:lnTo>
                  <a:lnTo>
                    <a:pt x="11303" y="5616"/>
                  </a:lnTo>
                  <a:lnTo>
                    <a:pt x="11320" y="5629"/>
                  </a:lnTo>
                  <a:lnTo>
                    <a:pt x="11329" y="5647"/>
                  </a:lnTo>
                  <a:lnTo>
                    <a:pt x="11343" y="5656"/>
                  </a:lnTo>
                  <a:lnTo>
                    <a:pt x="11361" y="5665"/>
                  </a:lnTo>
                  <a:lnTo>
                    <a:pt x="11428" y="5665"/>
                  </a:lnTo>
                  <a:lnTo>
                    <a:pt x="11490" y="5651"/>
                  </a:lnTo>
                  <a:lnTo>
                    <a:pt x="11517" y="5647"/>
                  </a:lnTo>
                  <a:lnTo>
                    <a:pt x="11593" y="5611"/>
                  </a:lnTo>
                  <a:lnTo>
                    <a:pt x="11642" y="5545"/>
                  </a:lnTo>
                  <a:lnTo>
                    <a:pt x="11798" y="5309"/>
                  </a:lnTo>
                  <a:lnTo>
                    <a:pt x="12518" y="5309"/>
                  </a:lnTo>
                  <a:lnTo>
                    <a:pt x="12719" y="5384"/>
                  </a:lnTo>
                  <a:lnTo>
                    <a:pt x="12808" y="5447"/>
                  </a:lnTo>
                  <a:lnTo>
                    <a:pt x="12933" y="5358"/>
                  </a:lnTo>
                  <a:lnTo>
                    <a:pt x="13036" y="5220"/>
                  </a:lnTo>
                  <a:lnTo>
                    <a:pt x="13036" y="4744"/>
                  </a:lnTo>
                  <a:lnTo>
                    <a:pt x="12518" y="4236"/>
                  </a:lnTo>
                  <a:lnTo>
                    <a:pt x="12428" y="3680"/>
                  </a:lnTo>
                  <a:lnTo>
                    <a:pt x="12227" y="3658"/>
                  </a:lnTo>
                  <a:lnTo>
                    <a:pt x="12227" y="3894"/>
                  </a:lnTo>
                  <a:lnTo>
                    <a:pt x="11977" y="3934"/>
                  </a:lnTo>
                  <a:lnTo>
                    <a:pt x="11977" y="4134"/>
                  </a:lnTo>
                  <a:lnTo>
                    <a:pt x="11798" y="4250"/>
                  </a:lnTo>
                  <a:lnTo>
                    <a:pt x="11620" y="3894"/>
                  </a:lnTo>
                  <a:lnTo>
                    <a:pt x="10507" y="3836"/>
                  </a:lnTo>
                  <a:lnTo>
                    <a:pt x="10199" y="3836"/>
                  </a:lnTo>
                  <a:lnTo>
                    <a:pt x="10190" y="3831"/>
                  </a:lnTo>
                  <a:lnTo>
                    <a:pt x="10181" y="3814"/>
                  </a:lnTo>
                  <a:lnTo>
                    <a:pt x="10172" y="3787"/>
                  </a:lnTo>
                  <a:lnTo>
                    <a:pt x="10168" y="3765"/>
                  </a:lnTo>
                  <a:lnTo>
                    <a:pt x="10163" y="3720"/>
                  </a:lnTo>
                  <a:lnTo>
                    <a:pt x="10163" y="3698"/>
                  </a:lnTo>
                  <a:lnTo>
                    <a:pt x="10266" y="3529"/>
                  </a:lnTo>
                  <a:lnTo>
                    <a:pt x="10190" y="3467"/>
                  </a:lnTo>
                  <a:lnTo>
                    <a:pt x="9985" y="3355"/>
                  </a:lnTo>
                  <a:lnTo>
                    <a:pt x="9341" y="3355"/>
                  </a:lnTo>
                  <a:close/>
                  <a:moveTo>
                    <a:pt x="19862" y="22"/>
                  </a:moveTo>
                  <a:lnTo>
                    <a:pt x="19849" y="27"/>
                  </a:lnTo>
                  <a:lnTo>
                    <a:pt x="19826" y="27"/>
                  </a:lnTo>
                  <a:lnTo>
                    <a:pt x="19795" y="31"/>
                  </a:lnTo>
                  <a:lnTo>
                    <a:pt x="19750" y="31"/>
                  </a:lnTo>
                  <a:lnTo>
                    <a:pt x="19657" y="27"/>
                  </a:lnTo>
                  <a:lnTo>
                    <a:pt x="19549" y="22"/>
                  </a:lnTo>
                  <a:lnTo>
                    <a:pt x="19442" y="9"/>
                  </a:lnTo>
                  <a:lnTo>
                    <a:pt x="19348" y="4"/>
                  </a:lnTo>
                  <a:lnTo>
                    <a:pt x="19299" y="4"/>
                  </a:lnTo>
                  <a:lnTo>
                    <a:pt x="19259" y="9"/>
                  </a:lnTo>
                  <a:lnTo>
                    <a:pt x="19232" y="9"/>
                  </a:lnTo>
                  <a:lnTo>
                    <a:pt x="19210" y="22"/>
                  </a:lnTo>
                  <a:lnTo>
                    <a:pt x="19156" y="31"/>
                  </a:lnTo>
                  <a:lnTo>
                    <a:pt x="19076" y="36"/>
                  </a:lnTo>
                  <a:lnTo>
                    <a:pt x="18987" y="36"/>
                  </a:lnTo>
                  <a:lnTo>
                    <a:pt x="18888" y="31"/>
                  </a:lnTo>
                  <a:lnTo>
                    <a:pt x="18710" y="27"/>
                  </a:lnTo>
                  <a:lnTo>
                    <a:pt x="18638" y="22"/>
                  </a:lnTo>
                  <a:lnTo>
                    <a:pt x="17615" y="22"/>
                  </a:lnTo>
                  <a:lnTo>
                    <a:pt x="17383" y="263"/>
                  </a:lnTo>
                  <a:lnTo>
                    <a:pt x="16387" y="263"/>
                  </a:lnTo>
                  <a:lnTo>
                    <a:pt x="16387" y="507"/>
                  </a:lnTo>
                  <a:lnTo>
                    <a:pt x="16020" y="507"/>
                  </a:lnTo>
                  <a:lnTo>
                    <a:pt x="15993" y="614"/>
                  </a:lnTo>
                  <a:lnTo>
                    <a:pt x="15238" y="614"/>
                  </a:lnTo>
                  <a:lnTo>
                    <a:pt x="15475" y="979"/>
                  </a:lnTo>
                  <a:lnTo>
                    <a:pt x="15055" y="979"/>
                  </a:lnTo>
                  <a:lnTo>
                    <a:pt x="15064" y="721"/>
                  </a:lnTo>
                  <a:lnTo>
                    <a:pt x="15019" y="712"/>
                  </a:lnTo>
                  <a:lnTo>
                    <a:pt x="14908" y="676"/>
                  </a:lnTo>
                  <a:lnTo>
                    <a:pt x="14783" y="636"/>
                  </a:lnTo>
                  <a:lnTo>
                    <a:pt x="14680" y="614"/>
                  </a:lnTo>
                  <a:lnTo>
                    <a:pt x="14653" y="614"/>
                  </a:lnTo>
                  <a:lnTo>
                    <a:pt x="14617" y="632"/>
                  </a:lnTo>
                  <a:lnTo>
                    <a:pt x="14613" y="641"/>
                  </a:lnTo>
                  <a:lnTo>
                    <a:pt x="14586" y="712"/>
                  </a:lnTo>
                  <a:lnTo>
                    <a:pt x="14555" y="765"/>
                  </a:lnTo>
                  <a:lnTo>
                    <a:pt x="14506" y="841"/>
                  </a:lnTo>
                  <a:lnTo>
                    <a:pt x="14457" y="912"/>
                  </a:lnTo>
                  <a:lnTo>
                    <a:pt x="14439" y="943"/>
                  </a:lnTo>
                  <a:lnTo>
                    <a:pt x="14273" y="1148"/>
                  </a:lnTo>
                  <a:lnTo>
                    <a:pt x="14215" y="1375"/>
                  </a:lnTo>
                  <a:lnTo>
                    <a:pt x="14425" y="1446"/>
                  </a:lnTo>
                  <a:lnTo>
                    <a:pt x="14644" y="1540"/>
                  </a:lnTo>
                  <a:lnTo>
                    <a:pt x="14644" y="1767"/>
                  </a:lnTo>
                  <a:lnTo>
                    <a:pt x="14912" y="1945"/>
                  </a:lnTo>
                  <a:lnTo>
                    <a:pt x="15082" y="2132"/>
                  </a:lnTo>
                  <a:lnTo>
                    <a:pt x="15100" y="2100"/>
                  </a:lnTo>
                  <a:lnTo>
                    <a:pt x="15162" y="2029"/>
                  </a:lnTo>
                  <a:lnTo>
                    <a:pt x="15194" y="1989"/>
                  </a:lnTo>
                  <a:lnTo>
                    <a:pt x="15221" y="1949"/>
                  </a:lnTo>
                  <a:lnTo>
                    <a:pt x="15243" y="1913"/>
                  </a:lnTo>
                  <a:lnTo>
                    <a:pt x="15256" y="1882"/>
                  </a:lnTo>
                  <a:lnTo>
                    <a:pt x="15256" y="1869"/>
                  </a:lnTo>
                  <a:lnTo>
                    <a:pt x="15270" y="1865"/>
                  </a:lnTo>
                  <a:lnTo>
                    <a:pt x="15279" y="1856"/>
                  </a:lnTo>
                  <a:lnTo>
                    <a:pt x="15292" y="1856"/>
                  </a:lnTo>
                  <a:lnTo>
                    <a:pt x="15319" y="1847"/>
                  </a:lnTo>
                  <a:lnTo>
                    <a:pt x="15350" y="1856"/>
                  </a:lnTo>
                  <a:lnTo>
                    <a:pt x="15408" y="1869"/>
                  </a:lnTo>
                  <a:lnTo>
                    <a:pt x="15435" y="1873"/>
                  </a:lnTo>
                  <a:lnTo>
                    <a:pt x="15542" y="2029"/>
                  </a:lnTo>
                  <a:lnTo>
                    <a:pt x="15565" y="2020"/>
                  </a:lnTo>
                  <a:lnTo>
                    <a:pt x="15614" y="2002"/>
                  </a:lnTo>
                  <a:lnTo>
                    <a:pt x="15672" y="1976"/>
                  </a:lnTo>
                  <a:lnTo>
                    <a:pt x="15721" y="1945"/>
                  </a:lnTo>
                  <a:lnTo>
                    <a:pt x="15743" y="1936"/>
                  </a:lnTo>
                  <a:lnTo>
                    <a:pt x="15770" y="1922"/>
                  </a:lnTo>
                  <a:lnTo>
                    <a:pt x="15801" y="1913"/>
                  </a:lnTo>
                  <a:lnTo>
                    <a:pt x="15833" y="1909"/>
                  </a:lnTo>
                  <a:lnTo>
                    <a:pt x="15904" y="1896"/>
                  </a:lnTo>
                  <a:lnTo>
                    <a:pt x="15944" y="1882"/>
                  </a:lnTo>
                  <a:lnTo>
                    <a:pt x="15976" y="1873"/>
                  </a:lnTo>
                  <a:lnTo>
                    <a:pt x="16011" y="1882"/>
                  </a:lnTo>
                  <a:lnTo>
                    <a:pt x="16060" y="1891"/>
                  </a:lnTo>
                  <a:lnTo>
                    <a:pt x="16114" y="1900"/>
                  </a:lnTo>
                  <a:lnTo>
                    <a:pt x="16212" y="1936"/>
                  </a:lnTo>
                  <a:lnTo>
                    <a:pt x="16252" y="1945"/>
                  </a:lnTo>
                  <a:lnTo>
                    <a:pt x="16252" y="1962"/>
                  </a:lnTo>
                  <a:lnTo>
                    <a:pt x="16257" y="2002"/>
                  </a:lnTo>
                  <a:lnTo>
                    <a:pt x="16257" y="2065"/>
                  </a:lnTo>
                  <a:lnTo>
                    <a:pt x="16252" y="2132"/>
                  </a:lnTo>
                  <a:lnTo>
                    <a:pt x="16244" y="2158"/>
                  </a:lnTo>
                  <a:lnTo>
                    <a:pt x="16221" y="2185"/>
                  </a:lnTo>
                  <a:lnTo>
                    <a:pt x="16190" y="2212"/>
                  </a:lnTo>
                  <a:lnTo>
                    <a:pt x="16163" y="2234"/>
                  </a:lnTo>
                  <a:lnTo>
                    <a:pt x="16092" y="2278"/>
                  </a:lnTo>
                  <a:lnTo>
                    <a:pt x="16047" y="2314"/>
                  </a:lnTo>
                  <a:lnTo>
                    <a:pt x="16020" y="2332"/>
                  </a:lnTo>
                  <a:lnTo>
                    <a:pt x="15989" y="2345"/>
                  </a:lnTo>
                  <a:lnTo>
                    <a:pt x="15953" y="2363"/>
                  </a:lnTo>
                  <a:lnTo>
                    <a:pt x="15904" y="2372"/>
                  </a:lnTo>
                  <a:lnTo>
                    <a:pt x="15824" y="2390"/>
                  </a:lnTo>
                  <a:lnTo>
                    <a:pt x="15774" y="2412"/>
                  </a:lnTo>
                  <a:lnTo>
                    <a:pt x="15743" y="2461"/>
                  </a:lnTo>
                  <a:lnTo>
                    <a:pt x="15694" y="2541"/>
                  </a:lnTo>
                  <a:lnTo>
                    <a:pt x="15654" y="2621"/>
                  </a:lnTo>
                  <a:lnTo>
                    <a:pt x="15640" y="2652"/>
                  </a:lnTo>
                  <a:lnTo>
                    <a:pt x="15640" y="2679"/>
                  </a:lnTo>
                  <a:lnTo>
                    <a:pt x="15636" y="2737"/>
                  </a:lnTo>
                  <a:lnTo>
                    <a:pt x="15623" y="2817"/>
                  </a:lnTo>
                  <a:lnTo>
                    <a:pt x="15614" y="2897"/>
                  </a:lnTo>
                  <a:lnTo>
                    <a:pt x="15587" y="2915"/>
                  </a:lnTo>
                  <a:lnTo>
                    <a:pt x="15520" y="2950"/>
                  </a:lnTo>
                  <a:lnTo>
                    <a:pt x="15520" y="2959"/>
                  </a:lnTo>
                  <a:lnTo>
                    <a:pt x="15515" y="2959"/>
                  </a:lnTo>
                  <a:lnTo>
                    <a:pt x="15511" y="2964"/>
                  </a:lnTo>
                  <a:lnTo>
                    <a:pt x="15506" y="2964"/>
                  </a:lnTo>
                  <a:lnTo>
                    <a:pt x="15502" y="2968"/>
                  </a:lnTo>
                  <a:lnTo>
                    <a:pt x="15493" y="2968"/>
                  </a:lnTo>
                  <a:lnTo>
                    <a:pt x="15489" y="2973"/>
                  </a:lnTo>
                  <a:lnTo>
                    <a:pt x="15484" y="2973"/>
                  </a:lnTo>
                  <a:lnTo>
                    <a:pt x="15480" y="2977"/>
                  </a:lnTo>
                  <a:lnTo>
                    <a:pt x="15475" y="2977"/>
                  </a:lnTo>
                  <a:lnTo>
                    <a:pt x="15466" y="2986"/>
                  </a:lnTo>
                  <a:lnTo>
                    <a:pt x="15462" y="2986"/>
                  </a:lnTo>
                  <a:lnTo>
                    <a:pt x="15457" y="2990"/>
                  </a:lnTo>
                  <a:lnTo>
                    <a:pt x="15453" y="2990"/>
                  </a:lnTo>
                  <a:lnTo>
                    <a:pt x="15444" y="2995"/>
                  </a:lnTo>
                  <a:lnTo>
                    <a:pt x="15439" y="2995"/>
                  </a:lnTo>
                  <a:lnTo>
                    <a:pt x="15435" y="2999"/>
                  </a:lnTo>
                  <a:lnTo>
                    <a:pt x="15426" y="2999"/>
                  </a:lnTo>
                  <a:lnTo>
                    <a:pt x="15417" y="3004"/>
                  </a:lnTo>
                  <a:lnTo>
                    <a:pt x="15408" y="3004"/>
                  </a:lnTo>
                  <a:lnTo>
                    <a:pt x="15404" y="3013"/>
                  </a:lnTo>
                  <a:lnTo>
                    <a:pt x="15386" y="3013"/>
                  </a:lnTo>
                  <a:lnTo>
                    <a:pt x="15381" y="3017"/>
                  </a:lnTo>
                  <a:lnTo>
                    <a:pt x="15328" y="3017"/>
                  </a:lnTo>
                  <a:lnTo>
                    <a:pt x="15323" y="3013"/>
                  </a:lnTo>
                  <a:lnTo>
                    <a:pt x="15310" y="3013"/>
                  </a:lnTo>
                  <a:lnTo>
                    <a:pt x="15305" y="3004"/>
                  </a:lnTo>
                  <a:lnTo>
                    <a:pt x="15301" y="3004"/>
                  </a:lnTo>
                  <a:lnTo>
                    <a:pt x="15292" y="2995"/>
                  </a:lnTo>
                  <a:lnTo>
                    <a:pt x="15279" y="2990"/>
                  </a:lnTo>
                  <a:lnTo>
                    <a:pt x="15274" y="2986"/>
                  </a:lnTo>
                  <a:lnTo>
                    <a:pt x="15270" y="2986"/>
                  </a:lnTo>
                  <a:lnTo>
                    <a:pt x="15270" y="2977"/>
                  </a:lnTo>
                  <a:lnTo>
                    <a:pt x="15265" y="2977"/>
                  </a:lnTo>
                  <a:lnTo>
                    <a:pt x="15265" y="2973"/>
                  </a:lnTo>
                  <a:lnTo>
                    <a:pt x="15256" y="2973"/>
                  </a:lnTo>
                  <a:lnTo>
                    <a:pt x="15256" y="2968"/>
                  </a:lnTo>
                  <a:lnTo>
                    <a:pt x="15252" y="2968"/>
                  </a:lnTo>
                  <a:lnTo>
                    <a:pt x="15252" y="2964"/>
                  </a:lnTo>
                  <a:lnTo>
                    <a:pt x="15247" y="2964"/>
                  </a:lnTo>
                  <a:lnTo>
                    <a:pt x="15247" y="2959"/>
                  </a:lnTo>
                  <a:lnTo>
                    <a:pt x="15243" y="2959"/>
                  </a:lnTo>
                  <a:lnTo>
                    <a:pt x="15243" y="2950"/>
                  </a:lnTo>
                  <a:lnTo>
                    <a:pt x="15238" y="2950"/>
                  </a:lnTo>
                  <a:lnTo>
                    <a:pt x="15238" y="2946"/>
                  </a:lnTo>
                  <a:lnTo>
                    <a:pt x="15229" y="2941"/>
                  </a:lnTo>
                  <a:lnTo>
                    <a:pt x="15225" y="2937"/>
                  </a:lnTo>
                  <a:lnTo>
                    <a:pt x="15225" y="2933"/>
                  </a:lnTo>
                  <a:lnTo>
                    <a:pt x="15221" y="2933"/>
                  </a:lnTo>
                  <a:lnTo>
                    <a:pt x="15221" y="2924"/>
                  </a:lnTo>
                  <a:lnTo>
                    <a:pt x="15212" y="2915"/>
                  </a:lnTo>
                  <a:lnTo>
                    <a:pt x="15212" y="2910"/>
                  </a:lnTo>
                  <a:lnTo>
                    <a:pt x="15203" y="2906"/>
                  </a:lnTo>
                  <a:lnTo>
                    <a:pt x="15203" y="2897"/>
                  </a:lnTo>
                  <a:lnTo>
                    <a:pt x="15198" y="2897"/>
                  </a:lnTo>
                  <a:lnTo>
                    <a:pt x="15198" y="2750"/>
                  </a:lnTo>
                  <a:lnTo>
                    <a:pt x="14908" y="2750"/>
                  </a:lnTo>
                  <a:lnTo>
                    <a:pt x="14908" y="2559"/>
                  </a:lnTo>
                  <a:lnTo>
                    <a:pt x="14903" y="2559"/>
                  </a:lnTo>
                  <a:lnTo>
                    <a:pt x="14903" y="2568"/>
                  </a:lnTo>
                  <a:lnTo>
                    <a:pt x="14899" y="2568"/>
                  </a:lnTo>
                  <a:lnTo>
                    <a:pt x="14899" y="2572"/>
                  </a:lnTo>
                  <a:lnTo>
                    <a:pt x="14890" y="2572"/>
                  </a:lnTo>
                  <a:lnTo>
                    <a:pt x="14890" y="2577"/>
                  </a:lnTo>
                  <a:lnTo>
                    <a:pt x="14885" y="2581"/>
                  </a:lnTo>
                  <a:lnTo>
                    <a:pt x="14885" y="2590"/>
                  </a:lnTo>
                  <a:lnTo>
                    <a:pt x="14881" y="2590"/>
                  </a:lnTo>
                  <a:lnTo>
                    <a:pt x="14877" y="2594"/>
                  </a:lnTo>
                  <a:lnTo>
                    <a:pt x="14877" y="2599"/>
                  </a:lnTo>
                  <a:lnTo>
                    <a:pt x="14872" y="2603"/>
                  </a:lnTo>
                  <a:lnTo>
                    <a:pt x="14863" y="2608"/>
                  </a:lnTo>
                  <a:lnTo>
                    <a:pt x="14863" y="2617"/>
                  </a:lnTo>
                  <a:lnTo>
                    <a:pt x="14850" y="2630"/>
                  </a:lnTo>
                  <a:lnTo>
                    <a:pt x="14850" y="2634"/>
                  </a:lnTo>
                  <a:lnTo>
                    <a:pt x="14845" y="2634"/>
                  </a:lnTo>
                  <a:lnTo>
                    <a:pt x="14845" y="2643"/>
                  </a:lnTo>
                  <a:lnTo>
                    <a:pt x="14836" y="2648"/>
                  </a:lnTo>
                  <a:lnTo>
                    <a:pt x="14836" y="2652"/>
                  </a:lnTo>
                  <a:lnTo>
                    <a:pt x="14832" y="2657"/>
                  </a:lnTo>
                  <a:lnTo>
                    <a:pt x="14832" y="2661"/>
                  </a:lnTo>
                  <a:lnTo>
                    <a:pt x="14823" y="2679"/>
                  </a:lnTo>
                  <a:lnTo>
                    <a:pt x="14823" y="2683"/>
                  </a:lnTo>
                  <a:lnTo>
                    <a:pt x="14818" y="2683"/>
                  </a:lnTo>
                  <a:lnTo>
                    <a:pt x="14818" y="2688"/>
                  </a:lnTo>
                  <a:lnTo>
                    <a:pt x="14810" y="2697"/>
                  </a:lnTo>
                  <a:lnTo>
                    <a:pt x="14810" y="2706"/>
                  </a:lnTo>
                  <a:lnTo>
                    <a:pt x="14805" y="2710"/>
                  </a:lnTo>
                  <a:lnTo>
                    <a:pt x="14805" y="2714"/>
                  </a:lnTo>
                  <a:lnTo>
                    <a:pt x="14801" y="2732"/>
                  </a:lnTo>
                  <a:lnTo>
                    <a:pt x="14796" y="2732"/>
                  </a:lnTo>
                  <a:lnTo>
                    <a:pt x="14796" y="2741"/>
                  </a:lnTo>
                  <a:lnTo>
                    <a:pt x="14792" y="2750"/>
                  </a:lnTo>
                  <a:lnTo>
                    <a:pt x="14792" y="2763"/>
                  </a:lnTo>
                  <a:lnTo>
                    <a:pt x="14783" y="2768"/>
                  </a:lnTo>
                  <a:lnTo>
                    <a:pt x="14783" y="2795"/>
                  </a:lnTo>
                  <a:lnTo>
                    <a:pt x="14778" y="2839"/>
                  </a:lnTo>
                  <a:lnTo>
                    <a:pt x="14778" y="2906"/>
                  </a:lnTo>
                  <a:lnTo>
                    <a:pt x="14783" y="2919"/>
                  </a:lnTo>
                  <a:lnTo>
                    <a:pt x="14783" y="2933"/>
                  </a:lnTo>
                  <a:lnTo>
                    <a:pt x="14792" y="2937"/>
                  </a:lnTo>
                  <a:lnTo>
                    <a:pt x="14792" y="2950"/>
                  </a:lnTo>
                  <a:lnTo>
                    <a:pt x="14796" y="2950"/>
                  </a:lnTo>
                  <a:lnTo>
                    <a:pt x="14796" y="2964"/>
                  </a:lnTo>
                  <a:lnTo>
                    <a:pt x="14801" y="2964"/>
                  </a:lnTo>
                  <a:lnTo>
                    <a:pt x="14801" y="2968"/>
                  </a:lnTo>
                  <a:lnTo>
                    <a:pt x="14805" y="2968"/>
                  </a:lnTo>
                  <a:lnTo>
                    <a:pt x="14805" y="2973"/>
                  </a:lnTo>
                  <a:lnTo>
                    <a:pt x="14818" y="2986"/>
                  </a:lnTo>
                  <a:lnTo>
                    <a:pt x="14823" y="2986"/>
                  </a:lnTo>
                  <a:lnTo>
                    <a:pt x="14823" y="2990"/>
                  </a:lnTo>
                  <a:lnTo>
                    <a:pt x="14832" y="2999"/>
                  </a:lnTo>
                  <a:lnTo>
                    <a:pt x="14836" y="2999"/>
                  </a:lnTo>
                  <a:lnTo>
                    <a:pt x="14845" y="3004"/>
                  </a:lnTo>
                  <a:lnTo>
                    <a:pt x="14850" y="3017"/>
                  </a:lnTo>
                  <a:lnTo>
                    <a:pt x="14859" y="3026"/>
                  </a:lnTo>
                  <a:lnTo>
                    <a:pt x="14863" y="3026"/>
                  </a:lnTo>
                  <a:lnTo>
                    <a:pt x="14872" y="3030"/>
                  </a:lnTo>
                  <a:lnTo>
                    <a:pt x="14877" y="3039"/>
                  </a:lnTo>
                  <a:lnTo>
                    <a:pt x="14890" y="3053"/>
                  </a:lnTo>
                  <a:lnTo>
                    <a:pt x="14899" y="3057"/>
                  </a:lnTo>
                  <a:lnTo>
                    <a:pt x="14903" y="3057"/>
                  </a:lnTo>
                  <a:lnTo>
                    <a:pt x="14908" y="3066"/>
                  </a:lnTo>
                  <a:lnTo>
                    <a:pt x="14917" y="3075"/>
                  </a:lnTo>
                  <a:lnTo>
                    <a:pt x="14926" y="3079"/>
                  </a:lnTo>
                  <a:lnTo>
                    <a:pt x="14930" y="3084"/>
                  </a:lnTo>
                  <a:lnTo>
                    <a:pt x="14935" y="3093"/>
                  </a:lnTo>
                  <a:lnTo>
                    <a:pt x="14939" y="3093"/>
                  </a:lnTo>
                  <a:lnTo>
                    <a:pt x="14948" y="3097"/>
                  </a:lnTo>
                  <a:lnTo>
                    <a:pt x="14961" y="3111"/>
                  </a:lnTo>
                  <a:lnTo>
                    <a:pt x="14966" y="3111"/>
                  </a:lnTo>
                  <a:lnTo>
                    <a:pt x="14984" y="3128"/>
                  </a:lnTo>
                  <a:lnTo>
                    <a:pt x="14988" y="3128"/>
                  </a:lnTo>
                  <a:lnTo>
                    <a:pt x="15006" y="3146"/>
                  </a:lnTo>
                  <a:lnTo>
                    <a:pt x="15011" y="3146"/>
                  </a:lnTo>
                  <a:lnTo>
                    <a:pt x="15015" y="3151"/>
                  </a:lnTo>
                  <a:lnTo>
                    <a:pt x="15028" y="3159"/>
                  </a:lnTo>
                  <a:lnTo>
                    <a:pt x="15033" y="3159"/>
                  </a:lnTo>
                  <a:lnTo>
                    <a:pt x="15037" y="3168"/>
                  </a:lnTo>
                  <a:lnTo>
                    <a:pt x="15037" y="3475"/>
                  </a:lnTo>
                  <a:lnTo>
                    <a:pt x="17311" y="3475"/>
                  </a:lnTo>
                  <a:lnTo>
                    <a:pt x="17454" y="3333"/>
                  </a:lnTo>
                  <a:lnTo>
                    <a:pt x="17195" y="3235"/>
                  </a:lnTo>
                  <a:lnTo>
                    <a:pt x="16096" y="3235"/>
                  </a:lnTo>
                  <a:lnTo>
                    <a:pt x="16083" y="3231"/>
                  </a:lnTo>
                  <a:lnTo>
                    <a:pt x="16043" y="3231"/>
                  </a:lnTo>
                  <a:lnTo>
                    <a:pt x="16020" y="3226"/>
                  </a:lnTo>
                  <a:lnTo>
                    <a:pt x="15980" y="3226"/>
                  </a:lnTo>
                  <a:lnTo>
                    <a:pt x="15958" y="3222"/>
                  </a:lnTo>
                  <a:lnTo>
                    <a:pt x="15917" y="3222"/>
                  </a:lnTo>
                  <a:lnTo>
                    <a:pt x="15913" y="3213"/>
                  </a:lnTo>
                  <a:lnTo>
                    <a:pt x="15877" y="3213"/>
                  </a:lnTo>
                  <a:lnTo>
                    <a:pt x="15864" y="3208"/>
                  </a:lnTo>
                  <a:lnTo>
                    <a:pt x="15824" y="3208"/>
                  </a:lnTo>
                  <a:lnTo>
                    <a:pt x="15819" y="3204"/>
                  </a:lnTo>
                  <a:lnTo>
                    <a:pt x="15770" y="3204"/>
                  </a:lnTo>
                  <a:lnTo>
                    <a:pt x="15766" y="3200"/>
                  </a:lnTo>
                  <a:lnTo>
                    <a:pt x="15721" y="3200"/>
                  </a:lnTo>
                  <a:lnTo>
                    <a:pt x="15721" y="3102"/>
                  </a:lnTo>
                  <a:lnTo>
                    <a:pt x="15627" y="2937"/>
                  </a:lnTo>
                  <a:lnTo>
                    <a:pt x="15663" y="2941"/>
                  </a:lnTo>
                  <a:lnTo>
                    <a:pt x="15699" y="2937"/>
                  </a:lnTo>
                  <a:lnTo>
                    <a:pt x="15739" y="2933"/>
                  </a:lnTo>
                  <a:lnTo>
                    <a:pt x="15783" y="2924"/>
                  </a:lnTo>
                  <a:lnTo>
                    <a:pt x="15859" y="2906"/>
                  </a:lnTo>
                  <a:lnTo>
                    <a:pt x="15909" y="2897"/>
                  </a:lnTo>
                  <a:lnTo>
                    <a:pt x="16592" y="2897"/>
                  </a:lnTo>
                  <a:lnTo>
                    <a:pt x="16695" y="2906"/>
                  </a:lnTo>
                  <a:lnTo>
                    <a:pt x="16918" y="2919"/>
                  </a:lnTo>
                  <a:lnTo>
                    <a:pt x="17164" y="2941"/>
                  </a:lnTo>
                  <a:lnTo>
                    <a:pt x="17307" y="2950"/>
                  </a:lnTo>
                  <a:lnTo>
                    <a:pt x="17293" y="2924"/>
                  </a:lnTo>
                  <a:lnTo>
                    <a:pt x="17280" y="2906"/>
                  </a:lnTo>
                  <a:lnTo>
                    <a:pt x="17276" y="2879"/>
                  </a:lnTo>
                  <a:lnTo>
                    <a:pt x="17267" y="2812"/>
                  </a:lnTo>
                  <a:lnTo>
                    <a:pt x="17253" y="2741"/>
                  </a:lnTo>
                  <a:lnTo>
                    <a:pt x="17240" y="2617"/>
                  </a:lnTo>
                  <a:lnTo>
                    <a:pt x="17231" y="2554"/>
                  </a:lnTo>
                  <a:lnTo>
                    <a:pt x="17365" y="2132"/>
                  </a:lnTo>
                  <a:lnTo>
                    <a:pt x="18156" y="2132"/>
                  </a:lnTo>
                  <a:lnTo>
                    <a:pt x="18147" y="1446"/>
                  </a:lnTo>
                  <a:lnTo>
                    <a:pt x="19009" y="1446"/>
                  </a:lnTo>
                  <a:lnTo>
                    <a:pt x="19045" y="1322"/>
                  </a:lnTo>
                  <a:lnTo>
                    <a:pt x="19268" y="1322"/>
                  </a:lnTo>
                  <a:lnTo>
                    <a:pt x="19277" y="1104"/>
                  </a:lnTo>
                  <a:lnTo>
                    <a:pt x="19576" y="1095"/>
                  </a:lnTo>
                  <a:lnTo>
                    <a:pt x="19675" y="1130"/>
                  </a:lnTo>
                  <a:lnTo>
                    <a:pt x="20041" y="890"/>
                  </a:lnTo>
                  <a:lnTo>
                    <a:pt x="20394" y="641"/>
                  </a:lnTo>
                  <a:lnTo>
                    <a:pt x="20430" y="636"/>
                  </a:lnTo>
                  <a:lnTo>
                    <a:pt x="20501" y="623"/>
                  </a:lnTo>
                  <a:lnTo>
                    <a:pt x="20590" y="610"/>
                  </a:lnTo>
                  <a:lnTo>
                    <a:pt x="20671" y="605"/>
                  </a:lnTo>
                  <a:lnTo>
                    <a:pt x="20680" y="601"/>
                  </a:lnTo>
                  <a:lnTo>
                    <a:pt x="20698" y="596"/>
                  </a:lnTo>
                  <a:lnTo>
                    <a:pt x="20707" y="587"/>
                  </a:lnTo>
                  <a:lnTo>
                    <a:pt x="20720" y="578"/>
                  </a:lnTo>
                  <a:lnTo>
                    <a:pt x="20733" y="556"/>
                  </a:lnTo>
                  <a:lnTo>
                    <a:pt x="20747" y="530"/>
                  </a:lnTo>
                  <a:lnTo>
                    <a:pt x="20760" y="476"/>
                  </a:lnTo>
                  <a:lnTo>
                    <a:pt x="20760" y="454"/>
                  </a:lnTo>
                  <a:lnTo>
                    <a:pt x="20572" y="289"/>
                  </a:lnTo>
                  <a:lnTo>
                    <a:pt x="20572" y="263"/>
                  </a:lnTo>
                  <a:lnTo>
                    <a:pt x="20577" y="205"/>
                  </a:lnTo>
                  <a:lnTo>
                    <a:pt x="20577" y="133"/>
                  </a:lnTo>
                  <a:lnTo>
                    <a:pt x="20572" y="85"/>
                  </a:lnTo>
                  <a:lnTo>
                    <a:pt x="20564" y="71"/>
                  </a:lnTo>
                  <a:lnTo>
                    <a:pt x="20537" y="58"/>
                  </a:lnTo>
                  <a:lnTo>
                    <a:pt x="20465" y="31"/>
                  </a:lnTo>
                  <a:lnTo>
                    <a:pt x="20403" y="18"/>
                  </a:lnTo>
                  <a:lnTo>
                    <a:pt x="20367" y="4"/>
                  </a:lnTo>
                  <a:lnTo>
                    <a:pt x="20340" y="4"/>
                  </a:lnTo>
                  <a:lnTo>
                    <a:pt x="20273" y="0"/>
                  </a:lnTo>
                  <a:lnTo>
                    <a:pt x="19938" y="0"/>
                  </a:lnTo>
                  <a:lnTo>
                    <a:pt x="19889" y="9"/>
                  </a:lnTo>
                  <a:lnTo>
                    <a:pt x="19862" y="22"/>
                  </a:lnTo>
                  <a:close/>
                  <a:moveTo>
                    <a:pt x="17311" y="2950"/>
                  </a:moveTo>
                  <a:lnTo>
                    <a:pt x="17307" y="2950"/>
                  </a:lnTo>
                  <a:lnTo>
                    <a:pt x="17311" y="2950"/>
                  </a:lnTo>
                  <a:close/>
                  <a:moveTo>
                    <a:pt x="14318" y="2412"/>
                  </a:moveTo>
                  <a:lnTo>
                    <a:pt x="14300" y="2416"/>
                  </a:lnTo>
                  <a:lnTo>
                    <a:pt x="14264" y="2439"/>
                  </a:lnTo>
                  <a:lnTo>
                    <a:pt x="14242" y="2447"/>
                  </a:lnTo>
                  <a:lnTo>
                    <a:pt x="14224" y="2465"/>
                  </a:lnTo>
                  <a:lnTo>
                    <a:pt x="14215" y="2488"/>
                  </a:lnTo>
                  <a:lnTo>
                    <a:pt x="14215" y="2501"/>
                  </a:lnTo>
                  <a:lnTo>
                    <a:pt x="14202" y="2559"/>
                  </a:lnTo>
                  <a:lnTo>
                    <a:pt x="14189" y="2643"/>
                  </a:lnTo>
                  <a:lnTo>
                    <a:pt x="14180" y="2679"/>
                  </a:lnTo>
                  <a:lnTo>
                    <a:pt x="14180" y="2710"/>
                  </a:lnTo>
                  <a:lnTo>
                    <a:pt x="14193" y="2737"/>
                  </a:lnTo>
                  <a:lnTo>
                    <a:pt x="14202" y="2741"/>
                  </a:lnTo>
                  <a:lnTo>
                    <a:pt x="14215" y="2750"/>
                  </a:lnTo>
                  <a:lnTo>
                    <a:pt x="14242" y="2759"/>
                  </a:lnTo>
                  <a:lnTo>
                    <a:pt x="14264" y="2777"/>
                  </a:lnTo>
                  <a:lnTo>
                    <a:pt x="14278" y="2803"/>
                  </a:lnTo>
                  <a:lnTo>
                    <a:pt x="14296" y="2830"/>
                  </a:lnTo>
                  <a:lnTo>
                    <a:pt x="14309" y="2879"/>
                  </a:lnTo>
                  <a:lnTo>
                    <a:pt x="14318" y="2897"/>
                  </a:lnTo>
                  <a:lnTo>
                    <a:pt x="14492" y="2830"/>
                  </a:lnTo>
                  <a:lnTo>
                    <a:pt x="14492" y="2412"/>
                  </a:lnTo>
                  <a:lnTo>
                    <a:pt x="14318" y="2412"/>
                  </a:lnTo>
                  <a:close/>
                  <a:moveTo>
                    <a:pt x="13402" y="3685"/>
                  </a:moveTo>
                  <a:lnTo>
                    <a:pt x="13322" y="3863"/>
                  </a:lnTo>
                  <a:lnTo>
                    <a:pt x="13268" y="3916"/>
                  </a:lnTo>
                  <a:lnTo>
                    <a:pt x="13228" y="3894"/>
                  </a:lnTo>
                  <a:lnTo>
                    <a:pt x="13143" y="3867"/>
                  </a:lnTo>
                  <a:lnTo>
                    <a:pt x="13098" y="3858"/>
                  </a:lnTo>
                  <a:lnTo>
                    <a:pt x="13081" y="3858"/>
                  </a:lnTo>
                  <a:lnTo>
                    <a:pt x="13063" y="3863"/>
                  </a:lnTo>
                  <a:lnTo>
                    <a:pt x="13045" y="3871"/>
                  </a:lnTo>
                  <a:lnTo>
                    <a:pt x="13036" y="3885"/>
                  </a:lnTo>
                  <a:lnTo>
                    <a:pt x="13027" y="3929"/>
                  </a:lnTo>
                  <a:lnTo>
                    <a:pt x="13036" y="3983"/>
                  </a:lnTo>
                  <a:lnTo>
                    <a:pt x="13045" y="4000"/>
                  </a:lnTo>
                  <a:lnTo>
                    <a:pt x="13058" y="4023"/>
                  </a:lnTo>
                  <a:lnTo>
                    <a:pt x="13085" y="4054"/>
                  </a:lnTo>
                  <a:lnTo>
                    <a:pt x="13116" y="4081"/>
                  </a:lnTo>
                  <a:lnTo>
                    <a:pt x="13197" y="4121"/>
                  </a:lnTo>
                  <a:lnTo>
                    <a:pt x="13456" y="4121"/>
                  </a:lnTo>
                  <a:lnTo>
                    <a:pt x="13518" y="4219"/>
                  </a:lnTo>
                  <a:lnTo>
                    <a:pt x="13518" y="4325"/>
                  </a:lnTo>
                  <a:lnTo>
                    <a:pt x="13536" y="4552"/>
                  </a:lnTo>
                  <a:lnTo>
                    <a:pt x="13849" y="4552"/>
                  </a:lnTo>
                  <a:lnTo>
                    <a:pt x="13876" y="4534"/>
                  </a:lnTo>
                  <a:lnTo>
                    <a:pt x="13903" y="4481"/>
                  </a:lnTo>
                  <a:lnTo>
                    <a:pt x="13916" y="4437"/>
                  </a:lnTo>
                  <a:lnTo>
                    <a:pt x="13938" y="4361"/>
                  </a:lnTo>
                  <a:lnTo>
                    <a:pt x="13947" y="4325"/>
                  </a:lnTo>
                  <a:lnTo>
                    <a:pt x="13947" y="4272"/>
                  </a:lnTo>
                  <a:lnTo>
                    <a:pt x="13952" y="4250"/>
                  </a:lnTo>
                  <a:lnTo>
                    <a:pt x="13965" y="4232"/>
                  </a:lnTo>
                  <a:lnTo>
                    <a:pt x="13983" y="4223"/>
                  </a:lnTo>
                  <a:lnTo>
                    <a:pt x="14014" y="4219"/>
                  </a:lnTo>
                  <a:lnTo>
                    <a:pt x="14055" y="4223"/>
                  </a:lnTo>
                  <a:lnTo>
                    <a:pt x="14095" y="4232"/>
                  </a:lnTo>
                  <a:lnTo>
                    <a:pt x="14139" y="4250"/>
                  </a:lnTo>
                  <a:lnTo>
                    <a:pt x="14175" y="4263"/>
                  </a:lnTo>
                  <a:lnTo>
                    <a:pt x="14197" y="4276"/>
                  </a:lnTo>
                  <a:lnTo>
                    <a:pt x="14215" y="4272"/>
                  </a:lnTo>
                  <a:lnTo>
                    <a:pt x="14211" y="4254"/>
                  </a:lnTo>
                  <a:lnTo>
                    <a:pt x="14175" y="4219"/>
                  </a:lnTo>
                  <a:lnTo>
                    <a:pt x="14139" y="4170"/>
                  </a:lnTo>
                  <a:lnTo>
                    <a:pt x="14095" y="4125"/>
                  </a:lnTo>
                  <a:lnTo>
                    <a:pt x="14055" y="4089"/>
                  </a:lnTo>
                  <a:lnTo>
                    <a:pt x="14014" y="4063"/>
                  </a:lnTo>
                  <a:lnTo>
                    <a:pt x="13956" y="4023"/>
                  </a:lnTo>
                  <a:lnTo>
                    <a:pt x="13934" y="4014"/>
                  </a:lnTo>
                  <a:lnTo>
                    <a:pt x="13742" y="4014"/>
                  </a:lnTo>
                  <a:lnTo>
                    <a:pt x="13715" y="3836"/>
                  </a:lnTo>
                  <a:lnTo>
                    <a:pt x="13536" y="3685"/>
                  </a:lnTo>
                  <a:lnTo>
                    <a:pt x="13402" y="3685"/>
                  </a:lnTo>
                  <a:close/>
                  <a:moveTo>
                    <a:pt x="13371" y="2750"/>
                  </a:moveTo>
                  <a:lnTo>
                    <a:pt x="13322" y="2755"/>
                  </a:lnTo>
                  <a:lnTo>
                    <a:pt x="13291" y="2759"/>
                  </a:lnTo>
                  <a:lnTo>
                    <a:pt x="13237" y="2786"/>
                  </a:lnTo>
                  <a:lnTo>
                    <a:pt x="13210" y="2812"/>
                  </a:lnTo>
                  <a:lnTo>
                    <a:pt x="13197" y="2830"/>
                  </a:lnTo>
                  <a:lnTo>
                    <a:pt x="13197" y="3044"/>
                  </a:lnTo>
                  <a:lnTo>
                    <a:pt x="13210" y="3053"/>
                  </a:lnTo>
                  <a:lnTo>
                    <a:pt x="13228" y="3070"/>
                  </a:lnTo>
                  <a:lnTo>
                    <a:pt x="13255" y="3079"/>
                  </a:lnTo>
                  <a:lnTo>
                    <a:pt x="13295" y="3097"/>
                  </a:lnTo>
                  <a:lnTo>
                    <a:pt x="13358" y="3106"/>
                  </a:lnTo>
                  <a:lnTo>
                    <a:pt x="13384" y="3111"/>
                  </a:lnTo>
                  <a:lnTo>
                    <a:pt x="13536" y="3111"/>
                  </a:lnTo>
                  <a:lnTo>
                    <a:pt x="13536" y="3280"/>
                  </a:lnTo>
                  <a:lnTo>
                    <a:pt x="13648" y="3333"/>
                  </a:lnTo>
                  <a:lnTo>
                    <a:pt x="13836" y="3280"/>
                  </a:lnTo>
                  <a:lnTo>
                    <a:pt x="13809" y="3142"/>
                  </a:lnTo>
                  <a:lnTo>
                    <a:pt x="13800" y="3053"/>
                  </a:lnTo>
                  <a:lnTo>
                    <a:pt x="13800" y="2990"/>
                  </a:lnTo>
                  <a:lnTo>
                    <a:pt x="13804" y="2950"/>
                  </a:lnTo>
                  <a:lnTo>
                    <a:pt x="13809" y="2937"/>
                  </a:lnTo>
                  <a:lnTo>
                    <a:pt x="13661" y="2937"/>
                  </a:lnTo>
                  <a:lnTo>
                    <a:pt x="13661" y="2750"/>
                  </a:lnTo>
                  <a:lnTo>
                    <a:pt x="13371" y="2750"/>
                  </a:lnTo>
                  <a:close/>
                  <a:moveTo>
                    <a:pt x="12513" y="1446"/>
                  </a:moveTo>
                  <a:lnTo>
                    <a:pt x="12513" y="1829"/>
                  </a:lnTo>
                  <a:lnTo>
                    <a:pt x="12612" y="1945"/>
                  </a:lnTo>
                  <a:lnTo>
                    <a:pt x="12638" y="1945"/>
                  </a:lnTo>
                  <a:lnTo>
                    <a:pt x="12710" y="1940"/>
                  </a:lnTo>
                  <a:lnTo>
                    <a:pt x="12795" y="1940"/>
                  </a:lnTo>
                  <a:lnTo>
                    <a:pt x="12871" y="1945"/>
                  </a:lnTo>
                  <a:lnTo>
                    <a:pt x="12897" y="1949"/>
                  </a:lnTo>
                  <a:lnTo>
                    <a:pt x="12915" y="1962"/>
                  </a:lnTo>
                  <a:lnTo>
                    <a:pt x="12951" y="1980"/>
                  </a:lnTo>
                  <a:lnTo>
                    <a:pt x="12987" y="2020"/>
                  </a:lnTo>
                  <a:lnTo>
                    <a:pt x="13116" y="2149"/>
                  </a:lnTo>
                  <a:lnTo>
                    <a:pt x="13134" y="2136"/>
                  </a:lnTo>
                  <a:lnTo>
                    <a:pt x="13174" y="2109"/>
                  </a:lnTo>
                  <a:lnTo>
                    <a:pt x="13201" y="2109"/>
                  </a:lnTo>
                  <a:lnTo>
                    <a:pt x="13228" y="2118"/>
                  </a:lnTo>
                  <a:lnTo>
                    <a:pt x="13264" y="2136"/>
                  </a:lnTo>
                  <a:lnTo>
                    <a:pt x="13277" y="2154"/>
                  </a:lnTo>
                  <a:lnTo>
                    <a:pt x="13295" y="2176"/>
                  </a:lnTo>
                  <a:lnTo>
                    <a:pt x="13317" y="2225"/>
                  </a:lnTo>
                  <a:lnTo>
                    <a:pt x="13326" y="2261"/>
                  </a:lnTo>
                  <a:lnTo>
                    <a:pt x="13331" y="2283"/>
                  </a:lnTo>
                  <a:lnTo>
                    <a:pt x="13326" y="2305"/>
                  </a:lnTo>
                  <a:lnTo>
                    <a:pt x="13326" y="2314"/>
                  </a:lnTo>
                  <a:lnTo>
                    <a:pt x="13331" y="2314"/>
                  </a:lnTo>
                  <a:lnTo>
                    <a:pt x="13349" y="2318"/>
                  </a:lnTo>
                  <a:lnTo>
                    <a:pt x="13375" y="2314"/>
                  </a:lnTo>
                  <a:lnTo>
                    <a:pt x="13407" y="2305"/>
                  </a:lnTo>
                  <a:lnTo>
                    <a:pt x="13434" y="2292"/>
                  </a:lnTo>
                  <a:lnTo>
                    <a:pt x="13451" y="2278"/>
                  </a:lnTo>
                  <a:lnTo>
                    <a:pt x="13465" y="2256"/>
                  </a:lnTo>
                  <a:lnTo>
                    <a:pt x="13483" y="2203"/>
                  </a:lnTo>
                  <a:lnTo>
                    <a:pt x="13483" y="1784"/>
                  </a:lnTo>
                  <a:lnTo>
                    <a:pt x="13532" y="1735"/>
                  </a:lnTo>
                  <a:lnTo>
                    <a:pt x="13536" y="1713"/>
                  </a:lnTo>
                  <a:lnTo>
                    <a:pt x="13536" y="1691"/>
                  </a:lnTo>
                  <a:lnTo>
                    <a:pt x="13532" y="1682"/>
                  </a:lnTo>
                  <a:lnTo>
                    <a:pt x="13518" y="1678"/>
                  </a:lnTo>
                  <a:lnTo>
                    <a:pt x="13505" y="1664"/>
                  </a:lnTo>
                  <a:lnTo>
                    <a:pt x="13483" y="1660"/>
                  </a:lnTo>
                  <a:lnTo>
                    <a:pt x="13353" y="1646"/>
                  </a:lnTo>
                  <a:lnTo>
                    <a:pt x="13183" y="1638"/>
                  </a:lnTo>
                  <a:lnTo>
                    <a:pt x="13031" y="1633"/>
                  </a:lnTo>
                  <a:lnTo>
                    <a:pt x="12964" y="1633"/>
                  </a:lnTo>
                  <a:lnTo>
                    <a:pt x="12692" y="1606"/>
                  </a:lnTo>
                  <a:lnTo>
                    <a:pt x="12692" y="1446"/>
                  </a:lnTo>
                  <a:lnTo>
                    <a:pt x="12513" y="1446"/>
                  </a:lnTo>
                  <a:close/>
                  <a:moveTo>
                    <a:pt x="11249" y="1945"/>
                  </a:moveTo>
                  <a:lnTo>
                    <a:pt x="11249" y="2176"/>
                  </a:lnTo>
                  <a:lnTo>
                    <a:pt x="11227" y="2198"/>
                  </a:lnTo>
                  <a:lnTo>
                    <a:pt x="11200" y="2243"/>
                  </a:lnTo>
                  <a:lnTo>
                    <a:pt x="11195" y="2269"/>
                  </a:lnTo>
                  <a:lnTo>
                    <a:pt x="11195" y="2292"/>
                  </a:lnTo>
                  <a:lnTo>
                    <a:pt x="11200" y="2305"/>
                  </a:lnTo>
                  <a:lnTo>
                    <a:pt x="11227" y="2314"/>
                  </a:lnTo>
                  <a:lnTo>
                    <a:pt x="11370" y="2314"/>
                  </a:lnTo>
                  <a:lnTo>
                    <a:pt x="11329" y="2176"/>
                  </a:lnTo>
                  <a:lnTo>
                    <a:pt x="11437" y="2176"/>
                  </a:lnTo>
                  <a:lnTo>
                    <a:pt x="11589" y="2123"/>
                  </a:lnTo>
                  <a:lnTo>
                    <a:pt x="11589" y="1945"/>
                  </a:lnTo>
                  <a:lnTo>
                    <a:pt x="11249" y="1945"/>
                  </a:lnTo>
                  <a:close/>
                  <a:moveTo>
                    <a:pt x="9614" y="2176"/>
                  </a:moveTo>
                  <a:lnTo>
                    <a:pt x="9614" y="2421"/>
                  </a:lnTo>
                  <a:lnTo>
                    <a:pt x="9395" y="2528"/>
                  </a:lnTo>
                  <a:lnTo>
                    <a:pt x="9163" y="2528"/>
                  </a:lnTo>
                  <a:lnTo>
                    <a:pt x="9158" y="2572"/>
                  </a:lnTo>
                  <a:lnTo>
                    <a:pt x="9154" y="2670"/>
                  </a:lnTo>
                  <a:lnTo>
                    <a:pt x="9154" y="2808"/>
                  </a:lnTo>
                  <a:lnTo>
                    <a:pt x="9163" y="2830"/>
                  </a:lnTo>
                  <a:lnTo>
                    <a:pt x="9172" y="2835"/>
                  </a:lnTo>
                  <a:lnTo>
                    <a:pt x="9185" y="2835"/>
                  </a:lnTo>
                  <a:lnTo>
                    <a:pt x="9194" y="2830"/>
                  </a:lnTo>
                  <a:lnTo>
                    <a:pt x="9207" y="2821"/>
                  </a:lnTo>
                  <a:lnTo>
                    <a:pt x="9225" y="2817"/>
                  </a:lnTo>
                  <a:lnTo>
                    <a:pt x="9248" y="2812"/>
                  </a:lnTo>
                  <a:lnTo>
                    <a:pt x="9274" y="2817"/>
                  </a:lnTo>
                  <a:lnTo>
                    <a:pt x="9315" y="2830"/>
                  </a:lnTo>
                  <a:lnTo>
                    <a:pt x="9355" y="2839"/>
                  </a:lnTo>
                  <a:lnTo>
                    <a:pt x="9462" y="2839"/>
                  </a:lnTo>
                  <a:lnTo>
                    <a:pt x="9525" y="2830"/>
                  </a:lnTo>
                  <a:lnTo>
                    <a:pt x="9623" y="2812"/>
                  </a:lnTo>
                  <a:lnTo>
                    <a:pt x="9668" y="2803"/>
                  </a:lnTo>
                  <a:lnTo>
                    <a:pt x="9828" y="2572"/>
                  </a:lnTo>
                  <a:lnTo>
                    <a:pt x="10007" y="2572"/>
                  </a:lnTo>
                  <a:lnTo>
                    <a:pt x="10007" y="2683"/>
                  </a:lnTo>
                  <a:lnTo>
                    <a:pt x="10079" y="2897"/>
                  </a:lnTo>
                  <a:lnTo>
                    <a:pt x="10105" y="2950"/>
                  </a:lnTo>
                  <a:lnTo>
                    <a:pt x="10168" y="3070"/>
                  </a:lnTo>
                  <a:lnTo>
                    <a:pt x="10208" y="3128"/>
                  </a:lnTo>
                  <a:lnTo>
                    <a:pt x="10244" y="3177"/>
                  </a:lnTo>
                  <a:lnTo>
                    <a:pt x="10271" y="3204"/>
                  </a:lnTo>
                  <a:lnTo>
                    <a:pt x="10280" y="3204"/>
                  </a:lnTo>
                  <a:lnTo>
                    <a:pt x="10293" y="3200"/>
                  </a:lnTo>
                  <a:lnTo>
                    <a:pt x="10302" y="3182"/>
                  </a:lnTo>
                  <a:lnTo>
                    <a:pt x="10320" y="3173"/>
                  </a:lnTo>
                  <a:lnTo>
                    <a:pt x="10333" y="3159"/>
                  </a:lnTo>
                  <a:lnTo>
                    <a:pt x="10351" y="3155"/>
                  </a:lnTo>
                  <a:lnTo>
                    <a:pt x="10400" y="3142"/>
                  </a:lnTo>
                  <a:lnTo>
                    <a:pt x="10445" y="3128"/>
                  </a:lnTo>
                  <a:lnTo>
                    <a:pt x="10530" y="3119"/>
                  </a:lnTo>
                  <a:lnTo>
                    <a:pt x="10565" y="3111"/>
                  </a:lnTo>
                  <a:lnTo>
                    <a:pt x="10780" y="3048"/>
                  </a:lnTo>
                  <a:lnTo>
                    <a:pt x="10905" y="3204"/>
                  </a:lnTo>
                  <a:lnTo>
                    <a:pt x="10883" y="3240"/>
                  </a:lnTo>
                  <a:lnTo>
                    <a:pt x="10847" y="3333"/>
                  </a:lnTo>
                  <a:lnTo>
                    <a:pt x="10842" y="3355"/>
                  </a:lnTo>
                  <a:lnTo>
                    <a:pt x="10834" y="3382"/>
                  </a:lnTo>
                  <a:lnTo>
                    <a:pt x="10834" y="3418"/>
                  </a:lnTo>
                  <a:lnTo>
                    <a:pt x="10847" y="3440"/>
                  </a:lnTo>
                  <a:lnTo>
                    <a:pt x="10860" y="3449"/>
                  </a:lnTo>
                  <a:lnTo>
                    <a:pt x="10878" y="3462"/>
                  </a:lnTo>
                  <a:lnTo>
                    <a:pt x="10905" y="3467"/>
                  </a:lnTo>
                  <a:lnTo>
                    <a:pt x="10963" y="3471"/>
                  </a:lnTo>
                  <a:lnTo>
                    <a:pt x="11026" y="3471"/>
                  </a:lnTo>
                  <a:lnTo>
                    <a:pt x="11084" y="3467"/>
                  </a:lnTo>
                  <a:lnTo>
                    <a:pt x="11142" y="3467"/>
                  </a:lnTo>
                  <a:lnTo>
                    <a:pt x="11213" y="3462"/>
                  </a:lnTo>
                  <a:lnTo>
                    <a:pt x="11276" y="3458"/>
                  </a:lnTo>
                  <a:lnTo>
                    <a:pt x="11329" y="3462"/>
                  </a:lnTo>
                  <a:lnTo>
                    <a:pt x="11370" y="3467"/>
                  </a:lnTo>
                  <a:lnTo>
                    <a:pt x="11401" y="3475"/>
                  </a:lnTo>
                  <a:lnTo>
                    <a:pt x="11423" y="3475"/>
                  </a:lnTo>
                  <a:lnTo>
                    <a:pt x="11450" y="3467"/>
                  </a:lnTo>
                  <a:lnTo>
                    <a:pt x="11459" y="3458"/>
                  </a:lnTo>
                  <a:lnTo>
                    <a:pt x="11463" y="3444"/>
                  </a:lnTo>
                  <a:lnTo>
                    <a:pt x="11463" y="3413"/>
                  </a:lnTo>
                  <a:lnTo>
                    <a:pt x="11472" y="3395"/>
                  </a:lnTo>
                  <a:lnTo>
                    <a:pt x="11477" y="3382"/>
                  </a:lnTo>
                  <a:lnTo>
                    <a:pt x="11490" y="3360"/>
                  </a:lnTo>
                  <a:lnTo>
                    <a:pt x="11513" y="3342"/>
                  </a:lnTo>
                  <a:lnTo>
                    <a:pt x="11566" y="3315"/>
                  </a:lnTo>
                  <a:lnTo>
                    <a:pt x="11606" y="3306"/>
                  </a:lnTo>
                  <a:lnTo>
                    <a:pt x="11642" y="3306"/>
                  </a:lnTo>
                  <a:lnTo>
                    <a:pt x="11696" y="3302"/>
                  </a:lnTo>
                  <a:lnTo>
                    <a:pt x="11763" y="3289"/>
                  </a:lnTo>
                  <a:lnTo>
                    <a:pt x="11843" y="3275"/>
                  </a:lnTo>
                  <a:lnTo>
                    <a:pt x="11924" y="3257"/>
                  </a:lnTo>
                  <a:lnTo>
                    <a:pt x="12062" y="3226"/>
                  </a:lnTo>
                  <a:lnTo>
                    <a:pt x="12120" y="3208"/>
                  </a:lnTo>
                  <a:lnTo>
                    <a:pt x="12067" y="3022"/>
                  </a:lnTo>
                  <a:lnTo>
                    <a:pt x="11901" y="2790"/>
                  </a:lnTo>
                  <a:lnTo>
                    <a:pt x="11906" y="2759"/>
                  </a:lnTo>
                  <a:lnTo>
                    <a:pt x="11910" y="2683"/>
                  </a:lnTo>
                  <a:lnTo>
                    <a:pt x="11910" y="2648"/>
                  </a:lnTo>
                  <a:lnTo>
                    <a:pt x="11906" y="2608"/>
                  </a:lnTo>
                  <a:lnTo>
                    <a:pt x="11901" y="2581"/>
                  </a:lnTo>
                  <a:lnTo>
                    <a:pt x="11888" y="2572"/>
                  </a:lnTo>
                  <a:lnTo>
                    <a:pt x="11843" y="2568"/>
                  </a:lnTo>
                  <a:lnTo>
                    <a:pt x="11772" y="2568"/>
                  </a:lnTo>
                  <a:lnTo>
                    <a:pt x="11714" y="2572"/>
                  </a:lnTo>
                  <a:lnTo>
                    <a:pt x="11687" y="2572"/>
                  </a:lnTo>
                  <a:lnTo>
                    <a:pt x="11656" y="2594"/>
                  </a:lnTo>
                  <a:lnTo>
                    <a:pt x="11589" y="2648"/>
                  </a:lnTo>
                  <a:lnTo>
                    <a:pt x="11553" y="2674"/>
                  </a:lnTo>
                  <a:lnTo>
                    <a:pt x="11526" y="2706"/>
                  </a:lnTo>
                  <a:lnTo>
                    <a:pt x="11504" y="2728"/>
                  </a:lnTo>
                  <a:lnTo>
                    <a:pt x="11490" y="2750"/>
                  </a:lnTo>
                  <a:lnTo>
                    <a:pt x="11477" y="2817"/>
                  </a:lnTo>
                  <a:lnTo>
                    <a:pt x="11437" y="2933"/>
                  </a:lnTo>
                  <a:lnTo>
                    <a:pt x="11401" y="3039"/>
                  </a:lnTo>
                  <a:lnTo>
                    <a:pt x="11383" y="3084"/>
                  </a:lnTo>
                  <a:lnTo>
                    <a:pt x="11137" y="3022"/>
                  </a:lnTo>
                  <a:lnTo>
                    <a:pt x="11110" y="2817"/>
                  </a:lnTo>
                  <a:lnTo>
                    <a:pt x="10842" y="2803"/>
                  </a:lnTo>
                  <a:lnTo>
                    <a:pt x="10825" y="2910"/>
                  </a:lnTo>
                  <a:lnTo>
                    <a:pt x="10347" y="2732"/>
                  </a:lnTo>
                  <a:lnTo>
                    <a:pt x="10253" y="2474"/>
                  </a:lnTo>
                  <a:lnTo>
                    <a:pt x="10253" y="2176"/>
                  </a:lnTo>
                  <a:lnTo>
                    <a:pt x="9614" y="2176"/>
                  </a:lnTo>
                  <a:close/>
                  <a:moveTo>
                    <a:pt x="18651" y="19108"/>
                  </a:moveTo>
                  <a:lnTo>
                    <a:pt x="18651" y="19295"/>
                  </a:lnTo>
                  <a:lnTo>
                    <a:pt x="18643" y="19299"/>
                  </a:lnTo>
                  <a:lnTo>
                    <a:pt x="18629" y="19308"/>
                  </a:lnTo>
                  <a:lnTo>
                    <a:pt x="18616" y="19322"/>
                  </a:lnTo>
                  <a:lnTo>
                    <a:pt x="18571" y="19344"/>
                  </a:lnTo>
                  <a:lnTo>
                    <a:pt x="18522" y="19362"/>
                  </a:lnTo>
                  <a:lnTo>
                    <a:pt x="18437" y="19397"/>
                  </a:lnTo>
                  <a:lnTo>
                    <a:pt x="18392" y="19406"/>
                  </a:lnTo>
                  <a:lnTo>
                    <a:pt x="18285" y="19571"/>
                  </a:lnTo>
                  <a:lnTo>
                    <a:pt x="18504" y="19571"/>
                  </a:lnTo>
                  <a:lnTo>
                    <a:pt x="18504" y="19722"/>
                  </a:lnTo>
                  <a:lnTo>
                    <a:pt x="18544" y="19718"/>
                  </a:lnTo>
                  <a:lnTo>
                    <a:pt x="18638" y="19704"/>
                  </a:lnTo>
                  <a:lnTo>
                    <a:pt x="18745" y="19704"/>
                  </a:lnTo>
                  <a:lnTo>
                    <a:pt x="18786" y="19713"/>
                  </a:lnTo>
                  <a:lnTo>
                    <a:pt x="18821" y="19722"/>
                  </a:lnTo>
                  <a:lnTo>
                    <a:pt x="18848" y="19731"/>
                  </a:lnTo>
                  <a:lnTo>
                    <a:pt x="18875" y="19731"/>
                  </a:lnTo>
                  <a:lnTo>
                    <a:pt x="18928" y="19713"/>
                  </a:lnTo>
                  <a:lnTo>
                    <a:pt x="18982" y="19673"/>
                  </a:lnTo>
                  <a:lnTo>
                    <a:pt x="19138" y="19571"/>
                  </a:lnTo>
                  <a:lnTo>
                    <a:pt x="19223" y="19500"/>
                  </a:lnTo>
                  <a:lnTo>
                    <a:pt x="19147" y="19246"/>
                  </a:lnTo>
                  <a:lnTo>
                    <a:pt x="18884" y="19219"/>
                  </a:lnTo>
                  <a:lnTo>
                    <a:pt x="18884" y="19108"/>
                  </a:lnTo>
                  <a:lnTo>
                    <a:pt x="18651" y="19108"/>
                  </a:lnTo>
                  <a:close/>
                  <a:moveTo>
                    <a:pt x="16873" y="18200"/>
                  </a:moveTo>
                  <a:lnTo>
                    <a:pt x="16873" y="18463"/>
                  </a:lnTo>
                  <a:lnTo>
                    <a:pt x="16878" y="18467"/>
                  </a:lnTo>
                  <a:lnTo>
                    <a:pt x="16887" y="18481"/>
                  </a:lnTo>
                  <a:lnTo>
                    <a:pt x="16914" y="18489"/>
                  </a:lnTo>
                  <a:lnTo>
                    <a:pt x="16940" y="18507"/>
                  </a:lnTo>
                  <a:lnTo>
                    <a:pt x="17012" y="18534"/>
                  </a:lnTo>
                  <a:lnTo>
                    <a:pt x="17097" y="18561"/>
                  </a:lnTo>
                  <a:lnTo>
                    <a:pt x="17253" y="18610"/>
                  </a:lnTo>
                  <a:lnTo>
                    <a:pt x="17325" y="18623"/>
                  </a:lnTo>
                  <a:lnTo>
                    <a:pt x="17338" y="18672"/>
                  </a:lnTo>
                  <a:lnTo>
                    <a:pt x="17365" y="18779"/>
                  </a:lnTo>
                  <a:lnTo>
                    <a:pt x="17401" y="18881"/>
                  </a:lnTo>
                  <a:lnTo>
                    <a:pt x="17418" y="18930"/>
                  </a:lnTo>
                  <a:lnTo>
                    <a:pt x="17459" y="18957"/>
                  </a:lnTo>
                  <a:lnTo>
                    <a:pt x="17530" y="19015"/>
                  </a:lnTo>
                  <a:lnTo>
                    <a:pt x="17588" y="19081"/>
                  </a:lnTo>
                  <a:lnTo>
                    <a:pt x="17615" y="19108"/>
                  </a:lnTo>
                  <a:lnTo>
                    <a:pt x="17959" y="19108"/>
                  </a:lnTo>
                  <a:lnTo>
                    <a:pt x="17964" y="19086"/>
                  </a:lnTo>
                  <a:lnTo>
                    <a:pt x="17972" y="19028"/>
                  </a:lnTo>
                  <a:lnTo>
                    <a:pt x="17972" y="18961"/>
                  </a:lnTo>
                  <a:lnTo>
                    <a:pt x="17968" y="18930"/>
                  </a:lnTo>
                  <a:lnTo>
                    <a:pt x="17959" y="18903"/>
                  </a:lnTo>
                  <a:lnTo>
                    <a:pt x="17941" y="18881"/>
                  </a:lnTo>
                  <a:lnTo>
                    <a:pt x="17914" y="18854"/>
                  </a:lnTo>
                  <a:lnTo>
                    <a:pt x="17861" y="18810"/>
                  </a:lnTo>
                  <a:lnTo>
                    <a:pt x="17812" y="18779"/>
                  </a:lnTo>
                  <a:lnTo>
                    <a:pt x="17798" y="18765"/>
                  </a:lnTo>
                  <a:lnTo>
                    <a:pt x="17615" y="18765"/>
                  </a:lnTo>
                  <a:lnTo>
                    <a:pt x="17602" y="18743"/>
                  </a:lnTo>
                  <a:lnTo>
                    <a:pt x="17570" y="18694"/>
                  </a:lnTo>
                  <a:lnTo>
                    <a:pt x="17535" y="18636"/>
                  </a:lnTo>
                  <a:lnTo>
                    <a:pt x="17503" y="18587"/>
                  </a:lnTo>
                  <a:lnTo>
                    <a:pt x="17463" y="18543"/>
                  </a:lnTo>
                  <a:lnTo>
                    <a:pt x="17401" y="18481"/>
                  </a:lnTo>
                  <a:lnTo>
                    <a:pt x="17365" y="18449"/>
                  </a:lnTo>
                  <a:lnTo>
                    <a:pt x="17338" y="18418"/>
                  </a:lnTo>
                  <a:lnTo>
                    <a:pt x="17320" y="18392"/>
                  </a:lnTo>
                  <a:lnTo>
                    <a:pt x="17311" y="18374"/>
                  </a:lnTo>
                  <a:lnTo>
                    <a:pt x="17325" y="18347"/>
                  </a:lnTo>
                  <a:lnTo>
                    <a:pt x="17347" y="18320"/>
                  </a:lnTo>
                  <a:lnTo>
                    <a:pt x="17351" y="18303"/>
                  </a:lnTo>
                  <a:lnTo>
                    <a:pt x="17351" y="18294"/>
                  </a:lnTo>
                  <a:lnTo>
                    <a:pt x="17338" y="18276"/>
                  </a:lnTo>
                  <a:lnTo>
                    <a:pt x="17311" y="18258"/>
                  </a:lnTo>
                  <a:lnTo>
                    <a:pt x="17231" y="18231"/>
                  </a:lnTo>
                  <a:lnTo>
                    <a:pt x="17146" y="18218"/>
                  </a:lnTo>
                  <a:lnTo>
                    <a:pt x="17074" y="18200"/>
                  </a:lnTo>
                  <a:lnTo>
                    <a:pt x="17048" y="18200"/>
                  </a:lnTo>
                  <a:lnTo>
                    <a:pt x="17034" y="18191"/>
                  </a:lnTo>
                  <a:lnTo>
                    <a:pt x="17003" y="18174"/>
                  </a:lnTo>
                  <a:lnTo>
                    <a:pt x="16958" y="18156"/>
                  </a:lnTo>
                  <a:lnTo>
                    <a:pt x="16914" y="18147"/>
                  </a:lnTo>
                  <a:lnTo>
                    <a:pt x="16900" y="18151"/>
                  </a:lnTo>
                  <a:lnTo>
                    <a:pt x="16882" y="18156"/>
                  </a:lnTo>
                  <a:lnTo>
                    <a:pt x="16873" y="18174"/>
                  </a:lnTo>
                  <a:lnTo>
                    <a:pt x="16873" y="18200"/>
                  </a:lnTo>
                  <a:close/>
                </a:path>
              </a:pathLst>
            </a:custGeom>
            <a:solidFill>
              <a:srgbClr val="BFBFBF"/>
            </a:solidFill>
            <a:ln w="9525" cap="flat">
              <a:solidFill>
                <a:srgbClr val="FFFFFF"/>
              </a:solidFill>
              <a:prstDash val="solid"/>
              <a:round/>
            </a:ln>
            <a:effectLst/>
          </p:spPr>
          <p:txBody>
            <a:bodyPr wrap="square" lIns="45718" tIns="45718" rIns="45718" bIns="45718" numCol="1" anchor="t">
              <a:noAutofit/>
            </a:bodyPr>
            <a:lstStyle/>
            <a:p>
              <a:pPr defTabSz="914400">
                <a:defRPr>
                  <a:latin typeface="+mj-lt"/>
                  <a:ea typeface="+mj-ea"/>
                  <a:cs typeface="+mj-cs"/>
                  <a:sym typeface="Calibri"/>
                </a:defRPr>
              </a:pPr>
              <a:endParaRPr dirty="0"/>
            </a:p>
          </p:txBody>
        </p:sp>
      </p:grpSp>
      <p:sp>
        <p:nvSpPr>
          <p:cNvPr id="123" name="Right Triangle 164"/>
          <p:cNvSpPr/>
          <p:nvPr/>
        </p:nvSpPr>
        <p:spPr>
          <a:xfrm rot="2524907">
            <a:off x="2079107" y="2306579"/>
            <a:ext cx="2732510" cy="29501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B7DEE8">
              <a:alpha val="34000"/>
            </a:srgbClr>
          </a:solidFill>
          <a:ln w="12700">
            <a:miter lim="400000"/>
          </a:ln>
        </p:spPr>
        <p:txBody>
          <a:bodyPr lIns="45718" tIns="45718" rIns="45718" bIns="45718" anchor="ctr"/>
          <a:lstStyle/>
          <a:p>
            <a:pPr algn="ctr">
              <a:defRPr>
                <a:solidFill>
                  <a:srgbClr val="FFFFFF"/>
                </a:solidFill>
              </a:defRPr>
            </a:pPr>
            <a:endParaRPr dirty="0"/>
          </a:p>
        </p:txBody>
      </p:sp>
      <p:grpSp>
        <p:nvGrpSpPr>
          <p:cNvPr id="127" name="Group 165"/>
          <p:cNvGrpSpPr/>
          <p:nvPr/>
        </p:nvGrpSpPr>
        <p:grpSpPr>
          <a:xfrm>
            <a:off x="1703117" y="3494081"/>
            <a:ext cx="792003" cy="792003"/>
            <a:chOff x="0" y="0"/>
            <a:chExt cx="792001" cy="792001"/>
          </a:xfrm>
        </p:grpSpPr>
        <p:sp>
          <p:nvSpPr>
            <p:cNvPr id="124" name="Oval 166"/>
            <p:cNvSpPr/>
            <p:nvPr/>
          </p:nvSpPr>
          <p:spPr>
            <a:xfrm>
              <a:off x="-1" y="-1"/>
              <a:ext cx="792003" cy="792003"/>
            </a:xfrm>
            <a:prstGeom prst="ellipse">
              <a:avLst/>
            </a:prstGeom>
            <a:gradFill flip="none" rotWithShape="1">
              <a:gsLst>
                <a:gs pos="0">
                  <a:srgbClr val="86C606">
                    <a:alpha val="41000"/>
                  </a:srgbClr>
                </a:gs>
                <a:gs pos="100000">
                  <a:srgbClr val="86C606">
                    <a:alpha val="16000"/>
                  </a:srgbClr>
                </a:gs>
              </a:gsLst>
              <a:lin ang="0" scaled="0"/>
            </a:gra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sp>
          <p:nvSpPr>
            <p:cNvPr id="125" name="Oval 167"/>
            <p:cNvSpPr/>
            <p:nvPr/>
          </p:nvSpPr>
          <p:spPr>
            <a:xfrm>
              <a:off x="117139" y="120636"/>
              <a:ext cx="548983" cy="550731"/>
            </a:xfrm>
            <a:prstGeom prst="ellipse">
              <a:avLst/>
            </a:prstGeom>
            <a:gradFill flip="none" rotWithShape="1">
              <a:gsLst>
                <a:gs pos="0">
                  <a:srgbClr val="86C606">
                    <a:alpha val="41000"/>
                  </a:srgbClr>
                </a:gs>
                <a:gs pos="100000">
                  <a:srgbClr val="86C606">
                    <a:alpha val="16000"/>
                  </a:srgbClr>
                </a:gs>
              </a:gsLst>
              <a:lin ang="0" scaled="0"/>
            </a:gra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sp>
          <p:nvSpPr>
            <p:cNvPr id="126" name="Oval 168"/>
            <p:cNvSpPr/>
            <p:nvPr/>
          </p:nvSpPr>
          <p:spPr>
            <a:xfrm>
              <a:off x="269244" y="269244"/>
              <a:ext cx="253513" cy="253513"/>
            </a:xfrm>
            <a:prstGeom prst="ellipse">
              <a:avLst/>
            </a:prstGeom>
            <a:solidFill>
              <a:srgbClr val="77933C"/>
            </a:solidFill>
            <a:ln w="12700" cap="flat">
              <a:noFill/>
              <a:miter lim="400000"/>
            </a:ln>
            <a:effectLst/>
          </p:spPr>
          <p:txBody>
            <a:bodyPr wrap="square" lIns="45718" tIns="45718" rIns="45718" bIns="45718" numCol="1" anchor="ctr">
              <a:noAutofit/>
            </a:bodyPr>
            <a:lstStyle/>
            <a:p>
              <a:pPr algn="ctr" defTabSz="914400">
                <a:defRPr>
                  <a:solidFill>
                    <a:srgbClr val="FFFFFF"/>
                  </a:solidFill>
                  <a:latin typeface="+mj-lt"/>
                  <a:ea typeface="+mj-ea"/>
                  <a:cs typeface="+mj-cs"/>
                  <a:sym typeface="Calibri"/>
                </a:defRPr>
              </a:pPr>
              <a:endParaRPr dirty="0"/>
            </a:p>
          </p:txBody>
        </p:sp>
      </p:grpSp>
      <p:sp>
        <p:nvSpPr>
          <p:cNvPr id="129" name="Rectangle 60"/>
          <p:cNvSpPr txBox="1"/>
          <p:nvPr/>
        </p:nvSpPr>
        <p:spPr>
          <a:xfrm>
            <a:off x="3731568" y="4136193"/>
            <a:ext cx="35353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002060"/>
                </a:solidFill>
                <a:latin typeface="Arial"/>
                <a:ea typeface="Arial"/>
                <a:cs typeface="Arial"/>
                <a:sym typeface="Arial"/>
              </a:defRPr>
            </a:lvl1pPr>
          </a:lstStyle>
          <a:p>
            <a:r>
              <a:rPr lang="en-US" sz="1200" dirty="0"/>
              <a:t>Future State Implementation Plan</a:t>
            </a:r>
          </a:p>
        </p:txBody>
      </p:sp>
      <p:sp>
        <p:nvSpPr>
          <p:cNvPr id="130" name="Rectangle 66"/>
          <p:cNvSpPr txBox="1"/>
          <p:nvPr/>
        </p:nvSpPr>
        <p:spPr>
          <a:xfrm>
            <a:off x="3731567" y="4580175"/>
            <a:ext cx="353536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17375E"/>
                </a:solidFill>
                <a:latin typeface="Arial"/>
                <a:ea typeface="Arial"/>
                <a:cs typeface="Arial"/>
                <a:sym typeface="Arial"/>
              </a:defRPr>
            </a:lvl1pPr>
          </a:lstStyle>
          <a:p>
            <a:endParaRPr dirty="0"/>
          </a:p>
        </p:txBody>
      </p:sp>
      <p:sp>
        <p:nvSpPr>
          <p:cNvPr id="105" name="Freeform 5">
            <a:extLst>
              <a:ext uri="{FF2B5EF4-FFF2-40B4-BE49-F238E27FC236}">
                <a16:creationId xmlns:a16="http://schemas.microsoft.com/office/drawing/2014/main" id="{265DB01F-E565-4251-820D-A2526D52C48E}"/>
              </a:ext>
            </a:extLst>
          </p:cNvPr>
          <p:cNvSpPr>
            <a:spLocks noEditPoints="1"/>
          </p:cNvSpPr>
          <p:nvPr/>
        </p:nvSpPr>
        <p:spPr bwMode="auto">
          <a:xfrm>
            <a:off x="725770" y="2874691"/>
            <a:ext cx="1273372" cy="2495343"/>
          </a:xfrm>
          <a:custGeom>
            <a:avLst/>
            <a:gdLst>
              <a:gd name="T0" fmla="*/ 1957 w 3139"/>
              <a:gd name="T1" fmla="*/ 4179 h 4207"/>
              <a:gd name="T2" fmla="*/ 2379 w 3139"/>
              <a:gd name="T3" fmla="*/ 3563 h 4207"/>
              <a:gd name="T4" fmla="*/ 2652 w 3139"/>
              <a:gd name="T5" fmla="*/ 2759 h 4207"/>
              <a:gd name="T6" fmla="*/ 2774 w 3139"/>
              <a:gd name="T7" fmla="*/ 2236 h 4207"/>
              <a:gd name="T8" fmla="*/ 3139 w 3139"/>
              <a:gd name="T9" fmla="*/ 1570 h 4207"/>
              <a:gd name="T10" fmla="*/ 2889 w 3139"/>
              <a:gd name="T11" fmla="*/ 1612 h 4207"/>
              <a:gd name="T12" fmla="*/ 2788 w 3139"/>
              <a:gd name="T13" fmla="*/ 1454 h 4207"/>
              <a:gd name="T14" fmla="*/ 2580 w 3139"/>
              <a:gd name="T15" fmla="*/ 1254 h 4207"/>
              <a:gd name="T16" fmla="*/ 2452 w 3139"/>
              <a:gd name="T17" fmla="*/ 852 h 4207"/>
              <a:gd name="T18" fmla="*/ 2356 w 3139"/>
              <a:gd name="T19" fmla="*/ 509 h 4207"/>
              <a:gd name="T20" fmla="*/ 2193 w 3139"/>
              <a:gd name="T21" fmla="*/ 444 h 4207"/>
              <a:gd name="T22" fmla="*/ 1821 w 3139"/>
              <a:gd name="T23" fmla="*/ 401 h 4207"/>
              <a:gd name="T24" fmla="*/ 1648 w 3139"/>
              <a:gd name="T25" fmla="*/ 315 h 4207"/>
              <a:gd name="T26" fmla="*/ 1648 w 3139"/>
              <a:gd name="T27" fmla="*/ 415 h 4207"/>
              <a:gd name="T28" fmla="*/ 1405 w 3139"/>
              <a:gd name="T29" fmla="*/ 315 h 4207"/>
              <a:gd name="T30" fmla="*/ 1290 w 3139"/>
              <a:gd name="T31" fmla="*/ 201 h 4207"/>
              <a:gd name="T32" fmla="*/ 1290 w 3139"/>
              <a:gd name="T33" fmla="*/ 58 h 4207"/>
              <a:gd name="T34" fmla="*/ 878 w 3139"/>
              <a:gd name="T35" fmla="*/ 0 h 4207"/>
              <a:gd name="T36" fmla="*/ 566 w 3139"/>
              <a:gd name="T37" fmla="*/ 172 h 4207"/>
              <a:gd name="T38" fmla="*/ 495 w 3139"/>
              <a:gd name="T39" fmla="*/ 93 h 4207"/>
              <a:gd name="T40" fmla="*/ 330 w 3139"/>
              <a:gd name="T41" fmla="*/ 315 h 4207"/>
              <a:gd name="T42" fmla="*/ 330 w 3139"/>
              <a:gd name="T43" fmla="*/ 566 h 4207"/>
              <a:gd name="T44" fmla="*/ 0 w 3139"/>
              <a:gd name="T45" fmla="*/ 1362 h 4207"/>
              <a:gd name="T46" fmla="*/ 250 w 3139"/>
              <a:gd name="T47" fmla="*/ 1691 h 4207"/>
              <a:gd name="T48" fmla="*/ 365 w 3139"/>
              <a:gd name="T49" fmla="*/ 1920 h 4207"/>
              <a:gd name="T50" fmla="*/ 1003 w 3139"/>
              <a:gd name="T51" fmla="*/ 1849 h 4207"/>
              <a:gd name="T52" fmla="*/ 1376 w 3139"/>
              <a:gd name="T53" fmla="*/ 2458 h 4207"/>
              <a:gd name="T54" fmla="*/ 1433 w 3139"/>
              <a:gd name="T55" fmla="*/ 2810 h 4207"/>
              <a:gd name="T56" fmla="*/ 1369 w 3139"/>
              <a:gd name="T57" fmla="*/ 3297 h 4207"/>
              <a:gd name="T58" fmla="*/ 1505 w 3139"/>
              <a:gd name="T59" fmla="*/ 4063 h 4207"/>
              <a:gd name="T60" fmla="*/ 1648 w 3139"/>
              <a:gd name="T61" fmla="*/ 4179 h 4207"/>
              <a:gd name="T62" fmla="*/ 2997 w 3139"/>
              <a:gd name="T63" fmla="*/ 2483 h 4207"/>
              <a:gd name="T64" fmla="*/ 3018 w 3139"/>
              <a:gd name="T65" fmla="*/ 2431 h 4207"/>
              <a:gd name="T66" fmla="*/ 3015 w 3139"/>
              <a:gd name="T67" fmla="*/ 2951 h 4207"/>
              <a:gd name="T68" fmla="*/ 2962 w 3139"/>
              <a:gd name="T69" fmla="*/ 3101 h 4207"/>
              <a:gd name="T70" fmla="*/ 2873 w 3139"/>
              <a:gd name="T71" fmla="*/ 3180 h 4207"/>
              <a:gd name="T72" fmla="*/ 2857 w 3139"/>
              <a:gd name="T73" fmla="*/ 3219 h 4207"/>
              <a:gd name="T74" fmla="*/ 2853 w 3139"/>
              <a:gd name="T75" fmla="*/ 3244 h 4207"/>
              <a:gd name="T76" fmla="*/ 2849 w 3139"/>
              <a:gd name="T77" fmla="*/ 3256 h 4207"/>
              <a:gd name="T78" fmla="*/ 2839 w 3139"/>
              <a:gd name="T79" fmla="*/ 3272 h 4207"/>
              <a:gd name="T80" fmla="*/ 2788 w 3139"/>
              <a:gd name="T81" fmla="*/ 3346 h 4207"/>
              <a:gd name="T82" fmla="*/ 2790 w 3139"/>
              <a:gd name="T83" fmla="*/ 3386 h 4207"/>
              <a:gd name="T84" fmla="*/ 2771 w 3139"/>
              <a:gd name="T85" fmla="*/ 3410 h 4207"/>
              <a:gd name="T86" fmla="*/ 2762 w 3139"/>
              <a:gd name="T87" fmla="*/ 3512 h 4207"/>
              <a:gd name="T88" fmla="*/ 2853 w 3139"/>
              <a:gd name="T89" fmla="*/ 3590 h 4207"/>
              <a:gd name="T90" fmla="*/ 2935 w 3139"/>
              <a:gd name="T91" fmla="*/ 3518 h 4207"/>
              <a:gd name="T92" fmla="*/ 2975 w 3139"/>
              <a:gd name="T93" fmla="*/ 3358 h 4207"/>
              <a:gd name="T94" fmla="*/ 3047 w 3139"/>
              <a:gd name="T95" fmla="*/ 3263 h 4207"/>
              <a:gd name="T96" fmla="*/ 3095 w 3139"/>
              <a:gd name="T97" fmla="*/ 2951 h 4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39" h="4207">
                <a:moveTo>
                  <a:pt x="1648" y="4179"/>
                </a:moveTo>
                <a:lnTo>
                  <a:pt x="1685" y="4179"/>
                </a:lnTo>
                <a:lnTo>
                  <a:pt x="1957" y="4179"/>
                </a:lnTo>
                <a:lnTo>
                  <a:pt x="2236" y="3806"/>
                </a:lnTo>
                <a:lnTo>
                  <a:pt x="2279" y="3655"/>
                </a:lnTo>
                <a:lnTo>
                  <a:pt x="2379" y="3563"/>
                </a:lnTo>
                <a:lnTo>
                  <a:pt x="2379" y="3347"/>
                </a:lnTo>
                <a:lnTo>
                  <a:pt x="2652" y="3153"/>
                </a:lnTo>
                <a:lnTo>
                  <a:pt x="2652" y="2759"/>
                </a:lnTo>
                <a:lnTo>
                  <a:pt x="2588" y="2723"/>
                </a:lnTo>
                <a:lnTo>
                  <a:pt x="2595" y="2587"/>
                </a:lnTo>
                <a:lnTo>
                  <a:pt x="2774" y="2236"/>
                </a:lnTo>
                <a:lnTo>
                  <a:pt x="2845" y="2236"/>
                </a:lnTo>
                <a:lnTo>
                  <a:pt x="3139" y="1706"/>
                </a:lnTo>
                <a:lnTo>
                  <a:pt x="3139" y="1570"/>
                </a:lnTo>
                <a:lnTo>
                  <a:pt x="3083" y="1541"/>
                </a:lnTo>
                <a:lnTo>
                  <a:pt x="2938" y="1592"/>
                </a:lnTo>
                <a:lnTo>
                  <a:pt x="2889" y="1612"/>
                </a:lnTo>
                <a:lnTo>
                  <a:pt x="2853" y="1584"/>
                </a:lnTo>
                <a:lnTo>
                  <a:pt x="2860" y="1541"/>
                </a:lnTo>
                <a:lnTo>
                  <a:pt x="2788" y="1454"/>
                </a:lnTo>
                <a:lnTo>
                  <a:pt x="2702" y="1454"/>
                </a:lnTo>
                <a:lnTo>
                  <a:pt x="2631" y="1369"/>
                </a:lnTo>
                <a:lnTo>
                  <a:pt x="2580" y="1254"/>
                </a:lnTo>
                <a:lnTo>
                  <a:pt x="2530" y="1146"/>
                </a:lnTo>
                <a:lnTo>
                  <a:pt x="2459" y="1032"/>
                </a:lnTo>
                <a:lnTo>
                  <a:pt x="2452" y="852"/>
                </a:lnTo>
                <a:lnTo>
                  <a:pt x="2430" y="760"/>
                </a:lnTo>
                <a:lnTo>
                  <a:pt x="2394" y="723"/>
                </a:lnTo>
                <a:lnTo>
                  <a:pt x="2356" y="509"/>
                </a:lnTo>
                <a:lnTo>
                  <a:pt x="2314" y="444"/>
                </a:lnTo>
                <a:lnTo>
                  <a:pt x="2243" y="444"/>
                </a:lnTo>
                <a:lnTo>
                  <a:pt x="2193" y="444"/>
                </a:lnTo>
                <a:lnTo>
                  <a:pt x="2136" y="401"/>
                </a:lnTo>
                <a:lnTo>
                  <a:pt x="1957" y="401"/>
                </a:lnTo>
                <a:lnTo>
                  <a:pt x="1821" y="401"/>
                </a:lnTo>
                <a:lnTo>
                  <a:pt x="1842" y="344"/>
                </a:lnTo>
                <a:lnTo>
                  <a:pt x="1748" y="344"/>
                </a:lnTo>
                <a:lnTo>
                  <a:pt x="1648" y="315"/>
                </a:lnTo>
                <a:lnTo>
                  <a:pt x="1692" y="437"/>
                </a:lnTo>
                <a:lnTo>
                  <a:pt x="1648" y="466"/>
                </a:lnTo>
                <a:lnTo>
                  <a:pt x="1648" y="415"/>
                </a:lnTo>
                <a:lnTo>
                  <a:pt x="1491" y="386"/>
                </a:lnTo>
                <a:lnTo>
                  <a:pt x="1491" y="351"/>
                </a:lnTo>
                <a:lnTo>
                  <a:pt x="1405" y="315"/>
                </a:lnTo>
                <a:lnTo>
                  <a:pt x="1290" y="315"/>
                </a:lnTo>
                <a:lnTo>
                  <a:pt x="1290" y="257"/>
                </a:lnTo>
                <a:lnTo>
                  <a:pt x="1290" y="201"/>
                </a:lnTo>
                <a:lnTo>
                  <a:pt x="1290" y="136"/>
                </a:lnTo>
                <a:lnTo>
                  <a:pt x="1290" y="100"/>
                </a:lnTo>
                <a:lnTo>
                  <a:pt x="1290" y="58"/>
                </a:lnTo>
                <a:lnTo>
                  <a:pt x="1290" y="36"/>
                </a:lnTo>
                <a:lnTo>
                  <a:pt x="1197" y="0"/>
                </a:lnTo>
                <a:lnTo>
                  <a:pt x="878" y="0"/>
                </a:lnTo>
                <a:lnTo>
                  <a:pt x="774" y="85"/>
                </a:lnTo>
                <a:lnTo>
                  <a:pt x="652" y="129"/>
                </a:lnTo>
                <a:lnTo>
                  <a:pt x="566" y="172"/>
                </a:lnTo>
                <a:lnTo>
                  <a:pt x="566" y="136"/>
                </a:lnTo>
                <a:lnTo>
                  <a:pt x="566" y="93"/>
                </a:lnTo>
                <a:lnTo>
                  <a:pt x="495" y="93"/>
                </a:lnTo>
                <a:lnTo>
                  <a:pt x="495" y="143"/>
                </a:lnTo>
                <a:lnTo>
                  <a:pt x="451" y="236"/>
                </a:lnTo>
                <a:lnTo>
                  <a:pt x="330" y="315"/>
                </a:lnTo>
                <a:lnTo>
                  <a:pt x="330" y="394"/>
                </a:lnTo>
                <a:lnTo>
                  <a:pt x="330" y="466"/>
                </a:lnTo>
                <a:lnTo>
                  <a:pt x="330" y="566"/>
                </a:lnTo>
                <a:lnTo>
                  <a:pt x="0" y="781"/>
                </a:lnTo>
                <a:lnTo>
                  <a:pt x="0" y="1269"/>
                </a:lnTo>
                <a:lnTo>
                  <a:pt x="0" y="1362"/>
                </a:lnTo>
                <a:lnTo>
                  <a:pt x="0" y="1434"/>
                </a:lnTo>
                <a:lnTo>
                  <a:pt x="100" y="1541"/>
                </a:lnTo>
                <a:lnTo>
                  <a:pt x="250" y="1691"/>
                </a:lnTo>
                <a:lnTo>
                  <a:pt x="257" y="1784"/>
                </a:lnTo>
                <a:lnTo>
                  <a:pt x="357" y="1856"/>
                </a:lnTo>
                <a:lnTo>
                  <a:pt x="365" y="1920"/>
                </a:lnTo>
                <a:lnTo>
                  <a:pt x="702" y="1942"/>
                </a:lnTo>
                <a:lnTo>
                  <a:pt x="803" y="1871"/>
                </a:lnTo>
                <a:lnTo>
                  <a:pt x="1003" y="1849"/>
                </a:lnTo>
                <a:lnTo>
                  <a:pt x="1226" y="1942"/>
                </a:lnTo>
                <a:lnTo>
                  <a:pt x="1261" y="2286"/>
                </a:lnTo>
                <a:lnTo>
                  <a:pt x="1376" y="2458"/>
                </a:lnTo>
                <a:lnTo>
                  <a:pt x="1405" y="2609"/>
                </a:lnTo>
                <a:lnTo>
                  <a:pt x="1440" y="2687"/>
                </a:lnTo>
                <a:lnTo>
                  <a:pt x="1433" y="2810"/>
                </a:lnTo>
                <a:lnTo>
                  <a:pt x="1433" y="2939"/>
                </a:lnTo>
                <a:lnTo>
                  <a:pt x="1333" y="3010"/>
                </a:lnTo>
                <a:lnTo>
                  <a:pt x="1369" y="3297"/>
                </a:lnTo>
                <a:lnTo>
                  <a:pt x="1433" y="3476"/>
                </a:lnTo>
                <a:lnTo>
                  <a:pt x="1469" y="3799"/>
                </a:lnTo>
                <a:lnTo>
                  <a:pt x="1505" y="4063"/>
                </a:lnTo>
                <a:lnTo>
                  <a:pt x="1569" y="4179"/>
                </a:lnTo>
                <a:lnTo>
                  <a:pt x="1627" y="4207"/>
                </a:lnTo>
                <a:lnTo>
                  <a:pt x="1648" y="4179"/>
                </a:lnTo>
                <a:close/>
                <a:moveTo>
                  <a:pt x="2997" y="2379"/>
                </a:moveTo>
                <a:lnTo>
                  <a:pt x="2977" y="2433"/>
                </a:lnTo>
                <a:lnTo>
                  <a:pt x="2997" y="2483"/>
                </a:lnTo>
                <a:lnTo>
                  <a:pt x="3018" y="2483"/>
                </a:lnTo>
                <a:lnTo>
                  <a:pt x="3018" y="2457"/>
                </a:lnTo>
                <a:lnTo>
                  <a:pt x="3018" y="2431"/>
                </a:lnTo>
                <a:lnTo>
                  <a:pt x="3018" y="2379"/>
                </a:lnTo>
                <a:lnTo>
                  <a:pt x="2997" y="2379"/>
                </a:lnTo>
                <a:close/>
                <a:moveTo>
                  <a:pt x="3015" y="2951"/>
                </a:moveTo>
                <a:lnTo>
                  <a:pt x="3003" y="3034"/>
                </a:lnTo>
                <a:lnTo>
                  <a:pt x="2962" y="3044"/>
                </a:lnTo>
                <a:lnTo>
                  <a:pt x="2962" y="3101"/>
                </a:lnTo>
                <a:lnTo>
                  <a:pt x="2914" y="3112"/>
                </a:lnTo>
                <a:lnTo>
                  <a:pt x="2871" y="3148"/>
                </a:lnTo>
                <a:lnTo>
                  <a:pt x="2873" y="3180"/>
                </a:lnTo>
                <a:lnTo>
                  <a:pt x="2869" y="3188"/>
                </a:lnTo>
                <a:lnTo>
                  <a:pt x="2862" y="3209"/>
                </a:lnTo>
                <a:lnTo>
                  <a:pt x="2857" y="3219"/>
                </a:lnTo>
                <a:lnTo>
                  <a:pt x="2855" y="3230"/>
                </a:lnTo>
                <a:lnTo>
                  <a:pt x="2853" y="3239"/>
                </a:lnTo>
                <a:lnTo>
                  <a:pt x="2853" y="3244"/>
                </a:lnTo>
                <a:lnTo>
                  <a:pt x="2853" y="3247"/>
                </a:lnTo>
                <a:lnTo>
                  <a:pt x="2851" y="3251"/>
                </a:lnTo>
                <a:lnTo>
                  <a:pt x="2849" y="3256"/>
                </a:lnTo>
                <a:lnTo>
                  <a:pt x="2847" y="3260"/>
                </a:lnTo>
                <a:lnTo>
                  <a:pt x="2842" y="3269"/>
                </a:lnTo>
                <a:lnTo>
                  <a:pt x="2839" y="3272"/>
                </a:lnTo>
                <a:lnTo>
                  <a:pt x="2786" y="3278"/>
                </a:lnTo>
                <a:lnTo>
                  <a:pt x="2786" y="3337"/>
                </a:lnTo>
                <a:lnTo>
                  <a:pt x="2788" y="3346"/>
                </a:lnTo>
                <a:lnTo>
                  <a:pt x="2789" y="3365"/>
                </a:lnTo>
                <a:lnTo>
                  <a:pt x="2790" y="3376"/>
                </a:lnTo>
                <a:lnTo>
                  <a:pt x="2790" y="3386"/>
                </a:lnTo>
                <a:lnTo>
                  <a:pt x="2789" y="3393"/>
                </a:lnTo>
                <a:lnTo>
                  <a:pt x="2786" y="3398"/>
                </a:lnTo>
                <a:lnTo>
                  <a:pt x="2771" y="3410"/>
                </a:lnTo>
                <a:lnTo>
                  <a:pt x="2760" y="3417"/>
                </a:lnTo>
                <a:lnTo>
                  <a:pt x="2737" y="3476"/>
                </a:lnTo>
                <a:lnTo>
                  <a:pt x="2762" y="3512"/>
                </a:lnTo>
                <a:lnTo>
                  <a:pt x="2768" y="3589"/>
                </a:lnTo>
                <a:lnTo>
                  <a:pt x="2786" y="3623"/>
                </a:lnTo>
                <a:lnTo>
                  <a:pt x="2853" y="3590"/>
                </a:lnTo>
                <a:lnTo>
                  <a:pt x="2883" y="3561"/>
                </a:lnTo>
                <a:lnTo>
                  <a:pt x="2907" y="3531"/>
                </a:lnTo>
                <a:lnTo>
                  <a:pt x="2935" y="3518"/>
                </a:lnTo>
                <a:lnTo>
                  <a:pt x="2947" y="3492"/>
                </a:lnTo>
                <a:lnTo>
                  <a:pt x="2963" y="3492"/>
                </a:lnTo>
                <a:lnTo>
                  <a:pt x="2975" y="3358"/>
                </a:lnTo>
                <a:lnTo>
                  <a:pt x="2985" y="3316"/>
                </a:lnTo>
                <a:lnTo>
                  <a:pt x="3027" y="3303"/>
                </a:lnTo>
                <a:lnTo>
                  <a:pt x="3047" y="3263"/>
                </a:lnTo>
                <a:lnTo>
                  <a:pt x="3095" y="3223"/>
                </a:lnTo>
                <a:lnTo>
                  <a:pt x="3095" y="3152"/>
                </a:lnTo>
                <a:lnTo>
                  <a:pt x="3095" y="2951"/>
                </a:lnTo>
                <a:lnTo>
                  <a:pt x="3015" y="2951"/>
                </a:lnTo>
                <a:close/>
              </a:path>
            </a:pathLst>
          </a:custGeom>
          <a:solidFill>
            <a:srgbClr val="002060"/>
          </a:solidFill>
          <a:ln>
            <a:solidFill>
              <a:schemeClr val="bg1"/>
            </a:solidFill>
          </a:ln>
        </p:spPr>
        <p:txBody>
          <a:bodyPr vert="horz" wrap="square" lIns="91440" tIns="45720" rIns="91440" bIns="45720" numCol="1" anchor="t" anchorCtr="0" compatLnSpc="1">
            <a:prstTxWarp prst="textNoShape">
              <a:avLst/>
            </a:prstTxWarp>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defTabSz="914400" hangingPunct="1">
              <a:defRPr/>
            </a:pPr>
            <a:endParaRPr lang="en-US" dirty="0">
              <a:solidFill>
                <a:prstClr val="black"/>
              </a:solidFill>
              <a:latin typeface="Calibri" panose="020F0502020204030204"/>
              <a:ea typeface="+mn-ea"/>
              <a:cs typeface="+mn-cs"/>
            </a:endParaRPr>
          </a:p>
        </p:txBody>
      </p:sp>
      <p:sp>
        <p:nvSpPr>
          <p:cNvPr id="106" name="Oval 105">
            <a:extLst>
              <a:ext uri="{FF2B5EF4-FFF2-40B4-BE49-F238E27FC236}">
                <a16:creationId xmlns:a16="http://schemas.microsoft.com/office/drawing/2014/main" id="{962CE45C-5262-4B54-9B8B-CBFD676F95EF}"/>
              </a:ext>
            </a:extLst>
          </p:cNvPr>
          <p:cNvSpPr>
            <a:spLocks noChangeArrowheads="1"/>
          </p:cNvSpPr>
          <p:nvPr/>
        </p:nvSpPr>
        <p:spPr bwMode="auto">
          <a:xfrm>
            <a:off x="1026685" y="3474322"/>
            <a:ext cx="577539" cy="5510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9pPr>
          </a:lstStyle>
          <a:p>
            <a:pPr algn="ctr" defTabSz="914400" hangingPunct="1">
              <a:defRPr/>
            </a:pPr>
            <a:endParaRPr lang="nb-NO" kern="1200" dirty="0">
              <a:solidFill>
                <a:prstClr val="white"/>
              </a:solidFill>
              <a:latin typeface="Calibri" panose="020F0502020204030204"/>
            </a:endParaRPr>
          </a:p>
        </p:txBody>
      </p:sp>
      <p:sp>
        <p:nvSpPr>
          <p:cNvPr id="107" name="Oval 106">
            <a:extLst>
              <a:ext uri="{FF2B5EF4-FFF2-40B4-BE49-F238E27FC236}">
                <a16:creationId xmlns:a16="http://schemas.microsoft.com/office/drawing/2014/main" id="{84392A72-1044-4EB1-A6A2-4F53992D81EE}"/>
              </a:ext>
            </a:extLst>
          </p:cNvPr>
          <p:cNvSpPr/>
          <p:nvPr/>
        </p:nvSpPr>
        <p:spPr bwMode="auto">
          <a:xfrm>
            <a:off x="1158590" y="3585155"/>
            <a:ext cx="337470" cy="334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9pPr>
          </a:lstStyle>
          <a:p>
            <a:pPr algn="ctr" defTabSz="914400" hangingPunct="1">
              <a:defRPr/>
            </a:pPr>
            <a:endParaRPr lang="nb-NO" kern="1200" dirty="0">
              <a:solidFill>
                <a:prstClr val="white"/>
              </a:solidFill>
              <a:latin typeface="Calibri" panose="020F0502020204030204"/>
            </a:endParaRPr>
          </a:p>
        </p:txBody>
      </p:sp>
      <p:sp>
        <p:nvSpPr>
          <p:cNvPr id="108" name="Oval 107">
            <a:extLst>
              <a:ext uri="{FF2B5EF4-FFF2-40B4-BE49-F238E27FC236}">
                <a16:creationId xmlns:a16="http://schemas.microsoft.com/office/drawing/2014/main" id="{C07FF2F6-774C-48CE-BE9D-43EB3B0DB36E}"/>
              </a:ext>
            </a:extLst>
          </p:cNvPr>
          <p:cNvSpPr/>
          <p:nvPr/>
        </p:nvSpPr>
        <p:spPr bwMode="auto">
          <a:xfrm>
            <a:off x="1247659" y="3673117"/>
            <a:ext cx="162660" cy="1693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lt1"/>
                </a:solidFill>
                <a:effectLst/>
                <a:uFillTx/>
                <a:latin typeface="+mn-lt"/>
                <a:ea typeface="+mn-ea"/>
                <a:cs typeface="+mn-cs"/>
                <a:sym typeface="Calibri"/>
              </a:defRPr>
            </a:lvl9pPr>
          </a:lstStyle>
          <a:p>
            <a:pPr algn="ctr" defTabSz="914400" hangingPunct="1">
              <a:defRPr/>
            </a:pPr>
            <a:endParaRPr lang="nb-NO" kern="1200" dirty="0">
              <a:solidFill>
                <a:prstClr val="white"/>
              </a:solidFill>
              <a:latin typeface="Calibri" panose="020F0502020204030204"/>
            </a:endParaRPr>
          </a:p>
        </p:txBody>
      </p:sp>
      <p:sp>
        <p:nvSpPr>
          <p:cNvPr id="109" name="Straight Connector 84">
            <a:extLst>
              <a:ext uri="{FF2B5EF4-FFF2-40B4-BE49-F238E27FC236}">
                <a16:creationId xmlns:a16="http://schemas.microsoft.com/office/drawing/2014/main" id="{4F94ACAD-C8A3-4960-9DE4-A1F994DD8A7F}"/>
              </a:ext>
            </a:extLst>
          </p:cNvPr>
          <p:cNvSpPr/>
          <p:nvPr/>
        </p:nvSpPr>
        <p:spPr>
          <a:xfrm>
            <a:off x="3608719" y="5737878"/>
            <a:ext cx="4430715" cy="1"/>
          </a:xfrm>
          <a:prstGeom prst="line">
            <a:avLst/>
          </a:prstGeom>
          <a:ln w="6350">
            <a:solidFill>
              <a:srgbClr val="BFBFBF"/>
            </a:solidFill>
          </a:ln>
        </p:spPr>
        <p:txBody>
          <a:bodyPr lIns="45718" tIns="45718" rIns="45718" bIns="45718"/>
          <a:lstStyle/>
          <a:p>
            <a:endParaRPr dirty="0"/>
          </a:p>
        </p:txBody>
      </p:sp>
      <p:sp>
        <p:nvSpPr>
          <p:cNvPr id="131" name="Straight Connector 84">
            <a:extLst>
              <a:ext uri="{FF2B5EF4-FFF2-40B4-BE49-F238E27FC236}">
                <a16:creationId xmlns:a16="http://schemas.microsoft.com/office/drawing/2014/main" id="{AE5A2B20-1E73-484B-A995-4E064F0F71D7}"/>
              </a:ext>
            </a:extLst>
          </p:cNvPr>
          <p:cNvSpPr/>
          <p:nvPr/>
        </p:nvSpPr>
        <p:spPr>
          <a:xfrm>
            <a:off x="3536453" y="5101784"/>
            <a:ext cx="4430715" cy="3"/>
          </a:xfrm>
          <a:prstGeom prst="line">
            <a:avLst/>
          </a:prstGeom>
          <a:ln w="6350">
            <a:solidFill>
              <a:srgbClr val="BFBFBF"/>
            </a:solidFill>
          </a:ln>
        </p:spPr>
        <p:txBody>
          <a:bodyPr lIns="45718" tIns="45718" rIns="45718" bIns="45718"/>
          <a:lstStyle/>
          <a:p>
            <a:endParaRPr dirty="0"/>
          </a:p>
        </p:txBody>
      </p:sp>
      <p:grpSp>
        <p:nvGrpSpPr>
          <p:cNvPr id="132" name="Group">
            <a:extLst>
              <a:ext uri="{FF2B5EF4-FFF2-40B4-BE49-F238E27FC236}">
                <a16:creationId xmlns:a16="http://schemas.microsoft.com/office/drawing/2014/main" id="{9FBEFC68-A1EF-443A-BC6C-9992F3C3BE94}"/>
              </a:ext>
            </a:extLst>
          </p:cNvPr>
          <p:cNvGrpSpPr/>
          <p:nvPr/>
        </p:nvGrpSpPr>
        <p:grpSpPr>
          <a:xfrm>
            <a:off x="7967565" y="4604750"/>
            <a:ext cx="804875" cy="517536"/>
            <a:chOff x="0" y="-1"/>
            <a:chExt cx="804873" cy="517535"/>
          </a:xfrm>
        </p:grpSpPr>
        <p:grpSp>
          <p:nvGrpSpPr>
            <p:cNvPr id="133" name="Group">
              <a:extLst>
                <a:ext uri="{FF2B5EF4-FFF2-40B4-BE49-F238E27FC236}">
                  <a16:creationId xmlns:a16="http://schemas.microsoft.com/office/drawing/2014/main" id="{60338755-8DC0-45AC-9968-57EA704DEDAF}"/>
                </a:ext>
              </a:extLst>
            </p:cNvPr>
            <p:cNvGrpSpPr/>
            <p:nvPr/>
          </p:nvGrpSpPr>
          <p:grpSpPr>
            <a:xfrm>
              <a:off x="153646" y="12"/>
              <a:ext cx="651227" cy="517522"/>
              <a:chOff x="0" y="-1"/>
              <a:chExt cx="651226" cy="517521"/>
            </a:xfrm>
          </p:grpSpPr>
          <p:sp>
            <p:nvSpPr>
              <p:cNvPr id="135" name="Flowchart: Off-page Connector 98">
                <a:extLst>
                  <a:ext uri="{FF2B5EF4-FFF2-40B4-BE49-F238E27FC236}">
                    <a16:creationId xmlns:a16="http://schemas.microsoft.com/office/drawing/2014/main" id="{0117C802-66F2-4505-8EDC-651E55C5F757}"/>
                  </a:ext>
                </a:extLst>
              </p:cNvPr>
              <p:cNvSpPr/>
              <p:nvPr/>
            </p:nvSpPr>
            <p:spPr>
              <a:xfrm rot="16200000">
                <a:off x="66852" y="-66853"/>
                <a:ext cx="517521" cy="651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136" name="TextBox 135">
                <a:extLst>
                  <a:ext uri="{FF2B5EF4-FFF2-40B4-BE49-F238E27FC236}">
                    <a16:creationId xmlns:a16="http://schemas.microsoft.com/office/drawing/2014/main" id="{B51CF64B-96C0-4222-8D0A-8114A2D73786}"/>
                  </a:ext>
                </a:extLst>
              </p:cNvPr>
              <p:cNvSpPr txBox="1"/>
              <p:nvPr/>
            </p:nvSpPr>
            <p:spPr>
              <a:xfrm>
                <a:off x="104430" y="98995"/>
                <a:ext cx="419431"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defTabSz="914400">
                  <a:defRPr b="1">
                    <a:solidFill>
                      <a:srgbClr val="FFFFFF"/>
                    </a:solidFill>
                    <a:latin typeface="Arial"/>
                    <a:ea typeface="Arial"/>
                    <a:cs typeface="Arial"/>
                    <a:sym typeface="Arial"/>
                  </a:defRPr>
                </a:pPr>
                <a:r>
                  <a:rPr lang="en-US" dirty="0"/>
                  <a:t>78</a:t>
                </a:r>
                <a:r>
                  <a:rPr dirty="0"/>
                  <a:t>.</a:t>
                </a:r>
              </a:p>
            </p:txBody>
          </p:sp>
        </p:grpSp>
        <p:sp>
          <p:nvSpPr>
            <p:cNvPr id="134" name="Rectangle 97">
              <a:extLst>
                <a:ext uri="{FF2B5EF4-FFF2-40B4-BE49-F238E27FC236}">
                  <a16:creationId xmlns:a16="http://schemas.microsoft.com/office/drawing/2014/main" id="{AA0BC7A0-F72F-449E-8B50-DB08396264F8}"/>
                </a:ext>
              </a:extLst>
            </p:cNvPr>
            <p:cNvSpPr/>
            <p:nvPr/>
          </p:nvSpPr>
          <p:spPr>
            <a:xfrm>
              <a:off x="0" y="-1"/>
              <a:ext cx="83869" cy="510287"/>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
        <p:nvSpPr>
          <p:cNvPr id="137" name="Rectangle 60">
            <a:extLst>
              <a:ext uri="{FF2B5EF4-FFF2-40B4-BE49-F238E27FC236}">
                <a16:creationId xmlns:a16="http://schemas.microsoft.com/office/drawing/2014/main" id="{A09C4447-F040-4F94-AF9F-90760DE3D147}"/>
              </a:ext>
            </a:extLst>
          </p:cNvPr>
          <p:cNvSpPr txBox="1"/>
          <p:nvPr/>
        </p:nvSpPr>
        <p:spPr>
          <a:xfrm>
            <a:off x="3741606" y="4706310"/>
            <a:ext cx="35353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002060"/>
                </a:solidFill>
                <a:latin typeface="Arial"/>
                <a:ea typeface="Arial"/>
                <a:cs typeface="Arial"/>
                <a:sym typeface="Arial"/>
              </a:defRPr>
            </a:lvl1pPr>
          </a:lstStyle>
          <a:p>
            <a:r>
              <a:rPr lang="en-US" sz="1200" dirty="0"/>
              <a:t>Bridging the Gap &amp; Our Aspiration</a:t>
            </a:r>
          </a:p>
        </p:txBody>
      </p:sp>
      <p:sp>
        <p:nvSpPr>
          <p:cNvPr id="138" name="Rectangle 101">
            <a:extLst>
              <a:ext uri="{FF2B5EF4-FFF2-40B4-BE49-F238E27FC236}">
                <a16:creationId xmlns:a16="http://schemas.microsoft.com/office/drawing/2014/main" id="{73D74B76-790F-44FA-90E4-1560BDBD02F9}"/>
              </a:ext>
            </a:extLst>
          </p:cNvPr>
          <p:cNvSpPr txBox="1"/>
          <p:nvPr/>
        </p:nvSpPr>
        <p:spPr>
          <a:xfrm>
            <a:off x="3755177" y="5280362"/>
            <a:ext cx="35353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defRPr b="1">
                <a:solidFill>
                  <a:srgbClr val="17375E"/>
                </a:solidFill>
                <a:latin typeface="Arial"/>
                <a:ea typeface="Arial"/>
                <a:cs typeface="Arial"/>
                <a:sym typeface="Arial"/>
              </a:defRPr>
            </a:lvl1pPr>
          </a:lstStyle>
          <a:p>
            <a:r>
              <a:rPr lang="en-US" sz="1200" dirty="0"/>
              <a:t>Appendix</a:t>
            </a:r>
            <a:endParaRPr sz="1200" dirty="0"/>
          </a:p>
        </p:txBody>
      </p:sp>
      <p:grpSp>
        <p:nvGrpSpPr>
          <p:cNvPr id="140" name="Group">
            <a:extLst>
              <a:ext uri="{FF2B5EF4-FFF2-40B4-BE49-F238E27FC236}">
                <a16:creationId xmlns:a16="http://schemas.microsoft.com/office/drawing/2014/main" id="{9392E6A0-4484-468F-A4ED-EB37C18CBAF3}"/>
              </a:ext>
            </a:extLst>
          </p:cNvPr>
          <p:cNvGrpSpPr/>
          <p:nvPr/>
        </p:nvGrpSpPr>
        <p:grpSpPr>
          <a:xfrm>
            <a:off x="7967565" y="5199115"/>
            <a:ext cx="804875" cy="517536"/>
            <a:chOff x="0" y="-1"/>
            <a:chExt cx="804873" cy="517535"/>
          </a:xfrm>
        </p:grpSpPr>
        <p:grpSp>
          <p:nvGrpSpPr>
            <p:cNvPr id="141" name="Group">
              <a:extLst>
                <a:ext uri="{FF2B5EF4-FFF2-40B4-BE49-F238E27FC236}">
                  <a16:creationId xmlns:a16="http://schemas.microsoft.com/office/drawing/2014/main" id="{31350ED5-3157-4818-BA94-5143884BF6F9}"/>
                </a:ext>
              </a:extLst>
            </p:cNvPr>
            <p:cNvGrpSpPr/>
            <p:nvPr/>
          </p:nvGrpSpPr>
          <p:grpSpPr>
            <a:xfrm>
              <a:off x="153646" y="12"/>
              <a:ext cx="651227" cy="517522"/>
              <a:chOff x="0" y="-1"/>
              <a:chExt cx="651226" cy="517521"/>
            </a:xfrm>
          </p:grpSpPr>
          <p:sp>
            <p:nvSpPr>
              <p:cNvPr id="143" name="Flowchart: Off-page Connector 98">
                <a:extLst>
                  <a:ext uri="{FF2B5EF4-FFF2-40B4-BE49-F238E27FC236}">
                    <a16:creationId xmlns:a16="http://schemas.microsoft.com/office/drawing/2014/main" id="{ED7AA2DC-1F04-4F2A-BC85-89AE3EE64CB1}"/>
                  </a:ext>
                </a:extLst>
              </p:cNvPr>
              <p:cNvSpPr/>
              <p:nvPr/>
            </p:nvSpPr>
            <p:spPr>
              <a:xfrm rot="16200000">
                <a:off x="66852" y="-66853"/>
                <a:ext cx="517521" cy="651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lnTo>
                      <a:pt x="0" y="0"/>
                    </a:lnTo>
                    <a:close/>
                  </a:path>
                </a:pathLst>
              </a:custGeom>
              <a:solidFill>
                <a:srgbClr val="1D326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dirty="0"/>
              </a:p>
            </p:txBody>
          </p:sp>
          <p:sp>
            <p:nvSpPr>
              <p:cNvPr id="144" name="TextBox 143">
                <a:extLst>
                  <a:ext uri="{FF2B5EF4-FFF2-40B4-BE49-F238E27FC236}">
                    <a16:creationId xmlns:a16="http://schemas.microsoft.com/office/drawing/2014/main" id="{F240E4E5-E2B2-444B-B1BA-8B2C58E9BBDA}"/>
                  </a:ext>
                </a:extLst>
              </p:cNvPr>
              <p:cNvSpPr txBox="1"/>
              <p:nvPr/>
            </p:nvSpPr>
            <p:spPr>
              <a:xfrm>
                <a:off x="104430" y="98995"/>
                <a:ext cx="419431"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defTabSz="914400">
                  <a:defRPr b="1">
                    <a:solidFill>
                      <a:srgbClr val="FFFFFF"/>
                    </a:solidFill>
                    <a:latin typeface="Arial"/>
                    <a:ea typeface="Arial"/>
                    <a:cs typeface="Arial"/>
                    <a:sym typeface="Arial"/>
                  </a:defRPr>
                </a:pPr>
                <a:r>
                  <a:rPr lang="en-US" dirty="0"/>
                  <a:t>84</a:t>
                </a:r>
                <a:r>
                  <a:rPr dirty="0"/>
                  <a:t>.</a:t>
                </a:r>
              </a:p>
            </p:txBody>
          </p:sp>
        </p:grpSp>
        <p:sp>
          <p:nvSpPr>
            <p:cNvPr id="142" name="Rectangle 97">
              <a:extLst>
                <a:ext uri="{FF2B5EF4-FFF2-40B4-BE49-F238E27FC236}">
                  <a16:creationId xmlns:a16="http://schemas.microsoft.com/office/drawing/2014/main" id="{87A05C1C-DA74-4842-B8B1-C9D390FB5CCF}"/>
                </a:ext>
              </a:extLst>
            </p:cNvPr>
            <p:cNvSpPr/>
            <p:nvPr/>
          </p:nvSpPr>
          <p:spPr>
            <a:xfrm>
              <a:off x="0" y="-1"/>
              <a:ext cx="83869" cy="510287"/>
            </a:xfrm>
            <a:prstGeom prst="rect">
              <a:avLst/>
            </a:prstGeom>
            <a:solidFill>
              <a:srgbClr val="1D326C"/>
            </a:solidFill>
            <a:ln w="12700" cap="flat">
              <a:noFill/>
              <a:miter lim="400000"/>
            </a:ln>
            <a:effectLst/>
          </p:spPr>
          <p:txBody>
            <a:bodyPr wrap="square" lIns="45718" tIns="45718" rIns="45718" bIns="45718" numCol="1" anchor="t">
              <a:noAutofit/>
            </a:bodyPr>
            <a:lstStyle/>
            <a:p>
              <a:pPr defTabSz="914400">
                <a:defRPr>
                  <a:latin typeface="Arial"/>
                  <a:ea typeface="Arial"/>
                  <a:cs typeface="Arial"/>
                  <a:sym typeface="Arial"/>
                </a:defRPr>
              </a:pPr>
              <a:endParaRPr dirty="0"/>
            </a:p>
          </p:txBody>
        </p:sp>
      </p:grpSp>
    </p:spTree>
    <p:extLst>
      <p:ext uri="{BB962C8B-B14F-4D97-AF65-F5344CB8AC3E}">
        <p14:creationId xmlns:p14="http://schemas.microsoft.com/office/powerpoint/2010/main" val="12778003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rgbClr val="1C3E62"/>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28298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7557"/>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275580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Digital Readiness</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How prepared is the organisation's leadership and employees in adopting digital skills and their trust in technology as it may influence their use of digital tools.</a:t>
            </a:r>
            <a:endParaRPr lang="en-US"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4329113"/>
            <a:ext cx="4668044" cy="721432"/>
            <a:chOff x="6117101" y="4837220"/>
            <a:chExt cx="6224059" cy="961909"/>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2189061" cy="276999"/>
            </a:xfrm>
            <a:prstGeom prst="rect">
              <a:avLst/>
            </a:prstGeom>
            <a:noFill/>
          </p:spPr>
          <p:txBody>
            <a:bodyPr wrap="none" rtlCol="0">
              <a:spAutoFit/>
            </a:bodyPr>
            <a:lstStyle/>
            <a:p>
              <a:r>
                <a:rPr lang="en-ZA" sz="750" b="1" dirty="0">
                  <a:latin typeface="Arial Black" panose="020B0A04020102020204" pitchFamily="34" charset="0"/>
                </a:rPr>
                <a:t>CONTINUOUS INNOVATION</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671364"/>
            </a:xfrm>
            <a:prstGeom prst="rect">
              <a:avLst/>
            </a:prstGeom>
            <a:noFill/>
          </p:spPr>
          <p:txBody>
            <a:bodyPr wrap="square" rtlCol="0">
              <a:noAutofit/>
            </a:bodyPr>
            <a:lstStyle/>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No defined continuous innovation model. </a:t>
              </a:r>
            </a:p>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Need to implement a Kaizen Model </a:t>
              </a: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3459895"/>
            <a:ext cx="4684347" cy="725459"/>
            <a:chOff x="6057859" y="3474335"/>
            <a:chExt cx="6245796" cy="967279"/>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2109979" cy="276999"/>
            </a:xfrm>
            <a:prstGeom prst="rect">
              <a:avLst/>
            </a:prstGeom>
            <a:noFill/>
          </p:spPr>
          <p:txBody>
            <a:bodyPr wrap="none" rtlCol="0">
              <a:spAutoFit/>
            </a:bodyPr>
            <a:lstStyle/>
            <a:p>
              <a:r>
                <a:rPr lang="en-ZA" sz="750" b="1" dirty="0">
                  <a:latin typeface="Arial Black" panose="020B0A04020102020204" pitchFamily="34" charset="0"/>
                </a:rPr>
                <a:t>DESIGN THINKING MODEL</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671364"/>
            </a:xfrm>
            <a:prstGeom prst="rect">
              <a:avLst/>
            </a:prstGeom>
            <a:noFill/>
          </p:spPr>
          <p:txBody>
            <a:bodyPr wrap="square" rtlCol="0">
              <a:noAutofit/>
            </a:bodyPr>
            <a:lstStyle/>
            <a:p>
              <a:pPr marL="171450" indent="-171450">
                <a:buFont typeface="Wingdings" panose="05000000000000000000" pitchFamily="2" charset="2"/>
                <a:buChar char="§"/>
              </a:pPr>
              <a:r>
                <a:rPr lang="en-ZA" sz="900" dirty="0">
                  <a:latin typeface="Arial" panose="020B0604020202020204" pitchFamily="34" charset="0"/>
                  <a:cs typeface="Arial" panose="020B0604020202020204" pitchFamily="34" charset="0"/>
                </a:rPr>
                <a:t>Embrace the Design thinking approach to problem solving  – Empathize, Define, Ideate, Prototyping  and Test </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622528"/>
            <a:ext cx="4724909" cy="748161"/>
            <a:chOff x="6122668" y="2187420"/>
            <a:chExt cx="6299877" cy="997548"/>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908796" cy="276999"/>
            </a:xfrm>
            <a:prstGeom prst="rect">
              <a:avLst/>
            </a:prstGeom>
            <a:noFill/>
          </p:spPr>
          <p:txBody>
            <a:bodyPr wrap="none" rtlCol="0">
              <a:spAutoFit/>
            </a:bodyPr>
            <a:lstStyle/>
            <a:p>
              <a:r>
                <a:rPr lang="en-ZA" sz="750" b="1" dirty="0">
                  <a:latin typeface="Arial Black" panose="020B0A04020102020204" pitchFamily="34" charset="0"/>
                </a:rPr>
                <a:t>FUNDING</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84689" y="2513604"/>
              <a:ext cx="5337856" cy="671364"/>
            </a:xfrm>
            <a:prstGeom prst="rect">
              <a:avLst/>
            </a:prstGeom>
            <a:noFill/>
          </p:spPr>
          <p:txBody>
            <a:bodyPr wrap="square" rtlCol="0">
              <a:noAutofit/>
            </a:bodyPr>
            <a:lstStyle/>
            <a:p>
              <a:pPr marL="171450" lvl="0" indent="-171450" defTabSz="914400" hangingPunct="1">
                <a:buFont typeface="Wingdings" panose="05000000000000000000" pitchFamily="2" charset="2"/>
                <a:buChar char="§"/>
                <a:defRPr/>
              </a:pPr>
              <a:r>
                <a:rPr lang="en-US" sz="900" dirty="0">
                  <a:solidFill>
                    <a:sysClr val="windowText" lastClr="000000">
                      <a:lumMod val="85000"/>
                      <a:lumOff val="15000"/>
                    </a:sysClr>
                  </a:solidFill>
                  <a:latin typeface="Arial" panose="020B0604020202020204" pitchFamily="34" charset="0"/>
                  <a:cs typeface="Arial" panose="020B0604020202020204" pitchFamily="34" charset="0"/>
                </a:rPr>
                <a:t>Need to fund research and digital lab</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77208" y="2858653"/>
            <a:ext cx="881832" cy="307338"/>
            <a:chOff x="6076113" y="1911315"/>
            <a:chExt cx="1068887"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076113" y="1956716"/>
              <a:ext cx="1068887"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20502" y="3815317"/>
            <a:ext cx="881833" cy="307338"/>
            <a:chOff x="6076111" y="1911315"/>
            <a:chExt cx="1068885"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076111" y="1956716"/>
              <a:ext cx="10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07972" y="4658758"/>
            <a:ext cx="882099" cy="307338"/>
            <a:chOff x="6084233" y="5621308"/>
            <a:chExt cx="1069210"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084233" y="5681856"/>
              <a:ext cx="106921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94374" y="1736303"/>
            <a:ext cx="4716763" cy="728819"/>
            <a:chOff x="176262" y="1859135"/>
            <a:chExt cx="4716763" cy="728819"/>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728819"/>
              <a:chOff x="6101930" y="876954"/>
              <a:chExt cx="6272034" cy="971758"/>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2"/>
                <a:ext cx="6238829"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930169" cy="276998"/>
              </a:xfrm>
              <a:prstGeom prst="rect">
                <a:avLst/>
              </a:prstGeom>
              <a:noFill/>
            </p:spPr>
            <p:txBody>
              <a:bodyPr wrap="none" rtlCol="0">
                <a:spAutoFit/>
              </a:bodyPr>
              <a:lstStyle/>
              <a:p>
                <a:r>
                  <a:rPr lang="en-ZA" sz="750" b="1" dirty="0">
                    <a:latin typeface="Arial Black" panose="020B0A04020102020204" pitchFamily="34" charset="0"/>
                  </a:rPr>
                  <a:t>CULTURE</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30939"/>
                <a:ext cx="5351114" cy="671364"/>
              </a:xfrm>
              <a:prstGeom prst="rect">
                <a:avLst/>
              </a:prstGeom>
              <a:noFill/>
            </p:spPr>
            <p:txBody>
              <a:bodyPr wrap="square" rtlCol="0">
                <a:noAutofit/>
              </a:bodyPr>
              <a:lstStyle/>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Digitally led culture </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Not afraid of making mistakes,</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More collaboration and idea sharing </a:t>
                </a: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176262" y="2206860"/>
              <a:ext cx="788513" cy="307338"/>
              <a:chOff x="9832102" y="671206"/>
              <a:chExt cx="1051350"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62734" y="671206"/>
                <a:ext cx="791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832102" y="716607"/>
                <a:ext cx="105135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825626"/>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Create a digital culture by developing an ideation platform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Focus on process over technology</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Centre digital transformation on the end users</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Prioritise initiatives by return on investments</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Conduct design thinking training Sessions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Conduct a Kaizen and Lean Six Sigma training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Set up a digital innovation lab</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485685"/>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7" y="5204848"/>
            <a:ext cx="4668044" cy="735080"/>
            <a:chOff x="6117101" y="4837220"/>
            <a:chExt cx="6224059" cy="980107"/>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2960640" cy="276999"/>
            </a:xfrm>
            <a:prstGeom prst="rect">
              <a:avLst/>
            </a:prstGeom>
            <a:noFill/>
          </p:spPr>
          <p:txBody>
            <a:bodyPr wrap="none" rtlCol="0">
              <a:spAutoFit/>
            </a:bodyPr>
            <a:lstStyle/>
            <a:p>
              <a:r>
                <a:rPr lang="en-ZA" sz="750" b="1" dirty="0">
                  <a:latin typeface="Arial Black" panose="020B0A04020102020204" pitchFamily="34" charset="0"/>
                </a:rPr>
                <a:t>PLATFORM FOR DIGITAL INNOVATION</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145963"/>
              <a:ext cx="5307104" cy="671364"/>
            </a:xfrm>
            <a:prstGeom prst="rect">
              <a:avLst/>
            </a:prstGeom>
            <a:noFill/>
          </p:spPr>
          <p:txBody>
            <a:bodyPr wrap="square" rtlCol="0">
              <a:noAutofit/>
            </a:bodyPr>
            <a:lstStyle/>
            <a:p>
              <a:r>
                <a:rPr lang="en-ZA" sz="900" dirty="0">
                  <a:latin typeface="Arial" panose="020B0604020202020204" pitchFamily="34" charset="0"/>
                  <a:cs typeface="Arial" panose="020B0604020202020204" pitchFamily="34" charset="0"/>
                </a:rPr>
                <a:t>No </a:t>
              </a:r>
              <a:r>
                <a:rPr lang="en-US" sz="900" dirty="0">
                  <a:latin typeface="Arial" panose="020B0604020202020204" pitchFamily="34" charset="0"/>
                  <a:cs typeface="Arial" panose="020B0604020202020204" pitchFamily="34" charset="0"/>
                </a:rPr>
                <a:t>software-based ideas generation and collection tool. In the age of open innovation, this platform is a vital tool for  helping organization to collect, manage, and track ideas or problem-solving strategies.</a:t>
              </a:r>
              <a:endParaRPr lang="en-ZA" sz="900" dirty="0">
                <a:latin typeface="Arial" panose="020B0604020202020204" pitchFamily="34" charset="0"/>
                <a:cs typeface="Arial" panose="020B0604020202020204" pitchFamily="34" charset="0"/>
              </a:endParaRP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201804" y="5534495"/>
            <a:ext cx="662734" cy="307338"/>
            <a:chOff x="6159460" y="5621308"/>
            <a:chExt cx="883645"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59460" y="5680389"/>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44446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INNOVATION AND IDEA PLATFORM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91776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IMBIBE A DIGITAL READINESS CULTURE </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44446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91776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18660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9771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COLABORATION AND PARTNERSHIP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9771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5727414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khelnama.com/sites/default/files/previewimage/features/2013/Feb/4512058-3x2-940x627.jpg"/>
          <p:cNvPicPr>
            <a:picLocks noChangeAspect="1" noChangeArrowheads="1"/>
          </p:cNvPicPr>
          <p:nvPr/>
        </p:nvPicPr>
        <p:blipFill rotWithShape="1">
          <a:blip r:embed="rId3">
            <a:duotone>
              <a:prstClr val="black"/>
              <a:schemeClr val="tx2">
                <a:tint val="45000"/>
                <a:satMod val="400000"/>
              </a:schemeClr>
            </a:duotone>
            <a:alphaModFix amt="30000"/>
            <a:extLst>
              <a:ext uri="{28A0092B-C50C-407E-A947-70E740481C1C}">
                <a14:useLocalDpi xmlns:a14="http://schemas.microsoft.com/office/drawing/2010/main" val="0"/>
              </a:ext>
            </a:extLst>
          </a:blip>
          <a:srcRect l="6337" t="36850" r="10371" b="4724"/>
          <a:stretch/>
        </p:blipFill>
        <p:spPr bwMode="auto">
          <a:xfrm>
            <a:off x="-11210" y="1436914"/>
            <a:ext cx="9166419" cy="5154065"/>
          </a:xfrm>
          <a:prstGeom prst="rect">
            <a:avLst/>
          </a:prstGeom>
          <a:ln>
            <a:noFill/>
          </a:ln>
          <a:effectLst>
            <a:outerShdw blurRad="774700" dist="1168400" dir="5400000" algn="ctr" rotWithShape="0">
              <a:schemeClr val="tx2">
                <a:alpha val="0"/>
              </a:schemeClr>
            </a:outerShdw>
          </a:effectLst>
          <a:extLst>
            <a:ext uri="{909E8E84-426E-40DD-AFC4-6F175D3DCCD1}">
              <a14:hiddenFill xmlns:a14="http://schemas.microsoft.com/office/drawing/2010/main">
                <a:solidFill>
                  <a:srgbClr val="FFFFFF"/>
                </a:solidFill>
              </a14:hiddenFill>
            </a:ext>
          </a:extLst>
        </p:spPr>
      </p:pic>
      <p:sp>
        <p:nvSpPr>
          <p:cNvPr id="15" name="Title 14"/>
          <p:cNvSpPr>
            <a:spLocks noGrp="1"/>
          </p:cNvSpPr>
          <p:nvPr>
            <p:ph type="title"/>
          </p:nvPr>
        </p:nvSpPr>
        <p:spPr>
          <a:xfrm>
            <a:off x="-104728" y="739556"/>
            <a:ext cx="9144000" cy="994172"/>
          </a:xfrm>
        </p:spPr>
        <p:txBody>
          <a:bodyPr>
            <a:noAutofit/>
          </a:bodyPr>
          <a:lstStyle/>
          <a:p>
            <a:pPr algn="ctr">
              <a:lnSpc>
                <a:spcPct val="70000"/>
              </a:lnSpc>
            </a:pPr>
            <a:r>
              <a:rPr lang="en-GB" sz="1800" b="1" dirty="0">
                <a:solidFill>
                  <a:schemeClr val="tx1"/>
                </a:solidFill>
                <a:latin typeface="Arial" panose="020B0604020202020204" pitchFamily="34" charset="0"/>
                <a:cs typeface="Arial" panose="020B0604020202020204" pitchFamily="34" charset="0"/>
              </a:rPr>
              <a:t>THERE ARE SIX (6)  “NO-REGRET” CAPABILITIES REQUIRED TO COMPETE IN NEXT FEW YEARS</a:t>
            </a:r>
          </a:p>
        </p:txBody>
      </p:sp>
      <p:grpSp>
        <p:nvGrpSpPr>
          <p:cNvPr id="9" name="Group 8"/>
          <p:cNvGrpSpPr/>
          <p:nvPr/>
        </p:nvGrpSpPr>
        <p:grpSpPr>
          <a:xfrm>
            <a:off x="825014" y="2062325"/>
            <a:ext cx="7440927" cy="1188944"/>
            <a:chOff x="1080621" y="1606766"/>
            <a:chExt cx="9921236" cy="1585259"/>
          </a:xfrm>
        </p:grpSpPr>
        <p:sp>
          <p:nvSpPr>
            <p:cNvPr id="44038" name="Oval 6"/>
            <p:cNvSpPr>
              <a:spLocks noChangeArrowheads="1"/>
            </p:cNvSpPr>
            <p:nvPr/>
          </p:nvSpPr>
          <p:spPr bwMode="auto">
            <a:xfrm>
              <a:off x="1080621" y="2400025"/>
              <a:ext cx="2423234"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US" sz="1200" b="1" dirty="0">
                  <a:solidFill>
                    <a:srgbClr val="1D4999"/>
                  </a:solidFill>
                  <a:latin typeface="Arial" panose="020B0604020202020204" pitchFamily="34" charset="0"/>
                  <a:cs typeface="Arial" panose="020B0604020202020204" pitchFamily="34" charset="0"/>
                </a:rPr>
                <a:t>SENSE</a:t>
              </a:r>
              <a:r>
                <a:rPr lang="en-US" sz="1200" dirty="0">
                  <a:solidFill>
                    <a:srgbClr val="1D4999"/>
                  </a:solidFill>
                  <a:latin typeface="Arial" panose="020B0604020202020204" pitchFamily="34" charset="0"/>
                  <a:cs typeface="Arial" panose="020B0604020202020204" pitchFamily="34" charset="0"/>
                </a:rPr>
                <a:t> </a:t>
              </a:r>
              <a:r>
                <a:rPr lang="en-US" sz="1050" dirty="0">
                  <a:solidFill>
                    <a:schemeClr val="bg1"/>
                  </a:solidFill>
                  <a:latin typeface="Arial" panose="020B0604020202020204" pitchFamily="34" charset="0"/>
                  <a:cs typeface="Arial" panose="020B0604020202020204" pitchFamily="34" charset="0"/>
                </a:rPr>
                <a:t>&amp; </a:t>
              </a:r>
              <a:r>
                <a:rPr lang="en-US" sz="1200" b="1" dirty="0">
                  <a:solidFill>
                    <a:srgbClr val="1D4999"/>
                  </a:solidFill>
                  <a:latin typeface="Arial" panose="020B0604020202020204" pitchFamily="34" charset="0"/>
                  <a:cs typeface="Arial" panose="020B0604020202020204" pitchFamily="34" charset="0"/>
                </a:rPr>
                <a:t>INTERPRET</a:t>
              </a:r>
              <a:r>
                <a:rPr lang="en-US" sz="1200" dirty="0">
                  <a:solidFill>
                    <a:srgbClr val="1D4999"/>
                  </a:solidFill>
                  <a:latin typeface="Arial" panose="020B0604020202020204" pitchFamily="34" charset="0"/>
                  <a:cs typeface="Arial" panose="020B0604020202020204" pitchFamily="34" charset="0"/>
                </a:rPr>
                <a:t> </a:t>
              </a:r>
              <a:r>
                <a:rPr lang="en-US" sz="1050" dirty="0">
                  <a:solidFill>
                    <a:srgbClr val="C00000"/>
                  </a:solidFill>
                  <a:latin typeface="Arial" panose="020B0604020202020204" pitchFamily="34" charset="0"/>
                  <a:cs typeface="Arial" panose="020B0604020202020204" pitchFamily="34" charset="0"/>
                </a:rPr>
                <a:t>DISRUPTION</a:t>
              </a:r>
            </a:p>
          </p:txBody>
        </p:sp>
        <p:sp>
          <p:nvSpPr>
            <p:cNvPr id="44039" name="Oval 7"/>
            <p:cNvSpPr>
              <a:spLocks noChangeArrowheads="1"/>
            </p:cNvSpPr>
            <p:nvPr/>
          </p:nvSpPr>
          <p:spPr bwMode="auto">
            <a:xfrm>
              <a:off x="5060302" y="2400025"/>
              <a:ext cx="2052000"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US" sz="1200" b="1" dirty="0">
                  <a:solidFill>
                    <a:srgbClr val="1D4999"/>
                  </a:solidFill>
                  <a:latin typeface="Arial" panose="020B0604020202020204" pitchFamily="34" charset="0"/>
                  <a:cs typeface="Arial" panose="020B0604020202020204" pitchFamily="34" charset="0"/>
                </a:rPr>
                <a:t>DEVELOP</a:t>
              </a:r>
              <a:r>
                <a:rPr lang="en-US" sz="1200" dirty="0">
                  <a:solidFill>
                    <a:srgbClr val="1D4999"/>
                  </a:solidFill>
                  <a:latin typeface="Arial" panose="020B0604020202020204" pitchFamily="34" charset="0"/>
                  <a:cs typeface="Arial" panose="020B0604020202020204" pitchFamily="34" charset="0"/>
                </a:rPr>
                <a:t> </a:t>
              </a:r>
              <a:r>
                <a:rPr lang="en-US" sz="1050" dirty="0">
                  <a:solidFill>
                    <a:schemeClr val="bg1"/>
                  </a:solidFill>
                  <a:latin typeface="Arial" panose="020B0604020202020204" pitchFamily="34" charset="0"/>
                  <a:cs typeface="Arial" panose="020B0604020202020204" pitchFamily="34" charset="0"/>
                </a:rPr>
                <a:t>&amp; </a:t>
              </a:r>
              <a:r>
                <a:rPr lang="en-US" sz="1200" b="1" dirty="0">
                  <a:solidFill>
                    <a:srgbClr val="1D4999"/>
                  </a:solidFill>
                  <a:latin typeface="Arial" panose="020B0604020202020204" pitchFamily="34" charset="0"/>
                  <a:cs typeface="Arial" panose="020B0604020202020204" pitchFamily="34" charset="0"/>
                </a:rPr>
                <a:t>LAUNCH</a:t>
              </a:r>
              <a:r>
                <a:rPr lang="en-US" sz="1200" dirty="0">
                  <a:solidFill>
                    <a:srgbClr val="1D4999"/>
                  </a:solidFill>
                  <a:latin typeface="Arial" panose="020B0604020202020204" pitchFamily="34" charset="0"/>
                  <a:cs typeface="Arial" panose="020B0604020202020204" pitchFamily="34" charset="0"/>
                </a:rPr>
                <a:t> </a:t>
              </a:r>
              <a:r>
                <a:rPr lang="en-US" sz="1050" dirty="0">
                  <a:solidFill>
                    <a:srgbClr val="C00000"/>
                  </a:solidFill>
                  <a:latin typeface="Arial" panose="020B0604020202020204" pitchFamily="34" charset="0"/>
                  <a:cs typeface="Arial" panose="020B0604020202020204" pitchFamily="34" charset="0"/>
                </a:rPr>
                <a:t>NEW IDEAS FASTER</a:t>
              </a:r>
            </a:p>
          </p:txBody>
        </p:sp>
        <p:sp>
          <p:nvSpPr>
            <p:cNvPr id="34" name="Oval 7"/>
            <p:cNvSpPr>
              <a:spLocks noChangeArrowheads="1"/>
            </p:cNvSpPr>
            <p:nvPr/>
          </p:nvSpPr>
          <p:spPr bwMode="auto">
            <a:xfrm>
              <a:off x="8949857" y="2400025"/>
              <a:ext cx="2052000"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US" sz="1200" b="1" dirty="0">
                  <a:solidFill>
                    <a:srgbClr val="1D4999"/>
                  </a:solidFill>
                  <a:latin typeface="Arial" panose="020B0604020202020204" pitchFamily="34" charset="0"/>
                  <a:cs typeface="Arial" panose="020B0604020202020204" pitchFamily="34" charset="0"/>
                </a:rPr>
                <a:t>REORGANISE</a:t>
              </a:r>
              <a:r>
                <a:rPr lang="en-US" sz="1200" dirty="0">
                  <a:solidFill>
                    <a:srgbClr val="1D4999"/>
                  </a:solidFill>
                  <a:latin typeface="Arial" panose="020B0604020202020204" pitchFamily="34" charset="0"/>
                  <a:cs typeface="Arial" panose="020B0604020202020204" pitchFamily="34" charset="0"/>
                </a:rPr>
                <a:t> </a:t>
              </a:r>
              <a:r>
                <a:rPr lang="en-US" sz="1050" dirty="0">
                  <a:solidFill>
                    <a:srgbClr val="C00000"/>
                  </a:solidFill>
                  <a:latin typeface="Arial" panose="020B0604020202020204" pitchFamily="34" charset="0"/>
                  <a:cs typeface="Arial" panose="020B0604020202020204" pitchFamily="34" charset="0"/>
                </a:rPr>
                <a:t>FOR SPEED</a:t>
              </a:r>
            </a:p>
          </p:txBody>
        </p:sp>
        <p:pic>
          <p:nvPicPr>
            <p:cNvPr id="2" name="Picture 1"/>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818941" y="1606766"/>
              <a:ext cx="946594" cy="946594"/>
            </a:xfrm>
            <a:prstGeom prst="rect">
              <a:avLst/>
            </a:prstGeom>
          </p:spPr>
        </p:pic>
        <p:pic>
          <p:nvPicPr>
            <p:cNvPr id="3" name="Picture 2"/>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629091" y="1622852"/>
              <a:ext cx="914422" cy="914422"/>
            </a:xfrm>
            <a:prstGeom prst="rect">
              <a:avLst/>
            </a:prstGeom>
          </p:spPr>
        </p:pic>
        <p:pic>
          <p:nvPicPr>
            <p:cNvPr id="4" name="Picture 3"/>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574487" y="1644984"/>
              <a:ext cx="802741" cy="870159"/>
            </a:xfrm>
            <a:prstGeom prst="rect">
              <a:avLst/>
            </a:prstGeom>
          </p:spPr>
        </p:pic>
      </p:grpSp>
      <p:grpSp>
        <p:nvGrpSpPr>
          <p:cNvPr id="10" name="Group 9"/>
          <p:cNvGrpSpPr/>
          <p:nvPr/>
        </p:nvGrpSpPr>
        <p:grpSpPr>
          <a:xfrm>
            <a:off x="2078783" y="3218632"/>
            <a:ext cx="4986436" cy="1449939"/>
            <a:chOff x="2436438" y="3010722"/>
            <a:chExt cx="6648581" cy="1933252"/>
          </a:xfrm>
        </p:grpSpPr>
        <p:sp>
          <p:nvSpPr>
            <p:cNvPr id="13" name="Oval 5"/>
            <p:cNvSpPr>
              <a:spLocks noChangeArrowheads="1"/>
            </p:cNvSpPr>
            <p:nvPr/>
          </p:nvSpPr>
          <p:spPr bwMode="auto">
            <a:xfrm>
              <a:off x="7033019" y="4151974"/>
              <a:ext cx="2052000"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US" sz="1200" b="1" dirty="0">
                  <a:solidFill>
                    <a:srgbClr val="1D4999"/>
                  </a:solidFill>
                  <a:latin typeface="Arial" panose="020B0604020202020204" pitchFamily="34" charset="0"/>
                  <a:cs typeface="Arial" panose="020B0604020202020204" pitchFamily="34" charset="0"/>
                </a:rPr>
                <a:t>UNDERSTAND</a:t>
              </a:r>
              <a:r>
                <a:rPr lang="en-US" sz="1200" dirty="0">
                  <a:solidFill>
                    <a:srgbClr val="1D4999"/>
                  </a:solidFill>
                  <a:latin typeface="Arial" panose="020B0604020202020204" pitchFamily="34" charset="0"/>
                  <a:cs typeface="Arial" panose="020B0604020202020204" pitchFamily="34" charset="0"/>
                </a:rPr>
                <a:t> </a:t>
              </a:r>
              <a:r>
                <a:rPr lang="en-US" sz="1050" dirty="0">
                  <a:solidFill>
                    <a:schemeClr val="bg1"/>
                  </a:solidFill>
                  <a:latin typeface="Arial" panose="020B0604020202020204" pitchFamily="34" charset="0"/>
                  <a:cs typeface="Arial" panose="020B0604020202020204" pitchFamily="34" charset="0"/>
                </a:rPr>
                <a:t>&amp; </a:t>
              </a:r>
              <a:r>
                <a:rPr lang="en-US" sz="1050" dirty="0">
                  <a:solidFill>
                    <a:srgbClr val="C00000"/>
                  </a:solidFill>
                  <a:latin typeface="Arial" panose="020B0604020202020204" pitchFamily="34" charset="0"/>
                  <a:cs typeface="Arial" panose="020B0604020202020204" pitchFamily="34" charset="0"/>
                </a:rPr>
                <a:t>LEVERAGE </a:t>
              </a:r>
              <a:r>
                <a:rPr lang="en-US" sz="1200" b="1" dirty="0">
                  <a:solidFill>
                    <a:srgbClr val="1D4999"/>
                  </a:solidFill>
                  <a:latin typeface="Arial" panose="020B0604020202020204" pitchFamily="34" charset="0"/>
                  <a:cs typeface="Arial" panose="020B0604020202020204" pitchFamily="34" charset="0"/>
                </a:rPr>
                <a:t>DATA</a:t>
              </a:r>
              <a:endParaRPr lang="en-US" sz="1050" b="1" dirty="0">
                <a:solidFill>
                  <a:srgbClr val="1D4999"/>
                </a:solidFill>
                <a:latin typeface="Arial" panose="020B0604020202020204" pitchFamily="34" charset="0"/>
                <a:cs typeface="Arial" panose="020B0604020202020204" pitchFamily="34" charset="0"/>
              </a:endParaRPr>
            </a:p>
          </p:txBody>
        </p:sp>
        <p:sp>
          <p:nvSpPr>
            <p:cNvPr id="8" name="Oval 5"/>
            <p:cNvSpPr>
              <a:spLocks noChangeArrowheads="1"/>
            </p:cNvSpPr>
            <p:nvPr/>
          </p:nvSpPr>
          <p:spPr bwMode="auto">
            <a:xfrm>
              <a:off x="2436438" y="4151974"/>
              <a:ext cx="2052000"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US" sz="1200" b="1" dirty="0">
                  <a:solidFill>
                    <a:srgbClr val="1D4999"/>
                  </a:solidFill>
                  <a:latin typeface="Arial" panose="020B0604020202020204" pitchFamily="34" charset="0"/>
                  <a:cs typeface="Arial" panose="020B0604020202020204" pitchFamily="34" charset="0"/>
                </a:rPr>
                <a:t>PARTNER</a:t>
              </a:r>
              <a:r>
                <a:rPr lang="en-US" sz="1200" dirty="0">
                  <a:solidFill>
                    <a:srgbClr val="1D4999"/>
                  </a:solidFill>
                  <a:latin typeface="Arial" panose="020B0604020202020204" pitchFamily="34" charset="0"/>
                  <a:cs typeface="Arial" panose="020B0604020202020204" pitchFamily="34" charset="0"/>
                </a:rPr>
                <a:t> </a:t>
              </a:r>
              <a:r>
                <a:rPr lang="en-US" sz="1050" dirty="0">
                  <a:solidFill>
                    <a:schemeClr val="bg1"/>
                  </a:solidFill>
                  <a:latin typeface="Arial" panose="020B0604020202020204" pitchFamily="34" charset="0"/>
                  <a:cs typeface="Arial" panose="020B0604020202020204" pitchFamily="34" charset="0"/>
                </a:rPr>
                <a:t>&amp;</a:t>
              </a:r>
              <a:br>
                <a:rPr lang="en-US" sz="1050" dirty="0">
                  <a:solidFill>
                    <a:schemeClr val="bg1"/>
                  </a:solidFill>
                  <a:latin typeface="Arial" panose="020B0604020202020204" pitchFamily="34" charset="0"/>
                  <a:cs typeface="Arial" panose="020B0604020202020204" pitchFamily="34" charset="0"/>
                </a:rPr>
              </a:br>
              <a:r>
                <a:rPr lang="en-US" sz="1050" dirty="0">
                  <a:solidFill>
                    <a:srgbClr val="C00000"/>
                  </a:solidFill>
                  <a:latin typeface="Arial" panose="020B0604020202020204" pitchFamily="34" charset="0"/>
                  <a:cs typeface="Arial" panose="020B0604020202020204" pitchFamily="34" charset="0"/>
                </a:rPr>
                <a:t>BUILD </a:t>
              </a:r>
              <a:r>
                <a:rPr lang="en-US" sz="1050" b="1" dirty="0">
                  <a:solidFill>
                    <a:srgbClr val="C00000"/>
                  </a:solidFill>
                  <a:latin typeface="Arial" panose="020B0604020202020204" pitchFamily="34" charset="0"/>
                  <a:cs typeface="Arial" panose="020B0604020202020204" pitchFamily="34" charset="0"/>
                </a:rPr>
                <a:t>“CAMPS"</a:t>
              </a:r>
            </a:p>
          </p:txBody>
        </p:sp>
        <p:pic>
          <p:nvPicPr>
            <p:cNvPr id="5" name="Picture 4"/>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893479" y="3264261"/>
              <a:ext cx="1137918" cy="853439"/>
            </a:xfrm>
            <a:prstGeom prst="rect">
              <a:avLst/>
            </a:prstGeom>
          </p:spPr>
        </p:pic>
        <p:pic>
          <p:nvPicPr>
            <p:cNvPr id="6" name="Picture 5"/>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378761" y="3010722"/>
              <a:ext cx="1360517" cy="1360517"/>
            </a:xfrm>
            <a:prstGeom prst="rect">
              <a:avLst/>
            </a:prstGeom>
          </p:spPr>
        </p:pic>
      </p:grpSp>
      <p:grpSp>
        <p:nvGrpSpPr>
          <p:cNvPr id="11" name="Group 10"/>
          <p:cNvGrpSpPr/>
          <p:nvPr/>
        </p:nvGrpSpPr>
        <p:grpSpPr>
          <a:xfrm>
            <a:off x="3802500" y="4512620"/>
            <a:ext cx="1539000" cy="1108738"/>
            <a:chOff x="5060302" y="4748566"/>
            <a:chExt cx="2052000" cy="1478317"/>
          </a:xfrm>
        </p:grpSpPr>
        <p:sp>
          <p:nvSpPr>
            <p:cNvPr id="38" name="Oval 5"/>
            <p:cNvSpPr>
              <a:spLocks noChangeArrowheads="1"/>
            </p:cNvSpPr>
            <p:nvPr/>
          </p:nvSpPr>
          <p:spPr bwMode="auto">
            <a:xfrm>
              <a:off x="5060302" y="5434883"/>
              <a:ext cx="2052000" cy="792000"/>
            </a:xfrm>
            <a:prstGeom prst="rect">
              <a:avLst/>
            </a:prstGeom>
            <a:noFill/>
            <a:ln w="15875" cap="flat">
              <a:noFill/>
              <a:prstDash val="solid"/>
              <a:miter lim="800000"/>
              <a:headEnd/>
              <a:tailEnd/>
            </a:ln>
            <a:effectLst/>
          </p:spPr>
          <p:txBody>
            <a:bodyPr vert="horz" wrap="square" lIns="0" tIns="0" rIns="0" bIns="0" numCol="1" anchor="ctr" anchorCtr="0" compatLnSpc="1">
              <a:prstTxWarp prst="textNoShape">
                <a:avLst/>
              </a:prstTxWarp>
            </a:bodyPr>
            <a:lstStyle/>
            <a:p>
              <a:pPr algn="ctr"/>
              <a:r>
                <a:rPr lang="en-GB" sz="1050" dirty="0">
                  <a:solidFill>
                    <a:srgbClr val="C00000"/>
                  </a:solidFill>
                  <a:latin typeface="Arial" panose="020B0604020202020204" pitchFamily="34" charset="0"/>
                  <a:cs typeface="Arial" panose="020B0604020202020204" pitchFamily="34" charset="0"/>
                </a:rPr>
                <a:t>BUILD A HIGH </a:t>
              </a:r>
              <a:r>
                <a:rPr lang="en-GB" sz="1200" b="1" dirty="0">
                  <a:solidFill>
                    <a:srgbClr val="1D4999"/>
                  </a:solidFill>
                  <a:latin typeface="Arial" panose="020B0604020202020204" pitchFamily="34" charset="0"/>
                  <a:cs typeface="Arial" panose="020B0604020202020204" pitchFamily="34" charset="0"/>
                </a:rPr>
                <a:t>DIGITAL QUOTIENT</a:t>
              </a:r>
              <a:r>
                <a:rPr lang="en-GB" sz="1050" b="1" dirty="0">
                  <a:solidFill>
                    <a:schemeClr val="bg1"/>
                  </a:solidFill>
                  <a:latin typeface="Arial" panose="020B0604020202020204" pitchFamily="34" charset="0"/>
                  <a:cs typeface="Arial" panose="020B0604020202020204" pitchFamily="34" charset="0"/>
                </a:rPr>
                <a:t> </a:t>
              </a:r>
              <a:r>
                <a:rPr lang="en-GB" sz="1050" dirty="0">
                  <a:solidFill>
                    <a:srgbClr val="C00000"/>
                  </a:solidFill>
                  <a:latin typeface="Arial" panose="020B0604020202020204" pitchFamily="34" charset="0"/>
                  <a:cs typeface="Arial" panose="020B0604020202020204" pitchFamily="34" charset="0"/>
                </a:rPr>
                <a:t>TEAM</a:t>
              </a:r>
            </a:p>
          </p:txBody>
        </p:sp>
        <p:pic>
          <p:nvPicPr>
            <p:cNvPr id="7" name="Picture 6"/>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492045" y="4748566"/>
              <a:ext cx="1188514" cy="745141"/>
            </a:xfrm>
            <a:prstGeom prst="rect">
              <a:avLst/>
            </a:prstGeom>
          </p:spPr>
        </p:pic>
      </p:grpSp>
      <p:sp>
        <p:nvSpPr>
          <p:cNvPr id="12" name="Slide Number Placeholder 11"/>
          <p:cNvSpPr>
            <a:spLocks noGrp="1"/>
          </p:cNvSpPr>
          <p:nvPr>
            <p:ph type="sldNum" sz="quarter" idx="12"/>
          </p:nvPr>
        </p:nvSpPr>
        <p:spPr>
          <a:xfrm>
            <a:off x="4467272" y="6590980"/>
            <a:ext cx="220569" cy="230828"/>
          </a:xfrm>
        </p:spPr>
        <p:txBody>
          <a:bodyPr/>
          <a:lstStyle/>
          <a:p>
            <a:fld id="{42A211EF-9F69-4CCC-9BE8-8FC8527FA542}" type="slidenum">
              <a:rPr lang="en-ZA" smtClean="0">
                <a:solidFill>
                  <a:schemeClr val="bg1"/>
                </a:solidFill>
              </a:rPr>
              <a:pPr/>
              <a:t>22</a:t>
            </a:fld>
            <a:endParaRPr lang="en-ZA" dirty="0">
              <a:solidFill>
                <a:schemeClr val="bg1"/>
              </a:solidFill>
            </a:endParaRPr>
          </a:p>
        </p:txBody>
      </p:sp>
    </p:spTree>
    <p:extLst>
      <p:ext uri="{BB962C8B-B14F-4D97-AF65-F5344CB8AC3E}">
        <p14:creationId xmlns:p14="http://schemas.microsoft.com/office/powerpoint/2010/main" val="379411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rgbClr val="1C3E62"/>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33727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2234"/>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71444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4">
            <a:extLst>
              <a:ext uri="{FF2B5EF4-FFF2-40B4-BE49-F238E27FC236}">
                <a16:creationId xmlns:a16="http://schemas.microsoft.com/office/drawing/2014/main" id="{2065A1D4-C9C2-403E-AA64-C3C0C2550CEE}"/>
              </a:ext>
            </a:extLst>
          </p:cNvPr>
          <p:cNvSpPr/>
          <p:nvPr/>
        </p:nvSpPr>
        <p:spPr>
          <a:xfrm>
            <a:off x="200399" y="2811041"/>
            <a:ext cx="4673941" cy="973134"/>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Technology</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981844"/>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US" sz="1200" dirty="0">
                <a:latin typeface="Arial" panose="020B0604020202020204" pitchFamily="34" charset="0"/>
              </a:rPr>
              <a:t>How technologies and platforms are used to enable the business achieve its objectives</a:t>
            </a:r>
          </a:p>
        </p:txBody>
      </p:sp>
      <p:grpSp>
        <p:nvGrpSpPr>
          <p:cNvPr id="36" name="Group 35">
            <a:extLst>
              <a:ext uri="{FF2B5EF4-FFF2-40B4-BE49-F238E27FC236}">
                <a16:creationId xmlns:a16="http://schemas.microsoft.com/office/drawing/2014/main" id="{2DA421AC-4082-4B8C-A1C0-1EBFC6CA7D23}"/>
              </a:ext>
            </a:extLst>
          </p:cNvPr>
          <p:cNvGrpSpPr/>
          <p:nvPr/>
        </p:nvGrpSpPr>
        <p:grpSpPr>
          <a:xfrm>
            <a:off x="107115" y="5064602"/>
            <a:ext cx="4684347" cy="725459"/>
            <a:chOff x="6057859" y="3474335"/>
            <a:chExt cx="6245796" cy="967279"/>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1885560" cy="287259"/>
            </a:xfrm>
            <a:prstGeom prst="rect">
              <a:avLst/>
            </a:prstGeom>
            <a:noFill/>
          </p:spPr>
          <p:txBody>
            <a:bodyPr wrap="none" rtlCol="0">
              <a:spAutoFit/>
            </a:bodyPr>
            <a:lstStyle/>
            <a:p>
              <a:r>
                <a:rPr lang="en-ZA" sz="800" b="1" dirty="0">
                  <a:latin typeface="Arial Black" panose="020B0A04020102020204" pitchFamily="34" charset="0"/>
                </a:rPr>
                <a:t>CODING STANDARDS </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671364"/>
            </a:xfrm>
            <a:prstGeom prst="rect">
              <a:avLst/>
            </a:prstGeom>
            <a:noFill/>
          </p:spPr>
          <p:txBody>
            <a:bodyPr wrap="square" rtlCol="0">
              <a:noAutofit/>
            </a:bodyPr>
            <a:lstStyle/>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Implementation of secure coding standards</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Designing and development for lightweight applications, highly scalable, fault tolerant , heath checks</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589503"/>
            <a:ext cx="4714445" cy="980149"/>
            <a:chOff x="6122668" y="1989320"/>
            <a:chExt cx="6285925" cy="1306861"/>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18"/>
              <a:ext cx="6231918" cy="1108763"/>
            </a:xfrm>
            <a:prstGeom prst="roundRect">
              <a:avLst>
                <a:gd name="adj" fmla="val 12096"/>
              </a:avLst>
            </a:prstGeom>
            <a:noFill/>
          </p:spPr>
          <p:txBody>
            <a:bodyPr wrap="square" rtlCol="0">
              <a:noAutofit/>
            </a:bodyPr>
            <a:lstStyle/>
            <a:p>
              <a:endParaRPr lang="en-ZA" sz="1000" dirty="0">
                <a:solidFill>
                  <a:srgbClr val="0000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1989320"/>
              <a:ext cx="4087016" cy="28725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00">
                  <a:latin typeface="Arial" panose="020B0604020202020204" pitchFamily="34" charset="0"/>
                  <a:cs typeface="Arial" panose="020B0604020202020204" pitchFamily="34" charset="0"/>
                </a:defRPr>
              </a:lvl1pPr>
            </a:lstStyle>
            <a:p>
              <a:r>
                <a:rPr lang="en-ZA" sz="800" b="1" dirty="0">
                  <a:latin typeface="Arial Black" panose="020B0A04020102020204" pitchFamily="34" charset="0"/>
                  <a:cs typeface="+mn-cs"/>
                </a:rPr>
                <a:t>SOFTWARE DEVELOPMENT LIFECYCLE MATURITY </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noFill/>
            </p:spPr>
            <p:txBody>
              <a:bodyPr wrap="square" rtlCol="0">
                <a:noAutofit/>
              </a:bodyPr>
              <a:lstStyle/>
              <a:p>
                <a:endParaRPr lang="en-ZA" sz="1000" dirty="0">
                  <a:solidFill>
                    <a:srgbClr val="000000"/>
                  </a:solidFill>
                  <a:latin typeface="Arial" panose="020B0604020202020204" pitchFamily="34" charset="0"/>
                  <a:cs typeface="Arial" panose="020B0604020202020204" pitchFamily="34" charset="0"/>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noFill/>
            </p:spPr>
            <p:txBody>
              <a:bodyPr wrap="square" rtlCol="0">
                <a:noAutofit/>
              </a:bodyPr>
              <a:lstStyle/>
              <a:p>
                <a:endParaRPr lang="en-ZA" sz="1000" dirty="0">
                  <a:solidFill>
                    <a:srgbClr val="000000"/>
                  </a:solidFill>
                  <a:latin typeface="Arial" panose="020B0604020202020204" pitchFamily="34" charset="0"/>
                  <a:cs typeface="Arial" panose="020B0604020202020204" pitchFamily="34" charset="0"/>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noFill/>
            </p:spPr>
            <p:txBody>
              <a:bodyPr wrap="square" rtlCol="0">
                <a:noAutofit/>
              </a:bodyPr>
              <a:lstStyle/>
              <a:p>
                <a:endParaRPr lang="en-ZA" sz="1000" dirty="0">
                  <a:solidFill>
                    <a:srgbClr val="000000"/>
                  </a:solidFill>
                  <a:latin typeface="Arial" panose="020B0604020202020204" pitchFamily="34" charset="0"/>
                  <a:cs typeface="Arial" panose="020B0604020202020204" pitchFamily="34" charset="0"/>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70737" y="2267718"/>
              <a:ext cx="5337856" cy="891045"/>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00">
                  <a:latin typeface="Arial" panose="020B0604020202020204" pitchFamily="34" charset="0"/>
                  <a:cs typeface="Arial" panose="020B0604020202020204" pitchFamily="34" charset="0"/>
                </a:defRPr>
              </a:lvl1pPr>
            </a:lstStyle>
            <a:p>
              <a:r>
                <a:rPr lang="en-US" dirty="0"/>
                <a:t>We have a clearly defined SDLC process however, the following threaten the efficiency of this process. </a:t>
              </a:r>
            </a:p>
            <a:p>
              <a:pPr marL="171450" indent="-171450">
                <a:buFont typeface="Wingdings" panose="05000000000000000000" pitchFamily="2" charset="2"/>
                <a:buChar char="§"/>
              </a:pPr>
              <a:r>
                <a:rPr lang="en-US" dirty="0"/>
                <a:t>Lack of proper project ownership</a:t>
              </a:r>
            </a:p>
            <a:p>
              <a:pPr marL="171450" indent="-171450">
                <a:buFont typeface="Wingdings" panose="05000000000000000000" pitchFamily="2" charset="2"/>
                <a:buChar char="§"/>
              </a:pPr>
              <a:r>
                <a:rPr lang="en-US" dirty="0"/>
                <a:t>Proper project management</a:t>
              </a:r>
            </a:p>
            <a:p>
              <a:pPr marL="171450" indent="-171450">
                <a:buFont typeface="Wingdings" panose="05000000000000000000" pitchFamily="2" charset="2"/>
                <a:buChar char="§"/>
              </a:pPr>
              <a:r>
                <a:rPr lang="en-US" dirty="0"/>
                <a:t>Lack of all complimentary roles of testing and thorough business analysis</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211761" y="2983754"/>
            <a:ext cx="728786" cy="307338"/>
            <a:chOff x="6147938" y="1911315"/>
            <a:chExt cx="971715"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47938" y="1956716"/>
              <a:ext cx="97171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211775" y="5420024"/>
            <a:ext cx="728787" cy="307338"/>
            <a:chOff x="6147938" y="1911315"/>
            <a:chExt cx="971713"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47938" y="1956716"/>
              <a:ext cx="97171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6145" y="1560531"/>
            <a:ext cx="4702019" cy="921987"/>
            <a:chOff x="188033" y="1843187"/>
            <a:chExt cx="4702019" cy="921987"/>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8033" y="1843187"/>
              <a:ext cx="4702019" cy="921987"/>
              <a:chOff x="6100641" y="855690"/>
              <a:chExt cx="6269359" cy="1229315"/>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55690"/>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2"/>
                <a:ext cx="6238829" cy="956293"/>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0641" y="890386"/>
                <a:ext cx="1823576" cy="287258"/>
              </a:xfrm>
              <a:prstGeom prst="rect">
                <a:avLst/>
              </a:prstGeom>
              <a:noFill/>
            </p:spPr>
            <p:txBody>
              <a:bodyPr wrap="none" rtlCol="0">
                <a:spAutoFit/>
              </a:bodyPr>
              <a:lstStyle/>
              <a:p>
                <a:r>
                  <a:rPr lang="en-ZA" sz="800" b="1" dirty="0">
                    <a:latin typeface="Arial Black" panose="020B0A04020102020204" pitchFamily="34" charset="0"/>
                  </a:rPr>
                  <a:t>AUTOMATION LEVEL</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18886" y="1128712"/>
                <a:ext cx="5351114" cy="671364"/>
              </a:xfrm>
              <a:prstGeom prst="rect">
                <a:avLst/>
              </a:prstGeom>
              <a:noFill/>
            </p:spPr>
            <p:txBody>
              <a:bodyPr wrap="square" rtlCol="0">
                <a:noAutofit/>
              </a:bodyPr>
              <a:lstStyle/>
              <a:p>
                <a:r>
                  <a:rPr lang="en-US" sz="1000" dirty="0">
                    <a:latin typeface="Arial" panose="020B0604020202020204" pitchFamily="34" charset="0"/>
                    <a:cs typeface="Arial" panose="020B0604020202020204" pitchFamily="34" charset="0"/>
                  </a:rPr>
                  <a:t>While we have a defined automation level, there is a need to review code reuse capability considering that most applications are in silos, There is a need to implement APIs, Micro services. This will help service reuse made possible by the provided APIs </a:t>
                </a: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256345" y="2206860"/>
              <a:ext cx="716830" cy="307338"/>
              <a:chOff x="9938882" y="671206"/>
              <a:chExt cx="955773"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98734" y="671206"/>
                <a:ext cx="720000" cy="409784"/>
              </a:xfrm>
              <a:prstGeom prst="roundRect">
                <a:avLst/>
              </a:prstGeom>
              <a:solidFill>
                <a:srgbClr val="1C3E6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938882" y="716607"/>
                <a:ext cx="95577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574909"/>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Train the developer in secure coding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Adopt trading platform software development stack</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Support Service Oriented Architecture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Adopt Product owner engagement to requirement elucidation and approval</a:t>
              </a: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a:p>
              <a:pPr marL="171450" indent="-171450" defTabSz="914400" hangingPunct="1">
                <a:buFont typeface="Wingdings" panose="05000000000000000000" pitchFamily="2" charset="2"/>
                <a:buChar char="§"/>
                <a:defRPr/>
              </a:pPr>
              <a:endParaRPr lang="en-US" sz="1000" dirty="0">
                <a:solidFill>
                  <a:sysClr val="windowText" lastClr="000000">
                    <a:lumMod val="85000"/>
                    <a:lumOff val="15000"/>
                  </a:sysClr>
                </a:solidFill>
                <a:latin typeface="Arial" panose="020B0604020202020204" pitchFamily="34" charset="0"/>
                <a:cs typeface="Arial" panose="020B0604020202020204" pitchFamily="34" charset="0"/>
              </a:endParaRP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234968"/>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282230"/>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SERVICE RE-USEABLE (APIs and Micro service)</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75552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ENHANCED IT INFRASTURCTURE DEPLOYED AS A CODE </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282230"/>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755523"/>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24368"/>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35475"/>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APPLICATION MONITORING</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35475"/>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25" name="Group 124">
            <a:extLst>
              <a:ext uri="{FF2B5EF4-FFF2-40B4-BE49-F238E27FC236}">
                <a16:creationId xmlns:a16="http://schemas.microsoft.com/office/drawing/2014/main" id="{636706AC-EA8E-4A10-9C9D-FE9B9687EDDA}"/>
              </a:ext>
            </a:extLst>
          </p:cNvPr>
          <p:cNvGrpSpPr/>
          <p:nvPr/>
        </p:nvGrpSpPr>
        <p:grpSpPr>
          <a:xfrm>
            <a:off x="95739" y="3838128"/>
            <a:ext cx="4684347" cy="1158593"/>
            <a:chOff x="6057859" y="3474335"/>
            <a:chExt cx="6245796" cy="1544791"/>
          </a:xfrm>
        </p:grpSpPr>
        <p:sp>
          <p:nvSpPr>
            <p:cNvPr id="126" name="Rounded Rectangle 130">
              <a:extLst>
                <a:ext uri="{FF2B5EF4-FFF2-40B4-BE49-F238E27FC236}">
                  <a16:creationId xmlns:a16="http://schemas.microsoft.com/office/drawing/2014/main" id="{D1DE16C4-F607-427E-B869-E61CA07703A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7" name="TextBox 126">
              <a:extLst>
                <a:ext uri="{FF2B5EF4-FFF2-40B4-BE49-F238E27FC236}">
                  <a16:creationId xmlns:a16="http://schemas.microsoft.com/office/drawing/2014/main" id="{9D9C57C4-3E18-44CC-8384-BDF6312FC4EF}"/>
                </a:ext>
              </a:extLst>
            </p:cNvPr>
            <p:cNvSpPr txBox="1"/>
            <p:nvPr/>
          </p:nvSpPr>
          <p:spPr>
            <a:xfrm>
              <a:off x="6057859" y="3474335"/>
              <a:ext cx="2862323" cy="287259"/>
            </a:xfrm>
            <a:prstGeom prst="rect">
              <a:avLst/>
            </a:prstGeom>
            <a:noFill/>
          </p:spPr>
          <p:txBody>
            <a:bodyPr wrap="none" rtlCol="0">
              <a:spAutoFit/>
            </a:bodyPr>
            <a:lstStyle/>
            <a:p>
              <a:r>
                <a:rPr lang="en-ZA" sz="800" b="1" dirty="0">
                  <a:latin typeface="Arial Black" panose="020B0A04020102020204" pitchFamily="34" charset="0"/>
                </a:rPr>
                <a:t>SOFTWARE DEVELOPMENT STACK</a:t>
              </a:r>
            </a:p>
          </p:txBody>
        </p:sp>
        <p:sp>
          <p:nvSpPr>
            <p:cNvPr id="128" name="Rounded Rectangle 4">
              <a:extLst>
                <a:ext uri="{FF2B5EF4-FFF2-40B4-BE49-F238E27FC236}">
                  <a16:creationId xmlns:a16="http://schemas.microsoft.com/office/drawing/2014/main" id="{405FCDC8-907A-466E-B8EE-5617E59CFEC5}"/>
                </a:ext>
              </a:extLst>
            </p:cNvPr>
            <p:cNvSpPr/>
            <p:nvPr/>
          </p:nvSpPr>
          <p:spPr>
            <a:xfrm>
              <a:off x="6071734" y="3721614"/>
              <a:ext cx="6231921" cy="1297512"/>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9" name="TextBox 128">
              <a:extLst>
                <a:ext uri="{FF2B5EF4-FFF2-40B4-BE49-F238E27FC236}">
                  <a16:creationId xmlns:a16="http://schemas.microsoft.com/office/drawing/2014/main" id="{3D816ECC-DD4C-4818-8BD2-6EA2225B6642}"/>
                </a:ext>
              </a:extLst>
            </p:cNvPr>
            <p:cNvSpPr txBox="1"/>
            <p:nvPr/>
          </p:nvSpPr>
          <p:spPr>
            <a:xfrm>
              <a:off x="7005926" y="3767183"/>
              <a:ext cx="5256256" cy="1202140"/>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There is a need to review our software development stack, particularly around programming languages used in the development. Most developers of security trading platforms favour the use of C, C++, Java, Python, R and C#.  Aligning to these standards makes it easy to get support and knowledge transfer</a:t>
              </a:r>
            </a:p>
          </p:txBody>
        </p:sp>
      </p:grpSp>
      <p:grpSp>
        <p:nvGrpSpPr>
          <p:cNvPr id="130" name="Group 129">
            <a:extLst>
              <a:ext uri="{FF2B5EF4-FFF2-40B4-BE49-F238E27FC236}">
                <a16:creationId xmlns:a16="http://schemas.microsoft.com/office/drawing/2014/main" id="{40581DB8-9934-44A4-94A8-8DB7F1E6322E}"/>
              </a:ext>
            </a:extLst>
          </p:cNvPr>
          <p:cNvGrpSpPr/>
          <p:nvPr/>
        </p:nvGrpSpPr>
        <p:grpSpPr>
          <a:xfrm>
            <a:off x="200399" y="4087230"/>
            <a:ext cx="728787" cy="307338"/>
            <a:chOff x="6147938" y="1911315"/>
            <a:chExt cx="971713" cy="409784"/>
          </a:xfrm>
        </p:grpSpPr>
        <p:sp>
          <p:nvSpPr>
            <p:cNvPr id="131" name="Rounded Rectangle 233">
              <a:extLst>
                <a:ext uri="{FF2B5EF4-FFF2-40B4-BE49-F238E27FC236}">
                  <a16:creationId xmlns:a16="http://schemas.microsoft.com/office/drawing/2014/main" id="{95F6E959-3A55-4AF5-B43C-CB3CE2BF4D06}"/>
                </a:ext>
              </a:extLst>
            </p:cNvPr>
            <p:cNvSpPr/>
            <p:nvPr/>
          </p:nvSpPr>
          <p:spPr>
            <a:xfrm>
              <a:off x="6176710" y="1911315"/>
              <a:ext cx="719999"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132" name="Rounded Rectangle 235">
              <a:extLst>
                <a:ext uri="{FF2B5EF4-FFF2-40B4-BE49-F238E27FC236}">
                  <a16:creationId xmlns:a16="http://schemas.microsoft.com/office/drawing/2014/main" id="{C99F3AD1-19E9-4B64-968C-55C3C33B622F}"/>
                </a:ext>
              </a:extLst>
            </p:cNvPr>
            <p:cNvSpPr/>
            <p:nvPr/>
          </p:nvSpPr>
          <p:spPr>
            <a:xfrm>
              <a:off x="6147938" y="1956716"/>
              <a:ext cx="97171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spTree>
    <p:extLst>
      <p:ext uri="{BB962C8B-B14F-4D97-AF65-F5344CB8AC3E}">
        <p14:creationId xmlns:p14="http://schemas.microsoft.com/office/powerpoint/2010/main" val="28362869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Technology</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981844"/>
            <a:ext cx="846912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US" sz="1200" dirty="0">
                <a:latin typeface="Arial" panose="020B0604020202020204" pitchFamily="34" charset="0"/>
              </a:rPr>
              <a:t>How technologies and platforms are used to enable the business achieve its objectives</a:t>
            </a: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1526262"/>
            <a:ext cx="4873274" cy="1289170"/>
            <a:chOff x="6117101" y="4837220"/>
            <a:chExt cx="6224059" cy="1645493"/>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2287379" cy="287259"/>
            </a:xfrm>
            <a:prstGeom prst="rect">
              <a:avLst/>
            </a:prstGeom>
            <a:noFill/>
          </p:spPr>
          <p:txBody>
            <a:bodyPr wrap="none" rtlCol="0">
              <a:spAutoFit/>
            </a:bodyPr>
            <a:lstStyle/>
            <a:p>
              <a:r>
                <a:rPr lang="en-ZA" sz="800" b="1" dirty="0">
                  <a:latin typeface="Arial Black" panose="020B0A04020102020204" pitchFamily="34" charset="0"/>
                </a:rPr>
                <a:t>CONTROLS AND SECURITY</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70" y="5078420"/>
              <a:ext cx="6171217" cy="1404293"/>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Need for adherence to the following:</a:t>
              </a:r>
            </a:p>
            <a:p>
              <a:pPr marL="228600" indent="-228600">
                <a:buFont typeface="Wingdings" panose="05000000000000000000" pitchFamily="2" charset="2"/>
                <a:buChar char="§"/>
              </a:pPr>
              <a:r>
                <a:rPr lang="en-US" sz="1000" dirty="0">
                  <a:latin typeface="Arial" panose="020B0604020202020204" pitchFamily="34" charset="0"/>
                  <a:cs typeface="Arial" panose="020B0604020202020204" pitchFamily="34" charset="0"/>
                </a:rPr>
                <a:t>Web Application Security Project (</a:t>
              </a:r>
              <a:r>
                <a:rPr lang="en-ZA" sz="1000" dirty="0">
                  <a:latin typeface="Arial" panose="020B0604020202020204" pitchFamily="34" charset="0"/>
                  <a:cs typeface="Arial" panose="020B0604020202020204" pitchFamily="34" charset="0"/>
                </a:rPr>
                <a:t>OWASP) top 10 standards</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Inhouse controls and security standards definition and adherence</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Secure coding</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Pen and security testing ( DAST (dynamic application security testing)  and SAST ( static application security testing)</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18569" y="1855908"/>
            <a:ext cx="801908" cy="307338"/>
            <a:chOff x="6097082" y="5621308"/>
            <a:chExt cx="972009"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60030" y="5621308"/>
              <a:ext cx="792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097082" y="5701520"/>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501162"/>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Define Minimum testing criteria for application acceptance for production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Defined Application Certification Process to include VAPT and other Functional and Non-functional Testing </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Implement cloud native development to remain extremely lightweight nimble, scalable and cost efficient</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161221"/>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6" y="3028036"/>
            <a:ext cx="4779397" cy="996388"/>
            <a:chOff x="6117101" y="4837220"/>
            <a:chExt cx="6224059" cy="1328518"/>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919483" cy="287259"/>
            </a:xfrm>
            <a:prstGeom prst="rect">
              <a:avLst/>
            </a:prstGeom>
            <a:noFill/>
          </p:spPr>
          <p:txBody>
            <a:bodyPr wrap="none" rtlCol="0">
              <a:spAutoFit/>
            </a:bodyPr>
            <a:lstStyle/>
            <a:p>
              <a:r>
                <a:rPr lang="en-ZA" sz="800" b="1" dirty="0">
                  <a:latin typeface="Arial Black" panose="020B0A04020102020204" pitchFamily="34" charset="0"/>
                </a:rPr>
                <a:t>TESTING</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1087318"/>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145963"/>
              <a:ext cx="5307104" cy="881658"/>
            </a:xfrm>
            <a:prstGeom prst="rect">
              <a:avLst/>
            </a:prstGeom>
            <a:noFill/>
          </p:spPr>
          <p:txBody>
            <a:bodyPr wrap="square" rtlCol="0">
              <a:noAutofit/>
            </a:bodyPr>
            <a:lstStyle/>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Only User Acceptance Test (UAT) is defined as a criteria for solution acceptance</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Other form of testing are not currently done for applications being deployed into production</a:t>
              </a:r>
              <a:endParaRPr lang="en-GB" sz="1050" dirty="0">
                <a:latin typeface="Arial" panose="020B0604020202020204" pitchFamily="34" charset="0"/>
                <a:cs typeface="Arial" panose="020B0604020202020204" pitchFamily="34" charset="0"/>
              </a:endParaRP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151255" y="3283944"/>
            <a:ext cx="970309" cy="307338"/>
            <a:chOff x="6128269" y="5621308"/>
            <a:chExt cx="1069210"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28269" y="5680389"/>
              <a:ext cx="106921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355980"/>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APPLICATION CERTIFICATION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82927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ENHANCE TESTING PROCESS</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355980"/>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829273"/>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98118"/>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09225"/>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SECURE SYSTEM WITH HIGH AVAILABILITY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09225"/>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01" name="Group 100">
            <a:extLst>
              <a:ext uri="{FF2B5EF4-FFF2-40B4-BE49-F238E27FC236}">
                <a16:creationId xmlns:a16="http://schemas.microsoft.com/office/drawing/2014/main" id="{390BCDB8-1240-4E02-A84F-DE1EA4B9B112}"/>
              </a:ext>
            </a:extLst>
          </p:cNvPr>
          <p:cNvGrpSpPr/>
          <p:nvPr/>
        </p:nvGrpSpPr>
        <p:grpSpPr>
          <a:xfrm>
            <a:off x="166249" y="4445528"/>
            <a:ext cx="4668044" cy="1670766"/>
            <a:chOff x="6117101" y="4837220"/>
            <a:chExt cx="6224059" cy="1604790"/>
          </a:xfrm>
        </p:grpSpPr>
        <p:sp>
          <p:nvSpPr>
            <p:cNvPr id="102" name="Rounded Rectangle 160">
              <a:extLst>
                <a:ext uri="{FF2B5EF4-FFF2-40B4-BE49-F238E27FC236}">
                  <a16:creationId xmlns:a16="http://schemas.microsoft.com/office/drawing/2014/main" id="{408A6E25-28BA-4A2C-8926-1DE899C6D975}"/>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3" name="TextBox 102">
              <a:extLst>
                <a:ext uri="{FF2B5EF4-FFF2-40B4-BE49-F238E27FC236}">
                  <a16:creationId xmlns:a16="http://schemas.microsoft.com/office/drawing/2014/main" id="{13EA35C0-1950-47EC-966E-861B5B573705}"/>
                </a:ext>
              </a:extLst>
            </p:cNvPr>
            <p:cNvSpPr txBox="1"/>
            <p:nvPr/>
          </p:nvSpPr>
          <p:spPr>
            <a:xfrm>
              <a:off x="6117101" y="4844695"/>
              <a:ext cx="2204023" cy="287259"/>
            </a:xfrm>
            <a:prstGeom prst="rect">
              <a:avLst/>
            </a:prstGeom>
            <a:noFill/>
          </p:spPr>
          <p:txBody>
            <a:bodyPr wrap="none" rtlCol="0">
              <a:spAutoFit/>
            </a:bodyPr>
            <a:lstStyle/>
            <a:p>
              <a:r>
                <a:rPr lang="en-ZA" sz="800" b="1" dirty="0">
                  <a:latin typeface="Arial Black" panose="020B0A04020102020204" pitchFamily="34" charset="0"/>
                </a:rPr>
                <a:t>HIGH VELOCITY TRADING</a:t>
              </a:r>
            </a:p>
          </p:txBody>
        </p:sp>
        <p:sp>
          <p:nvSpPr>
            <p:cNvPr id="104" name="Rounded Rectangle 4">
              <a:extLst>
                <a:ext uri="{FF2B5EF4-FFF2-40B4-BE49-F238E27FC236}">
                  <a16:creationId xmlns:a16="http://schemas.microsoft.com/office/drawing/2014/main" id="{3E3441F0-4287-456F-99B9-5DE9E59C9C4F}"/>
                </a:ext>
              </a:extLst>
            </p:cNvPr>
            <p:cNvSpPr/>
            <p:nvPr/>
          </p:nvSpPr>
          <p:spPr>
            <a:xfrm>
              <a:off x="6122669" y="5078420"/>
              <a:ext cx="6218491" cy="136359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5" name="TextBox 104">
              <a:extLst>
                <a:ext uri="{FF2B5EF4-FFF2-40B4-BE49-F238E27FC236}">
                  <a16:creationId xmlns:a16="http://schemas.microsoft.com/office/drawing/2014/main" id="{2F7975BC-9CC0-497A-8BAE-0B96555FEC37}"/>
                </a:ext>
              </a:extLst>
            </p:cNvPr>
            <p:cNvSpPr txBox="1"/>
            <p:nvPr/>
          </p:nvSpPr>
          <p:spPr>
            <a:xfrm>
              <a:off x="7034056" y="5145963"/>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Existing trading platforms need to rebuilt with the following considerations:</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Lightweight service implementation</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Deployment of infrastructure as code to help auto scaling</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Fault tolerant  systems</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Load tested and benchmarked</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Enhanced Security focus </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High availability</a:t>
              </a:r>
            </a:p>
          </p:txBody>
        </p:sp>
      </p:grpSp>
      <p:grpSp>
        <p:nvGrpSpPr>
          <p:cNvPr id="106" name="Group 105">
            <a:extLst>
              <a:ext uri="{FF2B5EF4-FFF2-40B4-BE49-F238E27FC236}">
                <a16:creationId xmlns:a16="http://schemas.microsoft.com/office/drawing/2014/main" id="{7F6211B7-9E91-4A16-903B-68F3F74F6D4C}"/>
              </a:ext>
            </a:extLst>
          </p:cNvPr>
          <p:cNvGrpSpPr/>
          <p:nvPr/>
        </p:nvGrpSpPr>
        <p:grpSpPr>
          <a:xfrm>
            <a:off x="204076" y="4775175"/>
            <a:ext cx="662734" cy="307338"/>
            <a:chOff x="6159460" y="5621308"/>
            <a:chExt cx="883645" cy="409784"/>
          </a:xfrm>
        </p:grpSpPr>
        <p:sp>
          <p:nvSpPr>
            <p:cNvPr id="107" name="Rounded Rectangle 238">
              <a:extLst>
                <a:ext uri="{FF2B5EF4-FFF2-40B4-BE49-F238E27FC236}">
                  <a16:creationId xmlns:a16="http://schemas.microsoft.com/office/drawing/2014/main" id="{50EE8993-BE38-4219-934B-09B1158FA17E}"/>
                </a:ext>
              </a:extLst>
            </p:cNvPr>
            <p:cNvSpPr/>
            <p:nvPr/>
          </p:nvSpPr>
          <p:spPr>
            <a:xfrm>
              <a:off x="6196030" y="5621308"/>
              <a:ext cx="720000"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108" name="Rounded Rectangle 239">
              <a:extLst>
                <a:ext uri="{FF2B5EF4-FFF2-40B4-BE49-F238E27FC236}">
                  <a16:creationId xmlns:a16="http://schemas.microsoft.com/office/drawing/2014/main" id="{22FEB77B-A57A-496C-9BF8-E008166EA5BD}"/>
                </a:ext>
              </a:extLst>
            </p:cNvPr>
            <p:cNvSpPr/>
            <p:nvPr/>
          </p:nvSpPr>
          <p:spPr>
            <a:xfrm>
              <a:off x="6159460" y="5680389"/>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spTree>
    <p:extLst>
      <p:ext uri="{BB962C8B-B14F-4D97-AF65-F5344CB8AC3E}">
        <p14:creationId xmlns:p14="http://schemas.microsoft.com/office/powerpoint/2010/main" val="33981710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rgbClr val="1C3E62"/>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39347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188372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Enterprise Architecture</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How the company helps to structure enterprise IT projects and policies to achieve desired business results and to stay on top of industry trends and disruptions using architecture principles and practices</a:t>
            </a:r>
            <a:endParaRPr lang="en-US"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5466450"/>
            <a:ext cx="4668044" cy="721432"/>
            <a:chOff x="6117101" y="4837220"/>
            <a:chExt cx="6224059" cy="961909"/>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3191472" cy="287259"/>
            </a:xfrm>
            <a:prstGeom prst="rect">
              <a:avLst/>
            </a:prstGeom>
            <a:noFill/>
          </p:spPr>
          <p:txBody>
            <a:bodyPr wrap="none" rtlCol="0">
              <a:spAutoFit/>
            </a:bodyPr>
            <a:lstStyle/>
            <a:p>
              <a:r>
                <a:rPr lang="en-ZA" sz="800" b="1" dirty="0">
                  <a:latin typeface="Arial Black" panose="020B0A04020102020204" pitchFamily="34" charset="0"/>
                </a:rPr>
                <a:t>BUSINESS CONTINUITY MANAGEMENT</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671364"/>
            </a:xfrm>
            <a:prstGeom prst="rect">
              <a:avLst/>
            </a:prstGeom>
            <a:noFill/>
          </p:spPr>
          <p:txBody>
            <a:bodyPr wrap="square" rtlCol="0">
              <a:noAutofit/>
            </a:bodyPr>
            <a:lstStyle/>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Application versioning consistency </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Parameterised configuration parameters</a:t>
              </a:r>
            </a:p>
            <a:p>
              <a:pPr marL="228600" indent="-228600">
                <a:buFont typeface="Wingdings" panose="05000000000000000000" pitchFamily="2" charset="2"/>
                <a:buChar char="§"/>
              </a:pPr>
              <a:r>
                <a:rPr lang="en-ZA" sz="1000" dirty="0">
                  <a:latin typeface="Arial" panose="020B0604020202020204" pitchFamily="34" charset="0"/>
                  <a:cs typeface="Arial" panose="020B0604020202020204" pitchFamily="34" charset="0"/>
                </a:rPr>
                <a:t>Back and restore of critical applications need to be more structured </a:t>
              </a:r>
            </a:p>
            <a:p>
              <a:endParaRPr lang="en-ZA" sz="10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3931847"/>
            <a:ext cx="4684347" cy="1385900"/>
            <a:chOff x="6057859" y="3415343"/>
            <a:chExt cx="6245796" cy="1847867"/>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15343"/>
              <a:ext cx="1847088" cy="287259"/>
            </a:xfrm>
            <a:prstGeom prst="rect">
              <a:avLst/>
            </a:prstGeom>
            <a:noFill/>
          </p:spPr>
          <p:txBody>
            <a:bodyPr wrap="none" rtlCol="0">
              <a:spAutoFit/>
            </a:bodyPr>
            <a:lstStyle/>
            <a:p>
              <a:r>
                <a:rPr lang="en-ZA" sz="800" b="1" dirty="0">
                  <a:latin typeface="Arial Black" panose="020B0A04020102020204" pitchFamily="34" charset="0"/>
                </a:rPr>
                <a:t>BUSINESS ANALYSIS</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662620"/>
              <a:ext cx="6231921" cy="160059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08190"/>
              <a:ext cx="5233723" cy="1555020"/>
            </a:xfrm>
            <a:prstGeom prst="rect">
              <a:avLst/>
            </a:prstGeom>
            <a:noFill/>
          </p:spPr>
          <p:txBody>
            <a:bodyPr wrap="square" rtlCol="0">
              <a:noAutofit/>
            </a:bodyPr>
            <a:lstStyle/>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Solutions are defined with only high-level business requirement</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No business analyst  to translate business requests into technical requests</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No dedicated technical design team to evaluate design consideration and implication of the design </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Changing requirement and business needs</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Undocumented requirements </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593031"/>
            <a:ext cx="4699053" cy="1240150"/>
            <a:chOff x="6122668" y="2187419"/>
            <a:chExt cx="6265402" cy="1653534"/>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19"/>
              <a:ext cx="6231918" cy="1653534"/>
            </a:xfrm>
            <a:prstGeom prst="roundRect">
              <a:avLst>
                <a:gd name="adj" fmla="val 12096"/>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2539585" cy="287259"/>
            </a:xfrm>
            <a:prstGeom prst="rect">
              <a:avLst/>
            </a:prstGeom>
            <a:noFill/>
          </p:spPr>
          <p:txBody>
            <a:bodyPr wrap="none" rtlCol="0">
              <a:spAutoFit/>
            </a:bodyPr>
            <a:lstStyle/>
            <a:p>
              <a:r>
                <a:rPr lang="en-ZA" sz="800" b="1" dirty="0">
                  <a:latin typeface="Arial Black" panose="020B0A04020102020204" pitchFamily="34" charset="0"/>
                </a:rPr>
                <a:t>APPLICATION ARCHITECTURE</a:t>
              </a:r>
            </a:p>
          </p:txBody>
        </p:sp>
        <p:sp>
          <p:nvSpPr>
            <p:cNvPr id="50" name="TextBox 49">
              <a:extLst>
                <a:ext uri="{FF2B5EF4-FFF2-40B4-BE49-F238E27FC236}">
                  <a16:creationId xmlns:a16="http://schemas.microsoft.com/office/drawing/2014/main" id="{DC4F4D9E-D05A-42B0-A3C2-F3BF4EEFC51A}"/>
                </a:ext>
              </a:extLst>
            </p:cNvPr>
            <p:cNvSpPr txBox="1"/>
            <p:nvPr/>
          </p:nvSpPr>
          <p:spPr>
            <a:xfrm>
              <a:off x="7050214" y="2384280"/>
              <a:ext cx="5337856" cy="671364"/>
            </a:xfrm>
            <a:prstGeom prst="rect">
              <a:avLst/>
            </a:prstGeom>
            <a:noFill/>
          </p:spPr>
          <p:txBody>
            <a:bodyPr wrap="square" rtlCol="0">
              <a:noAutofit/>
            </a:bodyPr>
            <a:lstStyle/>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Current application landscape not scalable and futuristic</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Application landscape not defined in relation to business strategy</a:t>
              </a:r>
            </a:p>
            <a:p>
              <a:pPr marL="17145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Most application are siloed and monolithic </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Applications are not lightweight and fault tolerant</a:t>
              </a:r>
            </a:p>
            <a:p>
              <a:pPr marL="171450" lvl="0" indent="-171450" defTabSz="914400" hangingPunct="1">
                <a:buFont typeface="Wingdings" panose="05000000000000000000" pitchFamily="2" charset="2"/>
                <a:buChar char="§"/>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Application stack  does not have load balancing</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105742" y="2809218"/>
            <a:ext cx="881832" cy="307338"/>
            <a:chOff x="6121448" y="1911315"/>
            <a:chExt cx="971715"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21448" y="1956716"/>
              <a:ext cx="97171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05906" y="4243023"/>
            <a:ext cx="970016" cy="307338"/>
            <a:chOff x="6112189" y="1911315"/>
            <a:chExt cx="1068885"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12189" y="1956716"/>
              <a:ext cx="10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69768" y="5722355"/>
            <a:ext cx="729007" cy="307338"/>
            <a:chOff x="6116746" y="5621308"/>
            <a:chExt cx="972009"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rgbClr val="1C3E6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16746" y="5681856"/>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MANAGED</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7112" y="1736303"/>
            <a:ext cx="4704025" cy="728819"/>
            <a:chOff x="189000" y="1859135"/>
            <a:chExt cx="4704025" cy="728819"/>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728819"/>
              <a:chOff x="6101930" y="876954"/>
              <a:chExt cx="6272034" cy="971758"/>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2"/>
                <a:ext cx="6238829"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2278830" cy="287258"/>
              </a:xfrm>
              <a:prstGeom prst="rect">
                <a:avLst/>
              </a:prstGeom>
              <a:noFill/>
            </p:spPr>
            <p:txBody>
              <a:bodyPr wrap="none" rtlCol="0">
                <a:spAutoFit/>
              </a:bodyPr>
              <a:lstStyle/>
              <a:p>
                <a:r>
                  <a:rPr lang="en-ZA" sz="800" b="1" dirty="0">
                    <a:latin typeface="Arial Black" panose="020B0A04020102020204" pitchFamily="34" charset="0"/>
                  </a:rPr>
                  <a:t>NETWORK ARCHITECTURE</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60387"/>
                <a:ext cx="5351114" cy="641916"/>
              </a:xfrm>
              <a:prstGeom prst="rect">
                <a:avLst/>
              </a:prstGeom>
              <a:noFill/>
            </p:spPr>
            <p:txBody>
              <a:bodyPr wrap="square" rtlCol="0">
                <a:noAutofit/>
              </a:bodyPr>
              <a:lstStyle/>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Network access control available but not optimized</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High availability on all network infrastructure. Implement upgrades when necessary</a:t>
                </a: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241597" y="2206860"/>
              <a:ext cx="716830" cy="307338"/>
              <a:chOff x="9919218" y="671206"/>
              <a:chExt cx="955773"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98734" y="671206"/>
                <a:ext cx="720000" cy="409784"/>
              </a:xfrm>
              <a:prstGeom prst="roundRect">
                <a:avLst/>
              </a:prstGeom>
              <a:solidFill>
                <a:srgbClr val="1C3E6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919218" y="716607"/>
                <a:ext cx="95577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MANAGED</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737138"/>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Product owner to interphase with IT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IT business interface resource</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Follow Architecture governance / design process</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Build Mock-Ups and Prototypes for planned solutions </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Enhance Network Access control</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Project Management approach to allow for Analysis and solution architecture design </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397197"/>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37072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NEED FOR APPLICATION ARCHITECTURE DESIGN AND GOVERNANCE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84402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PARAMETERISED CONFIGURATION ( TO ENABLE DYNAMIC CONFIGURATION MANAGEMENT)</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37072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84402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11286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2397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PROTPTYPING AND MOCK-UPs</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2397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111291117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45157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2234"/>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rgbClr val="1C3E62"/>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90184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IT Security</a:t>
            </a:r>
          </a:p>
        </p:txBody>
      </p:sp>
      <p:sp>
        <p:nvSpPr>
          <p:cNvPr id="2" name="TextBox 1">
            <a:extLst>
              <a:ext uri="{FF2B5EF4-FFF2-40B4-BE49-F238E27FC236}">
                <a16:creationId xmlns:a16="http://schemas.microsoft.com/office/drawing/2014/main" id="{02EAD14B-620B-4E68-AFBC-6C98AAE11168}"/>
              </a:ext>
            </a:extLst>
          </p:cNvPr>
          <p:cNvSpPr txBox="1"/>
          <p:nvPr/>
        </p:nvSpPr>
        <p:spPr>
          <a:xfrm>
            <a:off x="14748" y="992747"/>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How the organisation put in place strategies that prevents unauthorized access to organizational assets such as computers, networks, and data.</a:t>
            </a:r>
            <a:endParaRPr lang="en-US" sz="1200" dirty="0">
              <a:latin typeface="Arial" panose="020B0604020202020204" pitchFamily="34" charset="0"/>
            </a:endParaRPr>
          </a:p>
        </p:txBody>
      </p:sp>
      <p:grpSp>
        <p:nvGrpSpPr>
          <p:cNvPr id="45" name="Group 44">
            <a:extLst>
              <a:ext uri="{FF2B5EF4-FFF2-40B4-BE49-F238E27FC236}">
                <a16:creationId xmlns:a16="http://schemas.microsoft.com/office/drawing/2014/main" id="{67D83039-7A98-4E9C-AEDB-1B0C3499B6C2}"/>
              </a:ext>
            </a:extLst>
          </p:cNvPr>
          <p:cNvGrpSpPr/>
          <p:nvPr/>
        </p:nvGrpSpPr>
        <p:grpSpPr>
          <a:xfrm>
            <a:off x="107112" y="3298965"/>
            <a:ext cx="4714445" cy="720900"/>
            <a:chOff x="6122668" y="2187420"/>
            <a:chExt cx="6285925" cy="961200"/>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4063504" cy="287259"/>
            </a:xfrm>
            <a:prstGeom prst="rect">
              <a:avLst/>
            </a:prstGeom>
            <a:noFill/>
          </p:spPr>
          <p:txBody>
            <a:bodyPr wrap="none" rtlCol="0">
              <a:spAutoFit/>
            </a:bodyPr>
            <a:lstStyle/>
            <a:p>
              <a:r>
                <a:rPr lang="en-ZA" sz="800" b="1" dirty="0">
                  <a:latin typeface="Arial Black" panose="020B0A04020102020204" pitchFamily="34" charset="0"/>
                </a:rPr>
                <a:t>ACCOUNTABILITY &amp; INTEGRITY OF INFORMATION</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70737" y="2366040"/>
              <a:ext cx="5337856" cy="671364"/>
            </a:xfrm>
            <a:prstGeom prst="rect">
              <a:avLst/>
            </a:prstGeom>
            <a:noFill/>
          </p:spPr>
          <p:txBody>
            <a:bodyPr wrap="square" rtlCol="0">
              <a:noAutofit/>
            </a:bodyPr>
            <a:lstStyle/>
            <a:p>
              <a:pPr lvl="0" defTabSz="914400" hangingPunct="1">
                <a:defRPr/>
              </a:pPr>
              <a:r>
                <a:rPr lang="en-GB" sz="1000" dirty="0">
                  <a:latin typeface="Arial" panose="020B0604020202020204" pitchFamily="34" charset="0"/>
                  <a:cs typeface="Arial" panose="020B0604020202020204" pitchFamily="34" charset="0"/>
                </a:rPr>
                <a:t>Need to improve </a:t>
              </a:r>
              <a:r>
                <a:rPr lang="en-US" sz="1000" dirty="0">
                  <a:latin typeface="Arial" panose="020B0604020202020204" pitchFamily="34" charset="0"/>
                  <a:cs typeface="Arial" panose="020B0604020202020204" pitchFamily="34" charset="0"/>
                </a:rPr>
                <a:t>authentication, </a:t>
              </a:r>
              <a:r>
                <a:rPr lang="en-GB" sz="1000" dirty="0">
                  <a:latin typeface="Arial" panose="020B0604020202020204" pitchFamily="34" charset="0"/>
                  <a:cs typeface="Arial" panose="020B0604020202020204" pitchFamily="34" charset="0"/>
                </a:rPr>
                <a:t>authorisation</a:t>
              </a:r>
              <a:r>
                <a:rPr lang="en-US" sz="1000" dirty="0">
                  <a:latin typeface="Arial" panose="020B0604020202020204" pitchFamily="34" charset="0"/>
                  <a:cs typeface="Arial" panose="020B0604020202020204" pitchFamily="34" charset="0"/>
                </a:rPr>
                <a:t>, and accounting (</a:t>
              </a:r>
              <a:r>
                <a:rPr lang="en-GB" sz="1000" dirty="0">
                  <a:latin typeface="Arial" panose="020B0604020202020204" pitchFamily="34" charset="0"/>
                  <a:cs typeface="Arial" panose="020B0604020202020204" pitchFamily="34" charset="0"/>
                </a:rPr>
                <a:t>AAA) framework for intelligently controlling access to computer resources, enforcing policies, auditing usage, and providing the information  necessary to bill for services.</a:t>
              </a:r>
              <a:endParaRPr lang="en-US" sz="100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135391" y="3647883"/>
            <a:ext cx="970015" cy="307338"/>
            <a:chOff x="6137867" y="1911315"/>
            <a:chExt cx="1068887"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92970" y="1911315"/>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37867" y="1956716"/>
              <a:ext cx="1068887"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7112" y="1768217"/>
            <a:ext cx="4704025" cy="1238683"/>
            <a:chOff x="189000" y="1859135"/>
            <a:chExt cx="4704025" cy="1238683"/>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1238683"/>
              <a:chOff x="6101930" y="876954"/>
              <a:chExt cx="6272034" cy="1651577"/>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3"/>
                <a:ext cx="6238829" cy="1399818"/>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1329852" cy="287258"/>
              </a:xfrm>
              <a:prstGeom prst="rect">
                <a:avLst/>
              </a:prstGeom>
              <a:noFill/>
            </p:spPr>
            <p:txBody>
              <a:bodyPr wrap="none" rtlCol="0">
                <a:spAutoFit/>
              </a:bodyPr>
              <a:lstStyle/>
              <a:p>
                <a:r>
                  <a:rPr lang="en-ZA" sz="800" b="1" dirty="0">
                    <a:latin typeface="Arial Black" panose="020B0A04020102020204" pitchFamily="34" charset="0"/>
                  </a:rPr>
                  <a:t>AVAILABILITY</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30939"/>
                <a:ext cx="5351114" cy="671364"/>
              </a:xfrm>
              <a:prstGeom prst="rect">
                <a:avLst/>
              </a:prstGeom>
              <a:noFill/>
            </p:spPr>
            <p:txBody>
              <a:bodyPr wrap="square" rtlCol="0">
                <a:noAutofit/>
              </a:bodyPr>
              <a:lstStyle/>
              <a:p>
                <a:r>
                  <a:rPr lang="en-GB" sz="1000" dirty="0">
                    <a:latin typeface="Arial" panose="020B0604020202020204" pitchFamily="34" charset="0"/>
                    <a:cs typeface="Arial" panose="020B0604020202020204" pitchFamily="34" charset="0"/>
                  </a:rPr>
                  <a:t>The current infrastructure is designed for high availability (systems that are durable and likely to operate continuously without failure for a long time) with accommodations for failure in the form of redundant components. However, there are some infrastructure that are not configured for high availability with provision of redundant component.</a:t>
                </a:r>
                <a:endParaRPr lang="en-US" sz="100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271093" y="2206860"/>
              <a:ext cx="716830" cy="307338"/>
              <a:chOff x="9958546" y="671206"/>
              <a:chExt cx="955773"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98734" y="671206"/>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958546" y="716607"/>
                <a:ext cx="95577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825626"/>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configuration management tool</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two factor authentication  (2FA)</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Establish a strong password policy</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privileged access management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Create Culture of Security Awareness</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patch and vulnerability assessment</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485685"/>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44446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IMPROVE SYSTEM CONFIGURATION MANAGEMENT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91776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MONITOR THREAT AND UPDATE PATCHES </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44446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91776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18660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9771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AUTHENTICATION AUTROISATION AND ACCOUNTING</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9771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25" name="Group 124">
            <a:extLst>
              <a:ext uri="{FF2B5EF4-FFF2-40B4-BE49-F238E27FC236}">
                <a16:creationId xmlns:a16="http://schemas.microsoft.com/office/drawing/2014/main" id="{636706AC-EA8E-4A10-9C9D-FE9B9687EDDA}"/>
              </a:ext>
            </a:extLst>
          </p:cNvPr>
          <p:cNvGrpSpPr/>
          <p:nvPr/>
        </p:nvGrpSpPr>
        <p:grpSpPr>
          <a:xfrm>
            <a:off x="95739" y="4414425"/>
            <a:ext cx="4684347" cy="1263064"/>
            <a:chOff x="6057859" y="3474335"/>
            <a:chExt cx="6245796" cy="1684086"/>
          </a:xfrm>
        </p:grpSpPr>
        <p:sp>
          <p:nvSpPr>
            <p:cNvPr id="126" name="Rounded Rectangle 130">
              <a:extLst>
                <a:ext uri="{FF2B5EF4-FFF2-40B4-BE49-F238E27FC236}">
                  <a16:creationId xmlns:a16="http://schemas.microsoft.com/office/drawing/2014/main" id="{D1DE16C4-F607-427E-B869-E61CA07703A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7" name="TextBox 126">
              <a:extLst>
                <a:ext uri="{FF2B5EF4-FFF2-40B4-BE49-F238E27FC236}">
                  <a16:creationId xmlns:a16="http://schemas.microsoft.com/office/drawing/2014/main" id="{9D9C57C4-3E18-44CC-8384-BDF6312FC4EF}"/>
                </a:ext>
              </a:extLst>
            </p:cNvPr>
            <p:cNvSpPr txBox="1"/>
            <p:nvPr/>
          </p:nvSpPr>
          <p:spPr>
            <a:xfrm>
              <a:off x="6057859" y="3474335"/>
              <a:ext cx="2693473" cy="287259"/>
            </a:xfrm>
            <a:prstGeom prst="rect">
              <a:avLst/>
            </a:prstGeom>
            <a:noFill/>
          </p:spPr>
          <p:txBody>
            <a:bodyPr wrap="none" rtlCol="0">
              <a:spAutoFit/>
            </a:bodyPr>
            <a:lstStyle/>
            <a:p>
              <a:r>
                <a:rPr lang="en-ZA" sz="800" b="1" dirty="0">
                  <a:latin typeface="Arial Black" panose="020B0A04020102020204" pitchFamily="34" charset="0"/>
                </a:rPr>
                <a:t>CONFIGURATION MANAGEMENT</a:t>
              </a:r>
            </a:p>
          </p:txBody>
        </p:sp>
        <p:sp>
          <p:nvSpPr>
            <p:cNvPr id="128" name="Rounded Rectangle 4">
              <a:extLst>
                <a:ext uri="{FF2B5EF4-FFF2-40B4-BE49-F238E27FC236}">
                  <a16:creationId xmlns:a16="http://schemas.microsoft.com/office/drawing/2014/main" id="{405FCDC8-907A-466E-B8EE-5617E59CFEC5}"/>
                </a:ext>
              </a:extLst>
            </p:cNvPr>
            <p:cNvSpPr/>
            <p:nvPr/>
          </p:nvSpPr>
          <p:spPr>
            <a:xfrm>
              <a:off x="6071734" y="3721614"/>
              <a:ext cx="6231921" cy="1391238"/>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9" name="TextBox 128">
              <a:extLst>
                <a:ext uri="{FF2B5EF4-FFF2-40B4-BE49-F238E27FC236}">
                  <a16:creationId xmlns:a16="http://schemas.microsoft.com/office/drawing/2014/main" id="{3D816ECC-DD4C-4818-8BD2-6EA2225B6642}"/>
                </a:ext>
              </a:extLst>
            </p:cNvPr>
            <p:cNvSpPr txBox="1"/>
            <p:nvPr/>
          </p:nvSpPr>
          <p:spPr>
            <a:xfrm>
              <a:off x="7005926" y="3767183"/>
              <a:ext cx="5233723" cy="1391238"/>
            </a:xfrm>
            <a:prstGeom prst="rect">
              <a:avLst/>
            </a:prstGeom>
            <a:noFill/>
          </p:spPr>
          <p:txBody>
            <a:bodyPr wrap="square" rtlCol="0">
              <a:noAutofit/>
            </a:bodyPr>
            <a:lstStyle/>
            <a:p>
              <a:r>
                <a:rPr lang="en-US" sz="1000" dirty="0">
                  <a:latin typeface="Arial" panose="020B0604020202020204" pitchFamily="34" charset="0"/>
                  <a:cs typeface="Arial" panose="020B0604020202020204" pitchFamily="34" charset="0"/>
                </a:rPr>
                <a:t>Need to establish and maintain consistency of a product's performance, and its functional and physical attributes with its requirements, design, and operational information throughout its life</a:t>
              </a:r>
              <a:endParaRPr lang="en-ZA" sz="1000" dirty="0">
                <a:latin typeface="Arial" panose="020B0604020202020204" pitchFamily="34" charset="0"/>
                <a:cs typeface="Arial" panose="020B0604020202020204" pitchFamily="34" charset="0"/>
              </a:endParaRPr>
            </a:p>
          </p:txBody>
        </p:sp>
      </p:grpSp>
      <p:grpSp>
        <p:nvGrpSpPr>
          <p:cNvPr id="130" name="Group 129">
            <a:extLst>
              <a:ext uri="{FF2B5EF4-FFF2-40B4-BE49-F238E27FC236}">
                <a16:creationId xmlns:a16="http://schemas.microsoft.com/office/drawing/2014/main" id="{40581DB8-9934-44A4-94A8-8DB7F1E6322E}"/>
              </a:ext>
            </a:extLst>
          </p:cNvPr>
          <p:cNvGrpSpPr/>
          <p:nvPr/>
        </p:nvGrpSpPr>
        <p:grpSpPr>
          <a:xfrm>
            <a:off x="94530" y="4769847"/>
            <a:ext cx="970016" cy="307338"/>
            <a:chOff x="6108613" y="1911315"/>
            <a:chExt cx="1068885" cy="409784"/>
          </a:xfrm>
        </p:grpSpPr>
        <p:sp>
          <p:nvSpPr>
            <p:cNvPr id="131" name="Rounded Rectangle 233">
              <a:extLst>
                <a:ext uri="{FF2B5EF4-FFF2-40B4-BE49-F238E27FC236}">
                  <a16:creationId xmlns:a16="http://schemas.microsoft.com/office/drawing/2014/main" id="{95F6E959-3A55-4AF5-B43C-CB3CE2BF4D06}"/>
                </a:ext>
              </a:extLst>
            </p:cNvPr>
            <p:cNvSpPr/>
            <p:nvPr/>
          </p:nvSpPr>
          <p:spPr>
            <a:xfrm>
              <a:off x="6176710" y="1911315"/>
              <a:ext cx="719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132" name="Rounded Rectangle 235">
              <a:extLst>
                <a:ext uri="{FF2B5EF4-FFF2-40B4-BE49-F238E27FC236}">
                  <a16:creationId xmlns:a16="http://schemas.microsoft.com/office/drawing/2014/main" id="{C99F3AD1-19E9-4B64-968C-55C3C33B622F}"/>
                </a:ext>
              </a:extLst>
            </p:cNvPr>
            <p:cNvSpPr/>
            <p:nvPr/>
          </p:nvSpPr>
          <p:spPr>
            <a:xfrm>
              <a:off x="6108613" y="1956716"/>
              <a:ext cx="10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spTree>
    <p:extLst>
      <p:ext uri="{BB962C8B-B14F-4D97-AF65-F5344CB8AC3E}">
        <p14:creationId xmlns:p14="http://schemas.microsoft.com/office/powerpoint/2010/main" val="18303276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E3A1FA3-3528-4AAB-8D3F-0CACB63B01AD}"/>
              </a:ext>
            </a:extLst>
          </p:cNvPr>
          <p:cNvGrpSpPr/>
          <p:nvPr/>
        </p:nvGrpSpPr>
        <p:grpSpPr>
          <a:xfrm>
            <a:off x="6971504" y="4504384"/>
            <a:ext cx="2565988" cy="357773"/>
            <a:chOff x="4656165" y="1481418"/>
            <a:chExt cx="6465957" cy="954864"/>
          </a:xfrm>
        </p:grpSpPr>
        <p:sp>
          <p:nvSpPr>
            <p:cNvPr id="79" name="Rectangle 78">
              <a:extLst>
                <a:ext uri="{FF2B5EF4-FFF2-40B4-BE49-F238E27FC236}">
                  <a16:creationId xmlns:a16="http://schemas.microsoft.com/office/drawing/2014/main" id="{EED6C60D-B3F6-49C1-A8BA-9DA3942B233C}"/>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8EDE80D1-0AD4-4E6A-BB08-E7895E98E6F2}"/>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IT Strategy</a:t>
              </a:r>
            </a:p>
          </p:txBody>
        </p:sp>
      </p:grpSp>
      <p:grpSp>
        <p:nvGrpSpPr>
          <p:cNvPr id="52" name="Group 51">
            <a:extLst>
              <a:ext uri="{FF2B5EF4-FFF2-40B4-BE49-F238E27FC236}">
                <a16:creationId xmlns:a16="http://schemas.microsoft.com/office/drawing/2014/main" id="{9300ADF7-8741-4F81-83AD-1338D6A0AD92}"/>
              </a:ext>
            </a:extLst>
          </p:cNvPr>
          <p:cNvGrpSpPr/>
          <p:nvPr/>
        </p:nvGrpSpPr>
        <p:grpSpPr>
          <a:xfrm>
            <a:off x="544882" y="5269968"/>
            <a:ext cx="2565988" cy="357773"/>
            <a:chOff x="4656165" y="1481418"/>
            <a:chExt cx="6465957" cy="954864"/>
          </a:xfrm>
        </p:grpSpPr>
        <p:sp>
          <p:nvSpPr>
            <p:cNvPr id="53" name="Rectangle 52">
              <a:extLst>
                <a:ext uri="{FF2B5EF4-FFF2-40B4-BE49-F238E27FC236}">
                  <a16:creationId xmlns:a16="http://schemas.microsoft.com/office/drawing/2014/main" id="{533B80CF-D543-405B-BFC8-854AEBCEF202}"/>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5BC6BBAE-D59D-4090-9F17-4C51950C434B}"/>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Digital Readiness</a:t>
              </a:r>
            </a:p>
          </p:txBody>
        </p:sp>
      </p:grpSp>
      <p:sp>
        <p:nvSpPr>
          <p:cNvPr id="86" name="Content Placeholder 8">
            <a:extLst>
              <a:ext uri="{FF2B5EF4-FFF2-40B4-BE49-F238E27FC236}">
                <a16:creationId xmlns:a16="http://schemas.microsoft.com/office/drawing/2014/main" id="{8922F015-E039-4315-9644-544611693AC0}"/>
              </a:ext>
            </a:extLst>
          </p:cNvPr>
          <p:cNvSpPr txBox="1">
            <a:spLocks/>
          </p:cNvSpPr>
          <p:nvPr/>
        </p:nvSpPr>
        <p:spPr>
          <a:xfrm>
            <a:off x="174427" y="932433"/>
            <a:ext cx="4342403" cy="270347"/>
          </a:xfrm>
          <a:prstGeom prst="rect">
            <a:avLst/>
          </a:prstGeom>
          <a:solidFill>
            <a:srgbClr val="1C3E62"/>
          </a:solidFill>
        </p:spPr>
        <p:txBody>
          <a:bodyPr vert="horz" lIns="93462" tIns="15577" rIns="62308" bIns="15577" rtlCol="0" anchor="ctr">
            <a:noAutofit/>
          </a:bodyPr>
          <a:lstStyle>
            <a:lvl1pPr marL="0" indent="0" algn="l" defTabSz="914400" rtl="0" eaLnBrk="1" latinLnBrk="0" hangingPunct="1">
              <a:spcBef>
                <a:spcPts val="400"/>
              </a:spcBef>
              <a:buFontTx/>
              <a:buNone/>
              <a:defRPr sz="1400" kern="1200">
                <a:solidFill>
                  <a:schemeClr val="bg1"/>
                </a:solidFill>
                <a:latin typeface="+mn-lt"/>
                <a:ea typeface="+mn-ea"/>
                <a:cs typeface="+mn-cs"/>
              </a:defRPr>
            </a:lvl1pPr>
            <a:lvl2pPr marL="0" indent="0" algn="l" defTabSz="914400" rtl="0" eaLnBrk="1" latinLnBrk="0" hangingPunct="1">
              <a:spcBef>
                <a:spcPts val="800"/>
              </a:spcBef>
              <a:buFontTx/>
              <a:buNone/>
              <a:defRPr sz="1600" b="1" kern="1200" baseline="0">
                <a:solidFill>
                  <a:schemeClr val="tx1"/>
                </a:solidFill>
                <a:latin typeface="+mn-lt"/>
                <a:ea typeface="+mn-ea"/>
                <a:cs typeface="+mn-cs"/>
              </a:defRPr>
            </a:lvl2pPr>
            <a:lvl3pPr marL="271463" indent="-271463"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3pPr>
            <a:lvl4pPr marL="541338" indent="-26987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4pPr>
            <a:lvl5pPr marL="804863" indent="-26352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00">
              <a:spcBef>
                <a:spcPts val="300"/>
              </a:spcBef>
              <a:defRPr/>
            </a:pPr>
            <a:r>
              <a:rPr lang="en-GB" sz="1050" b="1" dirty="0">
                <a:solidFill>
                  <a:schemeClr val="bg2"/>
                </a:solidFill>
                <a:ea typeface="EYInterstate" charset="0"/>
                <a:cs typeface="EYInterstate" charset="0"/>
              </a:rPr>
              <a:t>          </a:t>
            </a:r>
            <a:r>
              <a:rPr lang="en-GB" sz="1050" b="1" dirty="0">
                <a:ea typeface="EYInterstate" charset="0"/>
                <a:cs typeface="EYInterstate" charset="0"/>
              </a:rPr>
              <a:t>Introduction to Current State Assessment</a:t>
            </a:r>
          </a:p>
        </p:txBody>
      </p:sp>
      <p:sp>
        <p:nvSpPr>
          <p:cNvPr id="87" name="Content Placeholder 8">
            <a:extLst>
              <a:ext uri="{FF2B5EF4-FFF2-40B4-BE49-F238E27FC236}">
                <a16:creationId xmlns:a16="http://schemas.microsoft.com/office/drawing/2014/main" id="{0BFDA8F3-E86C-4BA4-8B06-C251DE2BAC2F}"/>
              </a:ext>
            </a:extLst>
          </p:cNvPr>
          <p:cNvSpPr txBox="1">
            <a:spLocks/>
          </p:cNvSpPr>
          <p:nvPr/>
        </p:nvSpPr>
        <p:spPr>
          <a:xfrm>
            <a:off x="4631504" y="932426"/>
            <a:ext cx="4366797" cy="270347"/>
          </a:xfrm>
          <a:prstGeom prst="rect">
            <a:avLst/>
          </a:prstGeom>
          <a:solidFill>
            <a:srgbClr val="1C3E62"/>
          </a:solidFill>
        </p:spPr>
        <p:txBody>
          <a:bodyPr vert="horz" lIns="93462" tIns="15577" rIns="62308" bIns="15577" rtlCol="0" anchor="ctr">
            <a:noAutofit/>
          </a:bodyPr>
          <a:lstStyle>
            <a:lvl1pPr marL="0" indent="0" algn="l" defTabSz="914400" rtl="0" eaLnBrk="1" latinLnBrk="0" hangingPunct="1">
              <a:spcBef>
                <a:spcPts val="400"/>
              </a:spcBef>
              <a:buFontTx/>
              <a:buNone/>
              <a:defRPr sz="1400" kern="1200">
                <a:solidFill>
                  <a:schemeClr val="bg1"/>
                </a:solidFill>
                <a:latin typeface="+mn-lt"/>
                <a:ea typeface="+mn-ea"/>
                <a:cs typeface="+mn-cs"/>
              </a:defRPr>
            </a:lvl1pPr>
            <a:lvl2pPr marL="0" indent="0" algn="l" defTabSz="914400" rtl="0" eaLnBrk="1" latinLnBrk="0" hangingPunct="1">
              <a:spcBef>
                <a:spcPts val="800"/>
              </a:spcBef>
              <a:buFontTx/>
              <a:buNone/>
              <a:defRPr sz="1600" b="1" kern="1200" baseline="0">
                <a:solidFill>
                  <a:schemeClr val="tx1"/>
                </a:solidFill>
                <a:latin typeface="+mn-lt"/>
                <a:ea typeface="+mn-ea"/>
                <a:cs typeface="+mn-cs"/>
              </a:defRPr>
            </a:lvl2pPr>
            <a:lvl3pPr marL="271463" indent="-271463"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3pPr>
            <a:lvl4pPr marL="541338" indent="-26987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4pPr>
            <a:lvl5pPr marL="804863" indent="-26352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00">
              <a:spcBef>
                <a:spcPts val="300"/>
              </a:spcBef>
              <a:defRPr/>
            </a:pPr>
            <a:r>
              <a:rPr lang="en-GB" sz="1050" b="1" dirty="0">
                <a:solidFill>
                  <a:schemeClr val="bg2"/>
                </a:solidFill>
                <a:ea typeface="EYInterstate" charset="0"/>
                <a:cs typeface="EYInterstate" charset="0"/>
              </a:rPr>
              <a:t>           </a:t>
            </a:r>
            <a:r>
              <a:rPr lang="en-GB" sz="1050" b="1" dirty="0">
                <a:ea typeface="EYInterstate" charset="0"/>
                <a:cs typeface="EYInterstate" charset="0"/>
              </a:rPr>
              <a:t>The Approach</a:t>
            </a:r>
          </a:p>
        </p:txBody>
      </p:sp>
      <p:sp>
        <p:nvSpPr>
          <p:cNvPr id="88" name="Content Placeholder 8">
            <a:extLst>
              <a:ext uri="{FF2B5EF4-FFF2-40B4-BE49-F238E27FC236}">
                <a16:creationId xmlns:a16="http://schemas.microsoft.com/office/drawing/2014/main" id="{DCBA637E-9E3A-474A-BB2F-CC44302D9CA6}"/>
              </a:ext>
            </a:extLst>
          </p:cNvPr>
          <p:cNvSpPr txBox="1">
            <a:spLocks/>
          </p:cNvSpPr>
          <p:nvPr/>
        </p:nvSpPr>
        <p:spPr>
          <a:xfrm>
            <a:off x="173337" y="3157253"/>
            <a:ext cx="8819393" cy="270347"/>
          </a:xfrm>
          <a:prstGeom prst="rect">
            <a:avLst/>
          </a:prstGeom>
          <a:solidFill>
            <a:srgbClr val="1C3E62"/>
          </a:solidFill>
        </p:spPr>
        <p:txBody>
          <a:bodyPr vert="horz" lIns="93462" tIns="15577" rIns="62308" bIns="15577" rtlCol="0" anchor="ctr">
            <a:noAutofit/>
          </a:bodyPr>
          <a:lstStyle>
            <a:lvl1pPr marL="0" indent="0" algn="l" defTabSz="914400" rtl="0" eaLnBrk="1" latinLnBrk="0" hangingPunct="1">
              <a:spcBef>
                <a:spcPts val="400"/>
              </a:spcBef>
              <a:buFontTx/>
              <a:buNone/>
              <a:defRPr sz="1400" kern="1200">
                <a:solidFill>
                  <a:schemeClr val="bg1"/>
                </a:solidFill>
                <a:latin typeface="+mn-lt"/>
                <a:ea typeface="+mn-ea"/>
                <a:cs typeface="+mn-cs"/>
              </a:defRPr>
            </a:lvl1pPr>
            <a:lvl2pPr marL="0" indent="0" algn="l" defTabSz="914400" rtl="0" eaLnBrk="1" latinLnBrk="0" hangingPunct="1">
              <a:spcBef>
                <a:spcPts val="800"/>
              </a:spcBef>
              <a:buFontTx/>
              <a:buNone/>
              <a:defRPr sz="1600" b="1" kern="1200" baseline="0">
                <a:solidFill>
                  <a:schemeClr val="tx1"/>
                </a:solidFill>
                <a:latin typeface="+mn-lt"/>
                <a:ea typeface="+mn-ea"/>
                <a:cs typeface="+mn-cs"/>
              </a:defRPr>
            </a:lvl2pPr>
            <a:lvl3pPr marL="271463" indent="-271463"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3pPr>
            <a:lvl4pPr marL="541338" indent="-26987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4pPr>
            <a:lvl5pPr marL="804863" indent="-263525" algn="l" defTabSz="914400" rtl="0" eaLnBrk="1" latinLnBrk="0" hangingPunct="1">
              <a:spcBef>
                <a:spcPts val="400"/>
              </a:spcBef>
              <a:buClr>
                <a:schemeClr val="accent2"/>
              </a:buClr>
              <a:buSzPct val="70000"/>
              <a:buFont typeface="Arial" pitchFamily="34" charset="0"/>
              <a:buChar char="►"/>
              <a:defRPr sz="1400" kern="1200" baseline="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00">
              <a:spcBef>
                <a:spcPts val="300"/>
              </a:spcBef>
              <a:defRPr/>
            </a:pPr>
            <a:r>
              <a:rPr lang="en-US" sz="1050" b="1" dirty="0">
                <a:solidFill>
                  <a:schemeClr val="bg2"/>
                </a:solidFill>
                <a:ea typeface="EYInterstate" charset="0"/>
                <a:cs typeface="EYInterstate" charset="0"/>
              </a:rPr>
              <a:t>          </a:t>
            </a:r>
            <a:r>
              <a:rPr lang="en-US" sz="1050" b="1" dirty="0">
                <a:ea typeface="EYInterstate" charset="0"/>
                <a:cs typeface="EYInterstate" charset="0"/>
              </a:rPr>
              <a:t>What is our current State Assessment?</a:t>
            </a:r>
            <a:endParaRPr lang="en-GB" sz="1050" b="1" dirty="0">
              <a:ea typeface="EYInterstate" charset="0"/>
              <a:cs typeface="EYInterstate" charset="0"/>
            </a:endParaRPr>
          </a:p>
        </p:txBody>
      </p:sp>
      <p:pic>
        <p:nvPicPr>
          <p:cNvPr id="89" name="Picture 88">
            <a:extLst>
              <a:ext uri="{FF2B5EF4-FFF2-40B4-BE49-F238E27FC236}">
                <a16:creationId xmlns:a16="http://schemas.microsoft.com/office/drawing/2014/main" id="{A0D65436-19C2-46AC-B107-B7AA12D688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321" y="941624"/>
            <a:ext cx="260783" cy="229400"/>
          </a:xfrm>
          <a:prstGeom prst="rect">
            <a:avLst/>
          </a:prstGeom>
        </p:spPr>
      </p:pic>
      <p:grpSp>
        <p:nvGrpSpPr>
          <p:cNvPr id="90" name="Group 89">
            <a:extLst>
              <a:ext uri="{FF2B5EF4-FFF2-40B4-BE49-F238E27FC236}">
                <a16:creationId xmlns:a16="http://schemas.microsoft.com/office/drawing/2014/main" id="{DE65683F-5CAA-4CF8-BECF-681E90202F2D}"/>
              </a:ext>
            </a:extLst>
          </p:cNvPr>
          <p:cNvGrpSpPr/>
          <p:nvPr/>
        </p:nvGrpSpPr>
        <p:grpSpPr>
          <a:xfrm>
            <a:off x="4716703" y="952620"/>
            <a:ext cx="317265" cy="207411"/>
            <a:chOff x="1164209" y="4961332"/>
            <a:chExt cx="742853" cy="719222"/>
          </a:xfrm>
          <a:solidFill>
            <a:srgbClr val="FFFFFF"/>
          </a:solidFill>
        </p:grpSpPr>
        <p:sp>
          <p:nvSpPr>
            <p:cNvPr id="91" name="object 8">
              <a:extLst>
                <a:ext uri="{FF2B5EF4-FFF2-40B4-BE49-F238E27FC236}">
                  <a16:creationId xmlns:a16="http://schemas.microsoft.com/office/drawing/2014/main" id="{2DCC0BCD-B7E3-4F5A-805A-8B99CFB423C3}"/>
                </a:ext>
              </a:extLst>
            </p:cNvPr>
            <p:cNvSpPr/>
            <p:nvPr/>
          </p:nvSpPr>
          <p:spPr>
            <a:xfrm>
              <a:off x="1164209" y="5322124"/>
              <a:ext cx="345682" cy="354929"/>
            </a:xfrm>
            <a:custGeom>
              <a:avLst/>
              <a:gdLst/>
              <a:ahLst/>
              <a:cxnLst/>
              <a:rect l="l" t="t" r="r" b="b"/>
              <a:pathLst>
                <a:path w="251459" h="216535">
                  <a:moveTo>
                    <a:pt x="101739" y="0"/>
                  </a:moveTo>
                  <a:lnTo>
                    <a:pt x="101193" y="1193"/>
                  </a:lnTo>
                  <a:lnTo>
                    <a:pt x="103444" y="4307"/>
                  </a:lnTo>
                  <a:lnTo>
                    <a:pt x="112224" y="13228"/>
                  </a:lnTo>
                  <a:lnTo>
                    <a:pt x="120758" y="22443"/>
                  </a:lnTo>
                  <a:lnTo>
                    <a:pt x="128851" y="32180"/>
                  </a:lnTo>
                  <a:lnTo>
                    <a:pt x="136310" y="42666"/>
                  </a:lnTo>
                  <a:lnTo>
                    <a:pt x="142940" y="54129"/>
                  </a:lnTo>
                  <a:lnTo>
                    <a:pt x="0" y="136677"/>
                  </a:lnTo>
                  <a:lnTo>
                    <a:pt x="5943" y="139255"/>
                  </a:lnTo>
                  <a:lnTo>
                    <a:pt x="9474" y="140855"/>
                  </a:lnTo>
                  <a:lnTo>
                    <a:pt x="37605" y="152337"/>
                  </a:lnTo>
                  <a:lnTo>
                    <a:pt x="49275" y="157353"/>
                  </a:lnTo>
                  <a:lnTo>
                    <a:pt x="51625" y="158394"/>
                  </a:lnTo>
                  <a:lnTo>
                    <a:pt x="54787" y="161963"/>
                  </a:lnTo>
                  <a:lnTo>
                    <a:pt x="54103" y="166413"/>
                  </a:lnTo>
                  <a:lnTo>
                    <a:pt x="52111" y="178505"/>
                  </a:lnTo>
                  <a:lnTo>
                    <a:pt x="49898" y="190986"/>
                  </a:lnTo>
                  <a:lnTo>
                    <a:pt x="45300" y="215976"/>
                  </a:lnTo>
                  <a:lnTo>
                    <a:pt x="47205" y="216471"/>
                  </a:lnTo>
                  <a:lnTo>
                    <a:pt x="48653" y="215252"/>
                  </a:lnTo>
                  <a:lnTo>
                    <a:pt x="49961" y="213804"/>
                  </a:lnTo>
                  <a:lnTo>
                    <a:pt x="191731" y="130632"/>
                  </a:lnTo>
                  <a:lnTo>
                    <a:pt x="193230" y="130225"/>
                  </a:lnTo>
                  <a:lnTo>
                    <a:pt x="229920" y="130225"/>
                  </a:lnTo>
                  <a:lnTo>
                    <a:pt x="233392" y="117791"/>
                  </a:lnTo>
                  <a:lnTo>
                    <a:pt x="245069" y="68318"/>
                  </a:lnTo>
                  <a:lnTo>
                    <a:pt x="250970" y="30301"/>
                  </a:lnTo>
                  <a:lnTo>
                    <a:pt x="101739" y="0"/>
                  </a:lnTo>
                  <a:close/>
                </a:path>
                <a:path w="251459" h="216535">
                  <a:moveTo>
                    <a:pt x="229920" y="130225"/>
                  </a:moveTo>
                  <a:lnTo>
                    <a:pt x="193230" y="130225"/>
                  </a:lnTo>
                  <a:lnTo>
                    <a:pt x="197689" y="139037"/>
                  </a:lnTo>
                  <a:lnTo>
                    <a:pt x="210172" y="188125"/>
                  </a:lnTo>
                  <a:lnTo>
                    <a:pt x="226439" y="142171"/>
                  </a:lnTo>
                  <a:lnTo>
                    <a:pt x="229920" y="130225"/>
                  </a:lnTo>
                  <a:close/>
                </a:path>
              </a:pathLst>
            </a:custGeom>
            <a:grpFill/>
          </p:spPr>
          <p:txBody>
            <a:bodyPr wrap="square" lIns="0" tIns="0" rIns="0" bIns="0" rtlCol="0"/>
            <a:lstStyle/>
            <a:p>
              <a:pPr algn="ctr" defTabSz="685800" hangingPunct="1">
                <a:defRPr/>
              </a:pPr>
              <a:endParaRPr sz="3000" dirty="0">
                <a:solidFill>
                  <a:schemeClr val="bg2"/>
                </a:solidFill>
              </a:endParaRPr>
            </a:p>
          </p:txBody>
        </p:sp>
        <p:sp>
          <p:nvSpPr>
            <p:cNvPr id="92" name="object 9">
              <a:extLst>
                <a:ext uri="{FF2B5EF4-FFF2-40B4-BE49-F238E27FC236}">
                  <a16:creationId xmlns:a16="http://schemas.microsoft.com/office/drawing/2014/main" id="{D71FF967-88B2-4A74-B155-9B7244D7C046}"/>
                </a:ext>
              </a:extLst>
            </p:cNvPr>
            <p:cNvSpPr/>
            <p:nvPr/>
          </p:nvSpPr>
          <p:spPr>
            <a:xfrm>
              <a:off x="1316085" y="4961332"/>
              <a:ext cx="590977" cy="719222"/>
            </a:xfrm>
            <a:custGeom>
              <a:avLst/>
              <a:gdLst/>
              <a:ahLst/>
              <a:cxnLst/>
              <a:rect l="l" t="t" r="r" b="b"/>
              <a:pathLst>
                <a:path w="429894" h="438785">
                  <a:moveTo>
                    <a:pt x="152440" y="382758"/>
                  </a:moveTo>
                  <a:lnTo>
                    <a:pt x="144486" y="407011"/>
                  </a:lnTo>
                  <a:lnTo>
                    <a:pt x="139932" y="421088"/>
                  </a:lnTo>
                  <a:lnTo>
                    <a:pt x="139741" y="423386"/>
                  </a:lnTo>
                  <a:lnTo>
                    <a:pt x="142418" y="426773"/>
                  </a:lnTo>
                  <a:lnTo>
                    <a:pt x="182357" y="436706"/>
                  </a:lnTo>
                  <a:lnTo>
                    <a:pt x="205259" y="438389"/>
                  </a:lnTo>
                  <a:lnTo>
                    <a:pt x="217234" y="438285"/>
                  </a:lnTo>
                  <a:lnTo>
                    <a:pt x="267232" y="430733"/>
                  </a:lnTo>
                  <a:lnTo>
                    <a:pt x="305259" y="416580"/>
                  </a:lnTo>
                  <a:lnTo>
                    <a:pt x="341945" y="394081"/>
                  </a:lnTo>
                  <a:lnTo>
                    <a:pt x="345496" y="391180"/>
                  </a:lnTo>
                  <a:lnTo>
                    <a:pt x="215114" y="391180"/>
                  </a:lnTo>
                  <a:lnTo>
                    <a:pt x="202842" y="391136"/>
                  </a:lnTo>
                  <a:lnTo>
                    <a:pt x="190435" y="390256"/>
                  </a:lnTo>
                  <a:lnTo>
                    <a:pt x="177898" y="388556"/>
                  </a:lnTo>
                  <a:lnTo>
                    <a:pt x="165232" y="386052"/>
                  </a:lnTo>
                  <a:lnTo>
                    <a:pt x="152440" y="382758"/>
                  </a:lnTo>
                  <a:close/>
                </a:path>
                <a:path w="429894" h="438785">
                  <a:moveTo>
                    <a:pt x="344481" y="45233"/>
                  </a:moveTo>
                  <a:lnTo>
                    <a:pt x="213358" y="45233"/>
                  </a:lnTo>
                  <a:lnTo>
                    <a:pt x="226900" y="46106"/>
                  </a:lnTo>
                  <a:lnTo>
                    <a:pt x="240341" y="48071"/>
                  </a:lnTo>
                  <a:lnTo>
                    <a:pt x="278913" y="60233"/>
                  </a:lnTo>
                  <a:lnTo>
                    <a:pt x="312708" y="80253"/>
                  </a:lnTo>
                  <a:lnTo>
                    <a:pt x="340753" y="106798"/>
                  </a:lnTo>
                  <a:lnTo>
                    <a:pt x="362197" y="138599"/>
                  </a:lnTo>
                  <a:lnTo>
                    <a:pt x="376190" y="174390"/>
                  </a:lnTo>
                  <a:lnTo>
                    <a:pt x="381879" y="212902"/>
                  </a:lnTo>
                  <a:lnTo>
                    <a:pt x="381784" y="226125"/>
                  </a:lnTo>
                  <a:lnTo>
                    <a:pt x="375359" y="264880"/>
                  </a:lnTo>
                  <a:lnTo>
                    <a:pt x="355508" y="309238"/>
                  </a:lnTo>
                  <a:lnTo>
                    <a:pt x="331140" y="339173"/>
                  </a:lnTo>
                  <a:lnTo>
                    <a:pt x="297072" y="366830"/>
                  </a:lnTo>
                  <a:lnTo>
                    <a:pt x="251105" y="386151"/>
                  </a:lnTo>
                  <a:lnTo>
                    <a:pt x="215114" y="391180"/>
                  </a:lnTo>
                  <a:lnTo>
                    <a:pt x="345496" y="391180"/>
                  </a:lnTo>
                  <a:lnTo>
                    <a:pt x="375131" y="362895"/>
                  </a:lnTo>
                  <a:lnTo>
                    <a:pt x="400703" y="326588"/>
                  </a:lnTo>
                  <a:lnTo>
                    <a:pt x="418295" y="286710"/>
                  </a:lnTo>
                  <a:lnTo>
                    <a:pt x="427750" y="244607"/>
                  </a:lnTo>
                  <a:lnTo>
                    <a:pt x="429455" y="215967"/>
                  </a:lnTo>
                  <a:lnTo>
                    <a:pt x="428910" y="201625"/>
                  </a:lnTo>
                  <a:lnTo>
                    <a:pt x="421615" y="159111"/>
                  </a:lnTo>
                  <a:lnTo>
                    <a:pt x="405709" y="118411"/>
                  </a:lnTo>
                  <a:lnTo>
                    <a:pt x="381117" y="80798"/>
                  </a:lnTo>
                  <a:lnTo>
                    <a:pt x="349939" y="49405"/>
                  </a:lnTo>
                  <a:lnTo>
                    <a:pt x="344481" y="45233"/>
                  </a:lnTo>
                  <a:close/>
                </a:path>
                <a:path w="429894" h="438785">
                  <a:moveTo>
                    <a:pt x="213058" y="0"/>
                  </a:moveTo>
                  <a:lnTo>
                    <a:pt x="165858" y="3810"/>
                  </a:lnTo>
                  <a:lnTo>
                    <a:pt x="118814" y="17727"/>
                  </a:lnTo>
                  <a:lnTo>
                    <a:pt x="79185" y="41077"/>
                  </a:lnTo>
                  <a:lnTo>
                    <a:pt x="47341" y="70216"/>
                  </a:lnTo>
                  <a:lnTo>
                    <a:pt x="23484" y="102868"/>
                  </a:lnTo>
                  <a:lnTo>
                    <a:pt x="4443" y="147934"/>
                  </a:lnTo>
                  <a:lnTo>
                    <a:pt x="0" y="179930"/>
                  </a:lnTo>
                  <a:lnTo>
                    <a:pt x="37417" y="187586"/>
                  </a:lnTo>
                  <a:lnTo>
                    <a:pt x="41668" y="171446"/>
                  </a:lnTo>
                  <a:lnTo>
                    <a:pt x="47040" y="156227"/>
                  </a:lnTo>
                  <a:lnTo>
                    <a:pt x="69170" y="116195"/>
                  </a:lnTo>
                  <a:lnTo>
                    <a:pt x="98810" y="84809"/>
                  </a:lnTo>
                  <a:lnTo>
                    <a:pt x="134016" y="62339"/>
                  </a:lnTo>
                  <a:lnTo>
                    <a:pt x="172846" y="49057"/>
                  </a:lnTo>
                  <a:lnTo>
                    <a:pt x="213358" y="45233"/>
                  </a:lnTo>
                  <a:lnTo>
                    <a:pt x="344481" y="45233"/>
                  </a:lnTo>
                  <a:lnTo>
                    <a:pt x="338316" y="40521"/>
                  </a:lnTo>
                  <a:lnTo>
                    <a:pt x="300261" y="18890"/>
                  </a:lnTo>
                  <a:lnTo>
                    <a:pt x="258183" y="5204"/>
                  </a:lnTo>
                  <a:lnTo>
                    <a:pt x="228378" y="759"/>
                  </a:lnTo>
                  <a:lnTo>
                    <a:pt x="213058" y="0"/>
                  </a:lnTo>
                  <a:close/>
                </a:path>
              </a:pathLst>
            </a:custGeom>
            <a:grpFill/>
          </p:spPr>
          <p:txBody>
            <a:bodyPr wrap="square" lIns="0" tIns="0" rIns="0" bIns="0" rtlCol="0"/>
            <a:lstStyle/>
            <a:p>
              <a:pPr algn="ctr" defTabSz="685800" hangingPunct="1">
                <a:defRPr/>
              </a:pPr>
              <a:endParaRPr sz="3000" dirty="0">
                <a:solidFill>
                  <a:schemeClr val="bg2"/>
                </a:solidFill>
              </a:endParaRPr>
            </a:p>
          </p:txBody>
        </p:sp>
        <p:sp>
          <p:nvSpPr>
            <p:cNvPr id="93" name="object 10">
              <a:extLst>
                <a:ext uri="{FF2B5EF4-FFF2-40B4-BE49-F238E27FC236}">
                  <a16:creationId xmlns:a16="http://schemas.microsoft.com/office/drawing/2014/main" id="{87CA015A-894C-4B5A-BDDD-5ED598F5D226}"/>
                </a:ext>
              </a:extLst>
            </p:cNvPr>
            <p:cNvSpPr/>
            <p:nvPr/>
          </p:nvSpPr>
          <p:spPr>
            <a:xfrm>
              <a:off x="1436189" y="5114705"/>
              <a:ext cx="341318" cy="410093"/>
            </a:xfrm>
            <a:custGeom>
              <a:avLst/>
              <a:gdLst/>
              <a:ahLst/>
              <a:cxnLst/>
              <a:rect l="l" t="t" r="r" b="b"/>
              <a:pathLst>
                <a:path w="248285" h="250189">
                  <a:moveTo>
                    <a:pt x="93992" y="199464"/>
                  </a:moveTo>
                  <a:lnTo>
                    <a:pt x="92963" y="201610"/>
                  </a:lnTo>
                  <a:lnTo>
                    <a:pt x="91465" y="203820"/>
                  </a:lnTo>
                  <a:lnTo>
                    <a:pt x="90694" y="206654"/>
                  </a:lnTo>
                  <a:lnTo>
                    <a:pt x="87529" y="218537"/>
                  </a:lnTo>
                  <a:lnTo>
                    <a:pt x="81064" y="243533"/>
                  </a:lnTo>
                  <a:lnTo>
                    <a:pt x="84086" y="244485"/>
                  </a:lnTo>
                  <a:lnTo>
                    <a:pt x="87096" y="245755"/>
                  </a:lnTo>
                  <a:lnTo>
                    <a:pt x="97929" y="247800"/>
                  </a:lnTo>
                  <a:lnTo>
                    <a:pt x="105663" y="249769"/>
                  </a:lnTo>
                  <a:lnTo>
                    <a:pt x="115035" y="250100"/>
                  </a:lnTo>
                  <a:lnTo>
                    <a:pt x="154742" y="246149"/>
                  </a:lnTo>
                  <a:lnTo>
                    <a:pt x="199411" y="223935"/>
                  </a:lnTo>
                  <a:lnTo>
                    <a:pt x="220309" y="201914"/>
                  </a:lnTo>
                  <a:lnTo>
                    <a:pt x="123706" y="201914"/>
                  </a:lnTo>
                  <a:lnTo>
                    <a:pt x="109293" y="201583"/>
                  </a:lnTo>
                  <a:lnTo>
                    <a:pt x="93992" y="199464"/>
                  </a:lnTo>
                  <a:close/>
                </a:path>
                <a:path w="248285" h="250189">
                  <a:moveTo>
                    <a:pt x="219460" y="46573"/>
                  </a:moveTo>
                  <a:lnTo>
                    <a:pt x="115178" y="46573"/>
                  </a:lnTo>
                  <a:lnTo>
                    <a:pt x="126803" y="46711"/>
                  </a:lnTo>
                  <a:lnTo>
                    <a:pt x="139074" y="48574"/>
                  </a:lnTo>
                  <a:lnTo>
                    <a:pt x="173327" y="65341"/>
                  </a:lnTo>
                  <a:lnTo>
                    <a:pt x="198117" y="107350"/>
                  </a:lnTo>
                  <a:lnTo>
                    <a:pt x="199891" y="119840"/>
                  </a:lnTo>
                  <a:lnTo>
                    <a:pt x="199656" y="132689"/>
                  </a:lnTo>
                  <a:lnTo>
                    <a:pt x="186980" y="168912"/>
                  </a:lnTo>
                  <a:lnTo>
                    <a:pt x="149539" y="197395"/>
                  </a:lnTo>
                  <a:lnTo>
                    <a:pt x="123706" y="201914"/>
                  </a:lnTo>
                  <a:lnTo>
                    <a:pt x="220309" y="201914"/>
                  </a:lnTo>
                  <a:lnTo>
                    <a:pt x="243086" y="158444"/>
                  </a:lnTo>
                  <a:lnTo>
                    <a:pt x="248048" y="124651"/>
                  </a:lnTo>
                  <a:lnTo>
                    <a:pt x="247320" y="113215"/>
                  </a:lnTo>
                  <a:lnTo>
                    <a:pt x="231836" y="66257"/>
                  </a:lnTo>
                  <a:lnTo>
                    <a:pt x="224699" y="54148"/>
                  </a:lnTo>
                  <a:lnTo>
                    <a:pt x="219460" y="46573"/>
                  </a:lnTo>
                  <a:close/>
                </a:path>
                <a:path w="248285" h="250189">
                  <a:moveTo>
                    <a:pt x="118394" y="0"/>
                  </a:moveTo>
                  <a:lnTo>
                    <a:pt x="76629" y="7586"/>
                  </a:lnTo>
                  <a:lnTo>
                    <a:pt x="42263" y="26670"/>
                  </a:lnTo>
                  <a:lnTo>
                    <a:pt x="16985" y="55697"/>
                  </a:lnTo>
                  <a:lnTo>
                    <a:pt x="825" y="94105"/>
                  </a:lnTo>
                  <a:lnTo>
                    <a:pt x="0" y="97153"/>
                  </a:lnTo>
                  <a:lnTo>
                    <a:pt x="1739" y="103693"/>
                  </a:lnTo>
                  <a:lnTo>
                    <a:pt x="7410" y="105265"/>
                  </a:lnTo>
                  <a:lnTo>
                    <a:pt x="19125" y="107697"/>
                  </a:lnTo>
                  <a:lnTo>
                    <a:pt x="31459" y="108401"/>
                  </a:lnTo>
                  <a:lnTo>
                    <a:pt x="44746" y="106551"/>
                  </a:lnTo>
                  <a:lnTo>
                    <a:pt x="51408" y="93199"/>
                  </a:lnTo>
                  <a:lnTo>
                    <a:pt x="58671" y="81502"/>
                  </a:lnTo>
                  <a:lnTo>
                    <a:pt x="93842" y="51442"/>
                  </a:lnTo>
                  <a:lnTo>
                    <a:pt x="115178" y="46573"/>
                  </a:lnTo>
                  <a:lnTo>
                    <a:pt x="219460" y="46573"/>
                  </a:lnTo>
                  <a:lnTo>
                    <a:pt x="216205" y="41866"/>
                  </a:lnTo>
                  <a:lnTo>
                    <a:pt x="178513" y="11797"/>
                  </a:lnTo>
                  <a:lnTo>
                    <a:pt x="131616" y="19"/>
                  </a:lnTo>
                  <a:lnTo>
                    <a:pt x="118394" y="0"/>
                  </a:lnTo>
                  <a:close/>
                </a:path>
              </a:pathLst>
            </a:custGeom>
            <a:grpFill/>
          </p:spPr>
          <p:txBody>
            <a:bodyPr wrap="square" lIns="0" tIns="0" rIns="0" bIns="0" rtlCol="0"/>
            <a:lstStyle/>
            <a:p>
              <a:pPr algn="ctr" defTabSz="685800" hangingPunct="1">
                <a:defRPr/>
              </a:pPr>
              <a:endParaRPr sz="3000" dirty="0">
                <a:solidFill>
                  <a:schemeClr val="bg2"/>
                </a:solidFill>
              </a:endParaRPr>
            </a:p>
          </p:txBody>
        </p:sp>
        <p:sp>
          <p:nvSpPr>
            <p:cNvPr id="94" name="object 11">
              <a:extLst>
                <a:ext uri="{FF2B5EF4-FFF2-40B4-BE49-F238E27FC236}">
                  <a16:creationId xmlns:a16="http://schemas.microsoft.com/office/drawing/2014/main" id="{D11A89FE-0794-435B-BEC6-B4B0EE10FC07}"/>
                </a:ext>
              </a:extLst>
            </p:cNvPr>
            <p:cNvSpPr/>
            <p:nvPr/>
          </p:nvSpPr>
          <p:spPr>
            <a:xfrm>
              <a:off x="1561510" y="5268876"/>
              <a:ext cx="85548" cy="102003"/>
            </a:xfrm>
            <a:custGeom>
              <a:avLst/>
              <a:gdLst/>
              <a:ahLst/>
              <a:cxnLst/>
              <a:rect l="l" t="t" r="r" b="b"/>
              <a:pathLst>
                <a:path w="62230" h="62229">
                  <a:moveTo>
                    <a:pt x="35976" y="0"/>
                  </a:moveTo>
                  <a:lnTo>
                    <a:pt x="24062" y="275"/>
                  </a:lnTo>
                  <a:lnTo>
                    <a:pt x="13596" y="5229"/>
                  </a:lnTo>
                  <a:lnTo>
                    <a:pt x="5325" y="14768"/>
                  </a:lnTo>
                  <a:lnTo>
                    <a:pt x="0" y="28797"/>
                  </a:lnTo>
                  <a:lnTo>
                    <a:pt x="1459" y="39732"/>
                  </a:lnTo>
                  <a:lnTo>
                    <a:pt x="7533" y="49448"/>
                  </a:lnTo>
                  <a:lnTo>
                    <a:pt x="18422" y="57109"/>
                  </a:lnTo>
                  <a:lnTo>
                    <a:pt x="34323" y="61882"/>
                  </a:lnTo>
                  <a:lnTo>
                    <a:pt x="46164" y="58052"/>
                  </a:lnTo>
                  <a:lnTo>
                    <a:pt x="55527" y="49906"/>
                  </a:lnTo>
                  <a:lnTo>
                    <a:pt x="61136" y="38223"/>
                  </a:lnTo>
                  <a:lnTo>
                    <a:pt x="61731" y="25694"/>
                  </a:lnTo>
                  <a:lnTo>
                    <a:pt x="57450" y="14504"/>
                  </a:lnTo>
                  <a:lnTo>
                    <a:pt x="48729" y="5587"/>
                  </a:lnTo>
                  <a:lnTo>
                    <a:pt x="35976" y="0"/>
                  </a:lnTo>
                  <a:close/>
                </a:path>
              </a:pathLst>
            </a:custGeom>
            <a:grpFill/>
          </p:spPr>
          <p:txBody>
            <a:bodyPr wrap="square" lIns="0" tIns="0" rIns="0" bIns="0" rtlCol="0"/>
            <a:lstStyle/>
            <a:p>
              <a:pPr algn="ctr" defTabSz="685800" hangingPunct="1">
                <a:defRPr/>
              </a:pPr>
              <a:endParaRPr sz="3000" dirty="0">
                <a:solidFill>
                  <a:schemeClr val="bg2"/>
                </a:solidFill>
              </a:endParaRPr>
            </a:p>
          </p:txBody>
        </p:sp>
      </p:grpSp>
      <p:sp>
        <p:nvSpPr>
          <p:cNvPr id="95" name="Freeform 55">
            <a:extLst>
              <a:ext uri="{FF2B5EF4-FFF2-40B4-BE49-F238E27FC236}">
                <a16:creationId xmlns:a16="http://schemas.microsoft.com/office/drawing/2014/main" id="{A36D5AB8-A1CB-455C-9011-8698F8E5BB6F}"/>
              </a:ext>
            </a:extLst>
          </p:cNvPr>
          <p:cNvSpPr>
            <a:spLocks noChangeAspect="1" noEditPoints="1"/>
          </p:cNvSpPr>
          <p:nvPr/>
        </p:nvSpPr>
        <p:spPr bwMode="auto">
          <a:xfrm>
            <a:off x="290321" y="3159314"/>
            <a:ext cx="293477" cy="254783"/>
          </a:xfrm>
          <a:custGeom>
            <a:avLst/>
            <a:gdLst>
              <a:gd name="T0" fmla="*/ 2147483647 w 5132"/>
              <a:gd name="T1" fmla="*/ 2147483647 h 4763"/>
              <a:gd name="T2" fmla="*/ 2147483647 w 5132"/>
              <a:gd name="T3" fmla="*/ 2147483647 h 4763"/>
              <a:gd name="T4" fmla="*/ 2147483647 w 5132"/>
              <a:gd name="T5" fmla="*/ 2147483647 h 4763"/>
              <a:gd name="T6" fmla="*/ 2147483647 w 5132"/>
              <a:gd name="T7" fmla="*/ 2147483647 h 4763"/>
              <a:gd name="T8" fmla="*/ 2147483647 w 5132"/>
              <a:gd name="T9" fmla="*/ 2147483647 h 4763"/>
              <a:gd name="T10" fmla="*/ 2147483647 w 5132"/>
              <a:gd name="T11" fmla="*/ 2147483647 h 4763"/>
              <a:gd name="T12" fmla="*/ 2147483647 w 5132"/>
              <a:gd name="T13" fmla="*/ 2147483647 h 4763"/>
              <a:gd name="T14" fmla="*/ 2147483647 w 5132"/>
              <a:gd name="T15" fmla="*/ 2147483647 h 4763"/>
              <a:gd name="T16" fmla="*/ 2147483647 w 5132"/>
              <a:gd name="T17" fmla="*/ 2147483647 h 4763"/>
              <a:gd name="T18" fmla="*/ 2147483647 w 5132"/>
              <a:gd name="T19" fmla="*/ 2147483647 h 4763"/>
              <a:gd name="T20" fmla="*/ 2147483647 w 5132"/>
              <a:gd name="T21" fmla="*/ 2147483647 h 4763"/>
              <a:gd name="T22" fmla="*/ 2147483647 w 5132"/>
              <a:gd name="T23" fmla="*/ 2147483647 h 4763"/>
              <a:gd name="T24" fmla="*/ 2147483647 w 5132"/>
              <a:gd name="T25" fmla="*/ 2147483647 h 4763"/>
              <a:gd name="T26" fmla="*/ 2147483647 w 5132"/>
              <a:gd name="T27" fmla="*/ 2147483647 h 4763"/>
              <a:gd name="T28" fmla="*/ 2147483647 w 5132"/>
              <a:gd name="T29" fmla="*/ 2147483647 h 4763"/>
              <a:gd name="T30" fmla="*/ 2147483647 w 5132"/>
              <a:gd name="T31" fmla="*/ 2147483647 h 4763"/>
              <a:gd name="T32" fmla="*/ 2147483647 w 5132"/>
              <a:gd name="T33" fmla="*/ 2147483647 h 4763"/>
              <a:gd name="T34" fmla="*/ 2147483647 w 5132"/>
              <a:gd name="T35" fmla="*/ 2147483647 h 4763"/>
              <a:gd name="T36" fmla="*/ 2147483647 w 5132"/>
              <a:gd name="T37" fmla="*/ 2147483647 h 4763"/>
              <a:gd name="T38" fmla="*/ 2147483647 w 5132"/>
              <a:gd name="T39" fmla="*/ 2147483647 h 4763"/>
              <a:gd name="T40" fmla="*/ 2147483647 w 5132"/>
              <a:gd name="T41" fmla="*/ 2147483647 h 4763"/>
              <a:gd name="T42" fmla="*/ 2147483647 w 5132"/>
              <a:gd name="T43" fmla="*/ 2147483647 h 4763"/>
              <a:gd name="T44" fmla="*/ 2147483647 w 5132"/>
              <a:gd name="T45" fmla="*/ 2147483647 h 4763"/>
              <a:gd name="T46" fmla="*/ 2147483647 w 5132"/>
              <a:gd name="T47" fmla="*/ 2147483647 h 4763"/>
              <a:gd name="T48" fmla="*/ 2147483647 w 5132"/>
              <a:gd name="T49" fmla="*/ 2147483647 h 4763"/>
              <a:gd name="T50" fmla="*/ 2147483647 w 5132"/>
              <a:gd name="T51" fmla="*/ 2147483647 h 4763"/>
              <a:gd name="T52" fmla="*/ 2147483647 w 5132"/>
              <a:gd name="T53" fmla="*/ 2147483647 h 4763"/>
              <a:gd name="T54" fmla="*/ 2147483647 w 5132"/>
              <a:gd name="T55" fmla="*/ 2147483647 h 4763"/>
              <a:gd name="T56" fmla="*/ 2147483647 w 5132"/>
              <a:gd name="T57" fmla="*/ 2147483647 h 4763"/>
              <a:gd name="T58" fmla="*/ 2147483647 w 5132"/>
              <a:gd name="T59" fmla="*/ 2147483647 h 4763"/>
              <a:gd name="T60" fmla="*/ 2147483647 w 5132"/>
              <a:gd name="T61" fmla="*/ 2147483647 h 4763"/>
              <a:gd name="T62" fmla="*/ 2147483647 w 5132"/>
              <a:gd name="T63" fmla="*/ 2147483647 h 4763"/>
              <a:gd name="T64" fmla="*/ 2147483647 w 5132"/>
              <a:gd name="T65" fmla="*/ 2147483647 h 4763"/>
              <a:gd name="T66" fmla="*/ 2147483647 w 5132"/>
              <a:gd name="T67" fmla="*/ 2147483647 h 4763"/>
              <a:gd name="T68" fmla="*/ 2147483647 w 5132"/>
              <a:gd name="T69" fmla="*/ 2147483647 h 4763"/>
              <a:gd name="T70" fmla="*/ 2147483647 w 5132"/>
              <a:gd name="T71" fmla="*/ 2147483647 h 4763"/>
              <a:gd name="T72" fmla="*/ 2147483647 w 5132"/>
              <a:gd name="T73" fmla="*/ 2147483647 h 4763"/>
              <a:gd name="T74" fmla="*/ 2147483647 w 5132"/>
              <a:gd name="T75" fmla="*/ 2147483647 h 4763"/>
              <a:gd name="T76" fmla="*/ 2147483647 w 5132"/>
              <a:gd name="T77" fmla="*/ 2147483647 h 4763"/>
              <a:gd name="T78" fmla="*/ 2147483647 w 5132"/>
              <a:gd name="T79" fmla="*/ 2147483647 h 4763"/>
              <a:gd name="T80" fmla="*/ 2147483647 w 5132"/>
              <a:gd name="T81" fmla="*/ 2147483647 h 4763"/>
              <a:gd name="T82" fmla="*/ 2147483647 w 5132"/>
              <a:gd name="T83" fmla="*/ 2147483647 h 4763"/>
              <a:gd name="T84" fmla="*/ 2147483647 w 5132"/>
              <a:gd name="T85" fmla="*/ 2147483647 h 4763"/>
              <a:gd name="T86" fmla="*/ 2147483647 w 5132"/>
              <a:gd name="T87" fmla="*/ 2147483647 h 4763"/>
              <a:gd name="T88" fmla="*/ 2147483647 w 5132"/>
              <a:gd name="T89" fmla="*/ 2147483647 h 4763"/>
              <a:gd name="T90" fmla="*/ 2147483647 w 5132"/>
              <a:gd name="T91" fmla="*/ 2147483647 h 4763"/>
              <a:gd name="T92" fmla="*/ 2147483647 w 5132"/>
              <a:gd name="T93" fmla="*/ 2147483647 h 4763"/>
              <a:gd name="T94" fmla="*/ 2147483647 w 5132"/>
              <a:gd name="T95" fmla="*/ 2147483647 h 4763"/>
              <a:gd name="T96" fmla="*/ 2147483647 w 5132"/>
              <a:gd name="T97" fmla="*/ 2147483647 h 4763"/>
              <a:gd name="T98" fmla="*/ 2147483647 w 5132"/>
              <a:gd name="T99" fmla="*/ 2147483647 h 4763"/>
              <a:gd name="T100" fmla="*/ 2147483647 w 5132"/>
              <a:gd name="T101" fmla="*/ 2147483647 h 4763"/>
              <a:gd name="T102" fmla="*/ 2147483647 w 5132"/>
              <a:gd name="T103" fmla="*/ 2147483647 h 4763"/>
              <a:gd name="T104" fmla="*/ 2147483647 w 5132"/>
              <a:gd name="T105" fmla="*/ 2147483647 h 4763"/>
              <a:gd name="T106" fmla="*/ 2147483647 w 5132"/>
              <a:gd name="T107" fmla="*/ 2147483647 h 4763"/>
              <a:gd name="T108" fmla="*/ 2147483647 w 5132"/>
              <a:gd name="T109" fmla="*/ 2147483647 h 4763"/>
              <a:gd name="T110" fmla="*/ 2147483647 w 5132"/>
              <a:gd name="T111" fmla="*/ 2147483647 h 4763"/>
              <a:gd name="T112" fmla="*/ 2147483647 w 5132"/>
              <a:gd name="T113" fmla="*/ 2147483647 h 4763"/>
              <a:gd name="T114" fmla="*/ 2147483647 w 5132"/>
              <a:gd name="T115" fmla="*/ 2147483647 h 4763"/>
              <a:gd name="T116" fmla="*/ 2147483647 w 5132"/>
              <a:gd name="T117" fmla="*/ 2147483647 h 47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132"/>
              <a:gd name="T178" fmla="*/ 0 h 4763"/>
              <a:gd name="T179" fmla="*/ 5132 w 5132"/>
              <a:gd name="T180" fmla="*/ 4763 h 47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132" h="4763">
                <a:moveTo>
                  <a:pt x="3158" y="2388"/>
                </a:moveTo>
                <a:lnTo>
                  <a:pt x="3269" y="2500"/>
                </a:lnTo>
                <a:lnTo>
                  <a:pt x="3284" y="2494"/>
                </a:lnTo>
                <a:lnTo>
                  <a:pt x="3299" y="2489"/>
                </a:lnTo>
                <a:lnTo>
                  <a:pt x="3313" y="2485"/>
                </a:lnTo>
                <a:lnTo>
                  <a:pt x="3329" y="2481"/>
                </a:lnTo>
                <a:lnTo>
                  <a:pt x="3344" y="2479"/>
                </a:lnTo>
                <a:lnTo>
                  <a:pt x="3359" y="2479"/>
                </a:lnTo>
                <a:lnTo>
                  <a:pt x="3373" y="2479"/>
                </a:lnTo>
                <a:lnTo>
                  <a:pt x="3388" y="2480"/>
                </a:lnTo>
                <a:lnTo>
                  <a:pt x="3404" y="2483"/>
                </a:lnTo>
                <a:lnTo>
                  <a:pt x="3418" y="2486"/>
                </a:lnTo>
                <a:lnTo>
                  <a:pt x="3433" y="2491"/>
                </a:lnTo>
                <a:lnTo>
                  <a:pt x="3447" y="2498"/>
                </a:lnTo>
                <a:lnTo>
                  <a:pt x="3462" y="2505"/>
                </a:lnTo>
                <a:lnTo>
                  <a:pt x="3476" y="2516"/>
                </a:lnTo>
                <a:lnTo>
                  <a:pt x="3490" y="2527"/>
                </a:lnTo>
                <a:lnTo>
                  <a:pt x="3504" y="2540"/>
                </a:lnTo>
                <a:lnTo>
                  <a:pt x="4594" y="3630"/>
                </a:lnTo>
                <a:lnTo>
                  <a:pt x="4672" y="3554"/>
                </a:lnTo>
                <a:lnTo>
                  <a:pt x="5132" y="4014"/>
                </a:lnTo>
                <a:lnTo>
                  <a:pt x="4383" y="4763"/>
                </a:lnTo>
                <a:lnTo>
                  <a:pt x="3923" y="4303"/>
                </a:lnTo>
                <a:lnTo>
                  <a:pt x="4000" y="4225"/>
                </a:lnTo>
                <a:lnTo>
                  <a:pt x="2909" y="3135"/>
                </a:lnTo>
                <a:lnTo>
                  <a:pt x="2898" y="3122"/>
                </a:lnTo>
                <a:lnTo>
                  <a:pt x="2888" y="3109"/>
                </a:lnTo>
                <a:lnTo>
                  <a:pt x="2879" y="3095"/>
                </a:lnTo>
                <a:lnTo>
                  <a:pt x="2870" y="3081"/>
                </a:lnTo>
                <a:lnTo>
                  <a:pt x="2863" y="3067"/>
                </a:lnTo>
                <a:lnTo>
                  <a:pt x="2857" y="3052"/>
                </a:lnTo>
                <a:lnTo>
                  <a:pt x="2853" y="3037"/>
                </a:lnTo>
                <a:lnTo>
                  <a:pt x="2849" y="3020"/>
                </a:lnTo>
                <a:lnTo>
                  <a:pt x="2848" y="3005"/>
                </a:lnTo>
                <a:lnTo>
                  <a:pt x="2847" y="2988"/>
                </a:lnTo>
                <a:lnTo>
                  <a:pt x="2847" y="2973"/>
                </a:lnTo>
                <a:lnTo>
                  <a:pt x="2848" y="2957"/>
                </a:lnTo>
                <a:lnTo>
                  <a:pt x="2851" y="2941"/>
                </a:lnTo>
                <a:lnTo>
                  <a:pt x="2855" y="2926"/>
                </a:lnTo>
                <a:lnTo>
                  <a:pt x="2860" y="2911"/>
                </a:lnTo>
                <a:lnTo>
                  <a:pt x="2866" y="2896"/>
                </a:lnTo>
                <a:lnTo>
                  <a:pt x="2758" y="2789"/>
                </a:lnTo>
                <a:lnTo>
                  <a:pt x="2787" y="2769"/>
                </a:lnTo>
                <a:lnTo>
                  <a:pt x="2815" y="2747"/>
                </a:lnTo>
                <a:lnTo>
                  <a:pt x="2843" y="2725"/>
                </a:lnTo>
                <a:lnTo>
                  <a:pt x="2870" y="2704"/>
                </a:lnTo>
                <a:lnTo>
                  <a:pt x="2898" y="2680"/>
                </a:lnTo>
                <a:lnTo>
                  <a:pt x="2924" y="2657"/>
                </a:lnTo>
                <a:lnTo>
                  <a:pt x="2950" y="2631"/>
                </a:lnTo>
                <a:lnTo>
                  <a:pt x="2975" y="2607"/>
                </a:lnTo>
                <a:lnTo>
                  <a:pt x="3001" y="2580"/>
                </a:lnTo>
                <a:lnTo>
                  <a:pt x="3026" y="2555"/>
                </a:lnTo>
                <a:lnTo>
                  <a:pt x="3049" y="2528"/>
                </a:lnTo>
                <a:lnTo>
                  <a:pt x="3072" y="2500"/>
                </a:lnTo>
                <a:lnTo>
                  <a:pt x="3095" y="2474"/>
                </a:lnTo>
                <a:lnTo>
                  <a:pt x="3116" y="2446"/>
                </a:lnTo>
                <a:lnTo>
                  <a:pt x="3138" y="2418"/>
                </a:lnTo>
                <a:lnTo>
                  <a:pt x="3158" y="2388"/>
                </a:lnTo>
                <a:close/>
                <a:moveTo>
                  <a:pt x="4383" y="4476"/>
                </a:moveTo>
                <a:lnTo>
                  <a:pt x="4845" y="4014"/>
                </a:lnTo>
                <a:lnTo>
                  <a:pt x="4672" y="3841"/>
                </a:lnTo>
                <a:lnTo>
                  <a:pt x="4211" y="4303"/>
                </a:lnTo>
                <a:lnTo>
                  <a:pt x="4383" y="4476"/>
                </a:lnTo>
                <a:close/>
                <a:moveTo>
                  <a:pt x="4144" y="4082"/>
                </a:moveTo>
                <a:lnTo>
                  <a:pt x="4451" y="3775"/>
                </a:lnTo>
                <a:lnTo>
                  <a:pt x="3482" y="2805"/>
                </a:lnTo>
                <a:lnTo>
                  <a:pt x="3482" y="3421"/>
                </a:lnTo>
                <a:lnTo>
                  <a:pt x="4144" y="4082"/>
                </a:lnTo>
                <a:close/>
                <a:moveTo>
                  <a:pt x="2505" y="3995"/>
                </a:moveTo>
                <a:lnTo>
                  <a:pt x="1929" y="3924"/>
                </a:lnTo>
                <a:lnTo>
                  <a:pt x="1796" y="3315"/>
                </a:lnTo>
                <a:lnTo>
                  <a:pt x="838" y="3198"/>
                </a:lnTo>
                <a:lnTo>
                  <a:pt x="560" y="3756"/>
                </a:lnTo>
                <a:lnTo>
                  <a:pt x="0" y="3688"/>
                </a:lnTo>
                <a:lnTo>
                  <a:pt x="630" y="2498"/>
                </a:lnTo>
                <a:lnTo>
                  <a:pt x="655" y="2526"/>
                </a:lnTo>
                <a:lnTo>
                  <a:pt x="679" y="2552"/>
                </a:lnTo>
                <a:lnTo>
                  <a:pt x="704" y="2580"/>
                </a:lnTo>
                <a:lnTo>
                  <a:pt x="731" y="2607"/>
                </a:lnTo>
                <a:lnTo>
                  <a:pt x="770" y="2645"/>
                </a:lnTo>
                <a:lnTo>
                  <a:pt x="811" y="2681"/>
                </a:lnTo>
                <a:lnTo>
                  <a:pt x="852" y="2716"/>
                </a:lnTo>
                <a:lnTo>
                  <a:pt x="893" y="2749"/>
                </a:lnTo>
                <a:lnTo>
                  <a:pt x="937" y="2781"/>
                </a:lnTo>
                <a:lnTo>
                  <a:pt x="981" y="2811"/>
                </a:lnTo>
                <a:lnTo>
                  <a:pt x="1026" y="2840"/>
                </a:lnTo>
                <a:lnTo>
                  <a:pt x="1071" y="2866"/>
                </a:lnTo>
                <a:lnTo>
                  <a:pt x="1117" y="2892"/>
                </a:lnTo>
                <a:lnTo>
                  <a:pt x="1164" y="2915"/>
                </a:lnTo>
                <a:lnTo>
                  <a:pt x="1211" y="2936"/>
                </a:lnTo>
                <a:lnTo>
                  <a:pt x="1259" y="2957"/>
                </a:lnTo>
                <a:lnTo>
                  <a:pt x="1308" y="2976"/>
                </a:lnTo>
                <a:lnTo>
                  <a:pt x="1356" y="2992"/>
                </a:lnTo>
                <a:lnTo>
                  <a:pt x="1406" y="3008"/>
                </a:lnTo>
                <a:lnTo>
                  <a:pt x="1455" y="3022"/>
                </a:lnTo>
                <a:lnTo>
                  <a:pt x="1505" y="3033"/>
                </a:lnTo>
                <a:lnTo>
                  <a:pt x="1556" y="3043"/>
                </a:lnTo>
                <a:lnTo>
                  <a:pt x="1605" y="3052"/>
                </a:lnTo>
                <a:lnTo>
                  <a:pt x="1656" y="3060"/>
                </a:lnTo>
                <a:lnTo>
                  <a:pt x="1707" y="3065"/>
                </a:lnTo>
                <a:lnTo>
                  <a:pt x="1758" y="3069"/>
                </a:lnTo>
                <a:lnTo>
                  <a:pt x="1810" y="3071"/>
                </a:lnTo>
                <a:lnTo>
                  <a:pt x="1861" y="3071"/>
                </a:lnTo>
                <a:lnTo>
                  <a:pt x="1911" y="3071"/>
                </a:lnTo>
                <a:lnTo>
                  <a:pt x="1962" y="3067"/>
                </a:lnTo>
                <a:lnTo>
                  <a:pt x="2013" y="3063"/>
                </a:lnTo>
                <a:lnTo>
                  <a:pt x="2064" y="3057"/>
                </a:lnTo>
                <a:lnTo>
                  <a:pt x="2115" y="3049"/>
                </a:lnTo>
                <a:lnTo>
                  <a:pt x="2166" y="3041"/>
                </a:lnTo>
                <a:lnTo>
                  <a:pt x="2215" y="3030"/>
                </a:lnTo>
                <a:lnTo>
                  <a:pt x="2265" y="3018"/>
                </a:lnTo>
                <a:lnTo>
                  <a:pt x="2505" y="3995"/>
                </a:lnTo>
                <a:close/>
                <a:moveTo>
                  <a:pt x="1145" y="2551"/>
                </a:moveTo>
                <a:lnTo>
                  <a:pt x="1145" y="2551"/>
                </a:lnTo>
                <a:lnTo>
                  <a:pt x="1177" y="2572"/>
                </a:lnTo>
                <a:lnTo>
                  <a:pt x="1209" y="2591"/>
                </a:lnTo>
                <a:lnTo>
                  <a:pt x="1240" y="2608"/>
                </a:lnTo>
                <a:lnTo>
                  <a:pt x="1272" y="2625"/>
                </a:lnTo>
                <a:lnTo>
                  <a:pt x="1305" y="2641"/>
                </a:lnTo>
                <a:lnTo>
                  <a:pt x="1338" y="2657"/>
                </a:lnTo>
                <a:lnTo>
                  <a:pt x="1373" y="2671"/>
                </a:lnTo>
                <a:lnTo>
                  <a:pt x="1407" y="2685"/>
                </a:lnTo>
                <a:lnTo>
                  <a:pt x="1440" y="2696"/>
                </a:lnTo>
                <a:lnTo>
                  <a:pt x="1476" y="2708"/>
                </a:lnTo>
                <a:lnTo>
                  <a:pt x="1510" y="2718"/>
                </a:lnTo>
                <a:lnTo>
                  <a:pt x="1544" y="2727"/>
                </a:lnTo>
                <a:lnTo>
                  <a:pt x="1580" y="2736"/>
                </a:lnTo>
                <a:lnTo>
                  <a:pt x="1615" y="2742"/>
                </a:lnTo>
                <a:lnTo>
                  <a:pt x="1651" y="2748"/>
                </a:lnTo>
                <a:lnTo>
                  <a:pt x="1687" y="2753"/>
                </a:lnTo>
                <a:lnTo>
                  <a:pt x="1577" y="2261"/>
                </a:lnTo>
                <a:lnTo>
                  <a:pt x="1551" y="2137"/>
                </a:lnTo>
                <a:lnTo>
                  <a:pt x="1528" y="2019"/>
                </a:lnTo>
                <a:lnTo>
                  <a:pt x="1507" y="1912"/>
                </a:lnTo>
                <a:lnTo>
                  <a:pt x="1493" y="1823"/>
                </a:lnTo>
                <a:lnTo>
                  <a:pt x="1458" y="1907"/>
                </a:lnTo>
                <a:lnTo>
                  <a:pt x="1412" y="2005"/>
                </a:lnTo>
                <a:lnTo>
                  <a:pt x="1361" y="2114"/>
                </a:lnTo>
                <a:lnTo>
                  <a:pt x="1307" y="2227"/>
                </a:lnTo>
                <a:lnTo>
                  <a:pt x="1145" y="2551"/>
                </a:lnTo>
                <a:close/>
                <a:moveTo>
                  <a:pt x="948" y="578"/>
                </a:moveTo>
                <a:lnTo>
                  <a:pt x="948" y="578"/>
                </a:lnTo>
                <a:lnTo>
                  <a:pt x="913" y="615"/>
                </a:lnTo>
                <a:lnTo>
                  <a:pt x="879" y="652"/>
                </a:lnTo>
                <a:lnTo>
                  <a:pt x="848" y="692"/>
                </a:lnTo>
                <a:lnTo>
                  <a:pt x="818" y="730"/>
                </a:lnTo>
                <a:lnTo>
                  <a:pt x="791" y="770"/>
                </a:lnTo>
                <a:lnTo>
                  <a:pt x="764" y="811"/>
                </a:lnTo>
                <a:lnTo>
                  <a:pt x="740" y="853"/>
                </a:lnTo>
                <a:lnTo>
                  <a:pt x="716" y="895"/>
                </a:lnTo>
                <a:lnTo>
                  <a:pt x="695" y="938"/>
                </a:lnTo>
                <a:lnTo>
                  <a:pt x="675" y="983"/>
                </a:lnTo>
                <a:lnTo>
                  <a:pt x="657" y="1026"/>
                </a:lnTo>
                <a:lnTo>
                  <a:pt x="642" y="1072"/>
                </a:lnTo>
                <a:lnTo>
                  <a:pt x="627" y="1116"/>
                </a:lnTo>
                <a:lnTo>
                  <a:pt x="614" y="1162"/>
                </a:lnTo>
                <a:lnTo>
                  <a:pt x="604" y="1208"/>
                </a:lnTo>
                <a:lnTo>
                  <a:pt x="594" y="1255"/>
                </a:lnTo>
                <a:lnTo>
                  <a:pt x="586" y="1300"/>
                </a:lnTo>
                <a:lnTo>
                  <a:pt x="581" y="1347"/>
                </a:lnTo>
                <a:lnTo>
                  <a:pt x="576" y="1394"/>
                </a:lnTo>
                <a:lnTo>
                  <a:pt x="574" y="1441"/>
                </a:lnTo>
                <a:lnTo>
                  <a:pt x="573" y="1489"/>
                </a:lnTo>
                <a:lnTo>
                  <a:pt x="574" y="1536"/>
                </a:lnTo>
                <a:lnTo>
                  <a:pt x="577" y="1581"/>
                </a:lnTo>
                <a:lnTo>
                  <a:pt x="581" y="1628"/>
                </a:lnTo>
                <a:lnTo>
                  <a:pt x="587" y="1675"/>
                </a:lnTo>
                <a:lnTo>
                  <a:pt x="595" y="1722"/>
                </a:lnTo>
                <a:lnTo>
                  <a:pt x="605" y="1768"/>
                </a:lnTo>
                <a:lnTo>
                  <a:pt x="616" y="1814"/>
                </a:lnTo>
                <a:lnTo>
                  <a:pt x="629" y="1860"/>
                </a:lnTo>
                <a:lnTo>
                  <a:pt x="644" y="1904"/>
                </a:lnTo>
                <a:lnTo>
                  <a:pt x="661" y="1949"/>
                </a:lnTo>
                <a:lnTo>
                  <a:pt x="679" y="1993"/>
                </a:lnTo>
                <a:lnTo>
                  <a:pt x="1235" y="944"/>
                </a:lnTo>
                <a:lnTo>
                  <a:pt x="1980" y="1036"/>
                </a:lnTo>
                <a:lnTo>
                  <a:pt x="2377" y="2653"/>
                </a:lnTo>
                <a:lnTo>
                  <a:pt x="2429" y="2629"/>
                </a:lnTo>
                <a:lnTo>
                  <a:pt x="2480" y="2602"/>
                </a:lnTo>
                <a:lnTo>
                  <a:pt x="2529" y="2573"/>
                </a:lnTo>
                <a:lnTo>
                  <a:pt x="2577" y="2541"/>
                </a:lnTo>
                <a:lnTo>
                  <a:pt x="2624" y="2507"/>
                </a:lnTo>
                <a:lnTo>
                  <a:pt x="2670" y="2470"/>
                </a:lnTo>
                <a:lnTo>
                  <a:pt x="2715" y="2430"/>
                </a:lnTo>
                <a:lnTo>
                  <a:pt x="2759" y="2390"/>
                </a:lnTo>
                <a:lnTo>
                  <a:pt x="2782" y="2366"/>
                </a:lnTo>
                <a:lnTo>
                  <a:pt x="2804" y="2341"/>
                </a:lnTo>
                <a:lnTo>
                  <a:pt x="2825" y="2317"/>
                </a:lnTo>
                <a:lnTo>
                  <a:pt x="2847" y="2292"/>
                </a:lnTo>
                <a:lnTo>
                  <a:pt x="2867" y="2266"/>
                </a:lnTo>
                <a:lnTo>
                  <a:pt x="2886" y="2241"/>
                </a:lnTo>
                <a:lnTo>
                  <a:pt x="2905" y="2216"/>
                </a:lnTo>
                <a:lnTo>
                  <a:pt x="2923" y="2189"/>
                </a:lnTo>
                <a:lnTo>
                  <a:pt x="2940" y="2162"/>
                </a:lnTo>
                <a:lnTo>
                  <a:pt x="2956" y="2134"/>
                </a:lnTo>
                <a:lnTo>
                  <a:pt x="2973" y="2108"/>
                </a:lnTo>
                <a:lnTo>
                  <a:pt x="2987" y="2080"/>
                </a:lnTo>
                <a:lnTo>
                  <a:pt x="3002" y="2052"/>
                </a:lnTo>
                <a:lnTo>
                  <a:pt x="3015" y="2024"/>
                </a:lnTo>
                <a:lnTo>
                  <a:pt x="3027" y="1994"/>
                </a:lnTo>
                <a:lnTo>
                  <a:pt x="3040" y="1966"/>
                </a:lnTo>
                <a:lnTo>
                  <a:pt x="3062" y="1908"/>
                </a:lnTo>
                <a:lnTo>
                  <a:pt x="3081" y="1848"/>
                </a:lnTo>
                <a:lnTo>
                  <a:pt x="3097" y="1789"/>
                </a:lnTo>
                <a:lnTo>
                  <a:pt x="3110" y="1729"/>
                </a:lnTo>
                <a:lnTo>
                  <a:pt x="3120" y="1668"/>
                </a:lnTo>
                <a:lnTo>
                  <a:pt x="3128" y="1607"/>
                </a:lnTo>
                <a:lnTo>
                  <a:pt x="3132" y="1546"/>
                </a:lnTo>
                <a:lnTo>
                  <a:pt x="3134" y="1485"/>
                </a:lnTo>
                <a:lnTo>
                  <a:pt x="3132" y="1422"/>
                </a:lnTo>
                <a:lnTo>
                  <a:pt x="3128" y="1361"/>
                </a:lnTo>
                <a:lnTo>
                  <a:pt x="3120" y="1300"/>
                </a:lnTo>
                <a:lnTo>
                  <a:pt x="3110" y="1239"/>
                </a:lnTo>
                <a:lnTo>
                  <a:pt x="3097" y="1180"/>
                </a:lnTo>
                <a:lnTo>
                  <a:pt x="3081" y="1120"/>
                </a:lnTo>
                <a:lnTo>
                  <a:pt x="3062" y="1060"/>
                </a:lnTo>
                <a:lnTo>
                  <a:pt x="3040" y="1003"/>
                </a:lnTo>
                <a:lnTo>
                  <a:pt x="3027" y="974"/>
                </a:lnTo>
                <a:lnTo>
                  <a:pt x="3015" y="944"/>
                </a:lnTo>
                <a:lnTo>
                  <a:pt x="3002" y="916"/>
                </a:lnTo>
                <a:lnTo>
                  <a:pt x="2987" y="889"/>
                </a:lnTo>
                <a:lnTo>
                  <a:pt x="2973" y="861"/>
                </a:lnTo>
                <a:lnTo>
                  <a:pt x="2956" y="834"/>
                </a:lnTo>
                <a:lnTo>
                  <a:pt x="2940" y="806"/>
                </a:lnTo>
                <a:lnTo>
                  <a:pt x="2923" y="779"/>
                </a:lnTo>
                <a:lnTo>
                  <a:pt x="2904" y="754"/>
                </a:lnTo>
                <a:lnTo>
                  <a:pt x="2886" y="727"/>
                </a:lnTo>
                <a:lnTo>
                  <a:pt x="2867" y="702"/>
                </a:lnTo>
                <a:lnTo>
                  <a:pt x="2847" y="676"/>
                </a:lnTo>
                <a:lnTo>
                  <a:pt x="2825" y="651"/>
                </a:lnTo>
                <a:lnTo>
                  <a:pt x="2804" y="627"/>
                </a:lnTo>
                <a:lnTo>
                  <a:pt x="2782" y="603"/>
                </a:lnTo>
                <a:lnTo>
                  <a:pt x="2759" y="578"/>
                </a:lnTo>
                <a:lnTo>
                  <a:pt x="2735" y="555"/>
                </a:lnTo>
                <a:lnTo>
                  <a:pt x="2711" y="534"/>
                </a:lnTo>
                <a:lnTo>
                  <a:pt x="2687" y="512"/>
                </a:lnTo>
                <a:lnTo>
                  <a:pt x="2661" y="491"/>
                </a:lnTo>
                <a:lnTo>
                  <a:pt x="2636" y="470"/>
                </a:lnTo>
                <a:lnTo>
                  <a:pt x="2610" y="451"/>
                </a:lnTo>
                <a:lnTo>
                  <a:pt x="2584" y="432"/>
                </a:lnTo>
                <a:lnTo>
                  <a:pt x="2557" y="414"/>
                </a:lnTo>
                <a:lnTo>
                  <a:pt x="2530" y="398"/>
                </a:lnTo>
                <a:lnTo>
                  <a:pt x="2504" y="381"/>
                </a:lnTo>
                <a:lnTo>
                  <a:pt x="2477" y="365"/>
                </a:lnTo>
                <a:lnTo>
                  <a:pt x="2449" y="351"/>
                </a:lnTo>
                <a:lnTo>
                  <a:pt x="2421" y="336"/>
                </a:lnTo>
                <a:lnTo>
                  <a:pt x="2392" y="323"/>
                </a:lnTo>
                <a:lnTo>
                  <a:pt x="2364" y="310"/>
                </a:lnTo>
                <a:lnTo>
                  <a:pt x="2335" y="297"/>
                </a:lnTo>
                <a:lnTo>
                  <a:pt x="2276" y="276"/>
                </a:lnTo>
                <a:lnTo>
                  <a:pt x="2218" y="257"/>
                </a:lnTo>
                <a:lnTo>
                  <a:pt x="2158" y="240"/>
                </a:lnTo>
                <a:lnTo>
                  <a:pt x="2098" y="228"/>
                </a:lnTo>
                <a:lnTo>
                  <a:pt x="2037" y="217"/>
                </a:lnTo>
                <a:lnTo>
                  <a:pt x="1976" y="210"/>
                </a:lnTo>
                <a:lnTo>
                  <a:pt x="1915" y="205"/>
                </a:lnTo>
                <a:lnTo>
                  <a:pt x="1853" y="203"/>
                </a:lnTo>
                <a:lnTo>
                  <a:pt x="1792" y="205"/>
                </a:lnTo>
                <a:lnTo>
                  <a:pt x="1731" y="210"/>
                </a:lnTo>
                <a:lnTo>
                  <a:pt x="1670" y="217"/>
                </a:lnTo>
                <a:lnTo>
                  <a:pt x="1609" y="228"/>
                </a:lnTo>
                <a:lnTo>
                  <a:pt x="1548" y="240"/>
                </a:lnTo>
                <a:lnTo>
                  <a:pt x="1488" y="257"/>
                </a:lnTo>
                <a:lnTo>
                  <a:pt x="1430" y="276"/>
                </a:lnTo>
                <a:lnTo>
                  <a:pt x="1371" y="297"/>
                </a:lnTo>
                <a:lnTo>
                  <a:pt x="1343" y="310"/>
                </a:lnTo>
                <a:lnTo>
                  <a:pt x="1314" y="323"/>
                </a:lnTo>
                <a:lnTo>
                  <a:pt x="1286" y="336"/>
                </a:lnTo>
                <a:lnTo>
                  <a:pt x="1258" y="351"/>
                </a:lnTo>
                <a:lnTo>
                  <a:pt x="1230" y="365"/>
                </a:lnTo>
                <a:lnTo>
                  <a:pt x="1202" y="381"/>
                </a:lnTo>
                <a:lnTo>
                  <a:pt x="1176" y="398"/>
                </a:lnTo>
                <a:lnTo>
                  <a:pt x="1149" y="414"/>
                </a:lnTo>
                <a:lnTo>
                  <a:pt x="1122" y="432"/>
                </a:lnTo>
                <a:lnTo>
                  <a:pt x="1097" y="451"/>
                </a:lnTo>
                <a:lnTo>
                  <a:pt x="1070" y="470"/>
                </a:lnTo>
                <a:lnTo>
                  <a:pt x="1045" y="491"/>
                </a:lnTo>
                <a:lnTo>
                  <a:pt x="1021" y="512"/>
                </a:lnTo>
                <a:lnTo>
                  <a:pt x="996" y="534"/>
                </a:lnTo>
                <a:lnTo>
                  <a:pt x="972" y="555"/>
                </a:lnTo>
                <a:lnTo>
                  <a:pt x="948" y="578"/>
                </a:lnTo>
                <a:close/>
                <a:moveTo>
                  <a:pt x="804" y="435"/>
                </a:moveTo>
                <a:lnTo>
                  <a:pt x="804" y="435"/>
                </a:lnTo>
                <a:lnTo>
                  <a:pt x="831" y="408"/>
                </a:lnTo>
                <a:lnTo>
                  <a:pt x="859" y="383"/>
                </a:lnTo>
                <a:lnTo>
                  <a:pt x="888" y="357"/>
                </a:lnTo>
                <a:lnTo>
                  <a:pt x="916" y="333"/>
                </a:lnTo>
                <a:lnTo>
                  <a:pt x="947" y="310"/>
                </a:lnTo>
                <a:lnTo>
                  <a:pt x="976" y="287"/>
                </a:lnTo>
                <a:lnTo>
                  <a:pt x="1007" y="266"/>
                </a:lnTo>
                <a:lnTo>
                  <a:pt x="1037" y="245"/>
                </a:lnTo>
                <a:lnTo>
                  <a:pt x="1068" y="225"/>
                </a:lnTo>
                <a:lnTo>
                  <a:pt x="1099" y="206"/>
                </a:lnTo>
                <a:lnTo>
                  <a:pt x="1131" y="188"/>
                </a:lnTo>
                <a:lnTo>
                  <a:pt x="1163" y="170"/>
                </a:lnTo>
                <a:lnTo>
                  <a:pt x="1196" y="154"/>
                </a:lnTo>
                <a:lnTo>
                  <a:pt x="1229" y="137"/>
                </a:lnTo>
                <a:lnTo>
                  <a:pt x="1262" y="123"/>
                </a:lnTo>
                <a:lnTo>
                  <a:pt x="1295" y="109"/>
                </a:lnTo>
                <a:lnTo>
                  <a:pt x="1328" y="95"/>
                </a:lnTo>
                <a:lnTo>
                  <a:pt x="1362" y="84"/>
                </a:lnTo>
                <a:lnTo>
                  <a:pt x="1397" y="72"/>
                </a:lnTo>
                <a:lnTo>
                  <a:pt x="1431" y="61"/>
                </a:lnTo>
                <a:lnTo>
                  <a:pt x="1465" y="52"/>
                </a:lnTo>
                <a:lnTo>
                  <a:pt x="1500" y="43"/>
                </a:lnTo>
                <a:lnTo>
                  <a:pt x="1535" y="34"/>
                </a:lnTo>
                <a:lnTo>
                  <a:pt x="1570" y="28"/>
                </a:lnTo>
                <a:lnTo>
                  <a:pt x="1605" y="22"/>
                </a:lnTo>
                <a:lnTo>
                  <a:pt x="1641" y="15"/>
                </a:lnTo>
                <a:lnTo>
                  <a:pt x="1675" y="11"/>
                </a:lnTo>
                <a:lnTo>
                  <a:pt x="1711" y="8"/>
                </a:lnTo>
                <a:lnTo>
                  <a:pt x="1746" y="4"/>
                </a:lnTo>
                <a:lnTo>
                  <a:pt x="1782" y="3"/>
                </a:lnTo>
                <a:lnTo>
                  <a:pt x="1817" y="1"/>
                </a:lnTo>
                <a:lnTo>
                  <a:pt x="1853" y="0"/>
                </a:lnTo>
                <a:lnTo>
                  <a:pt x="1889" y="1"/>
                </a:lnTo>
                <a:lnTo>
                  <a:pt x="1924" y="3"/>
                </a:lnTo>
                <a:lnTo>
                  <a:pt x="1960" y="4"/>
                </a:lnTo>
                <a:lnTo>
                  <a:pt x="1995" y="8"/>
                </a:lnTo>
                <a:lnTo>
                  <a:pt x="2031" y="11"/>
                </a:lnTo>
                <a:lnTo>
                  <a:pt x="2067" y="15"/>
                </a:lnTo>
                <a:lnTo>
                  <a:pt x="2102" y="22"/>
                </a:lnTo>
                <a:lnTo>
                  <a:pt x="2136" y="28"/>
                </a:lnTo>
                <a:lnTo>
                  <a:pt x="2172" y="34"/>
                </a:lnTo>
                <a:lnTo>
                  <a:pt x="2206" y="43"/>
                </a:lnTo>
                <a:lnTo>
                  <a:pt x="2241" y="52"/>
                </a:lnTo>
                <a:lnTo>
                  <a:pt x="2276" y="61"/>
                </a:lnTo>
                <a:lnTo>
                  <a:pt x="2311" y="72"/>
                </a:lnTo>
                <a:lnTo>
                  <a:pt x="2344" y="84"/>
                </a:lnTo>
                <a:lnTo>
                  <a:pt x="2378" y="95"/>
                </a:lnTo>
                <a:lnTo>
                  <a:pt x="2411" y="109"/>
                </a:lnTo>
                <a:lnTo>
                  <a:pt x="2445" y="123"/>
                </a:lnTo>
                <a:lnTo>
                  <a:pt x="2478" y="137"/>
                </a:lnTo>
                <a:lnTo>
                  <a:pt x="2511" y="154"/>
                </a:lnTo>
                <a:lnTo>
                  <a:pt x="2543" y="170"/>
                </a:lnTo>
                <a:lnTo>
                  <a:pt x="2575" y="188"/>
                </a:lnTo>
                <a:lnTo>
                  <a:pt x="2607" y="206"/>
                </a:lnTo>
                <a:lnTo>
                  <a:pt x="2638" y="225"/>
                </a:lnTo>
                <a:lnTo>
                  <a:pt x="2670" y="245"/>
                </a:lnTo>
                <a:lnTo>
                  <a:pt x="2701" y="266"/>
                </a:lnTo>
                <a:lnTo>
                  <a:pt x="2730" y="287"/>
                </a:lnTo>
                <a:lnTo>
                  <a:pt x="2760" y="310"/>
                </a:lnTo>
                <a:lnTo>
                  <a:pt x="2790" y="333"/>
                </a:lnTo>
                <a:lnTo>
                  <a:pt x="2819" y="357"/>
                </a:lnTo>
                <a:lnTo>
                  <a:pt x="2847" y="383"/>
                </a:lnTo>
                <a:lnTo>
                  <a:pt x="2875" y="408"/>
                </a:lnTo>
                <a:lnTo>
                  <a:pt x="2903" y="435"/>
                </a:lnTo>
                <a:lnTo>
                  <a:pt x="2929" y="463"/>
                </a:lnTo>
                <a:lnTo>
                  <a:pt x="2955" y="491"/>
                </a:lnTo>
                <a:lnTo>
                  <a:pt x="2980" y="519"/>
                </a:lnTo>
                <a:lnTo>
                  <a:pt x="3004" y="548"/>
                </a:lnTo>
                <a:lnTo>
                  <a:pt x="3027" y="577"/>
                </a:lnTo>
                <a:lnTo>
                  <a:pt x="3050" y="606"/>
                </a:lnTo>
                <a:lnTo>
                  <a:pt x="3072" y="637"/>
                </a:lnTo>
                <a:lnTo>
                  <a:pt x="3092" y="667"/>
                </a:lnTo>
                <a:lnTo>
                  <a:pt x="3112" y="699"/>
                </a:lnTo>
                <a:lnTo>
                  <a:pt x="3132" y="730"/>
                </a:lnTo>
                <a:lnTo>
                  <a:pt x="3149" y="761"/>
                </a:lnTo>
                <a:lnTo>
                  <a:pt x="3167" y="794"/>
                </a:lnTo>
                <a:lnTo>
                  <a:pt x="3184" y="826"/>
                </a:lnTo>
                <a:lnTo>
                  <a:pt x="3199" y="859"/>
                </a:lnTo>
                <a:lnTo>
                  <a:pt x="3214" y="892"/>
                </a:lnTo>
                <a:lnTo>
                  <a:pt x="3228" y="925"/>
                </a:lnTo>
                <a:lnTo>
                  <a:pt x="3241" y="960"/>
                </a:lnTo>
                <a:lnTo>
                  <a:pt x="3254" y="993"/>
                </a:lnTo>
                <a:lnTo>
                  <a:pt x="3265" y="1027"/>
                </a:lnTo>
                <a:lnTo>
                  <a:pt x="3275" y="1061"/>
                </a:lnTo>
                <a:lnTo>
                  <a:pt x="3285" y="1096"/>
                </a:lnTo>
                <a:lnTo>
                  <a:pt x="3294" y="1131"/>
                </a:lnTo>
                <a:lnTo>
                  <a:pt x="3303" y="1166"/>
                </a:lnTo>
                <a:lnTo>
                  <a:pt x="3309" y="1201"/>
                </a:lnTo>
                <a:lnTo>
                  <a:pt x="3316" y="1236"/>
                </a:lnTo>
                <a:lnTo>
                  <a:pt x="3322" y="1271"/>
                </a:lnTo>
                <a:lnTo>
                  <a:pt x="3326" y="1307"/>
                </a:lnTo>
                <a:lnTo>
                  <a:pt x="3330" y="1342"/>
                </a:lnTo>
                <a:lnTo>
                  <a:pt x="3334" y="1378"/>
                </a:lnTo>
                <a:lnTo>
                  <a:pt x="3335" y="1414"/>
                </a:lnTo>
                <a:lnTo>
                  <a:pt x="3336" y="1449"/>
                </a:lnTo>
                <a:lnTo>
                  <a:pt x="3337" y="1485"/>
                </a:lnTo>
                <a:lnTo>
                  <a:pt x="3336" y="1520"/>
                </a:lnTo>
                <a:lnTo>
                  <a:pt x="3335" y="1556"/>
                </a:lnTo>
                <a:lnTo>
                  <a:pt x="3334" y="1590"/>
                </a:lnTo>
                <a:lnTo>
                  <a:pt x="3330" y="1626"/>
                </a:lnTo>
                <a:lnTo>
                  <a:pt x="3326" y="1661"/>
                </a:lnTo>
                <a:lnTo>
                  <a:pt x="3322" y="1697"/>
                </a:lnTo>
                <a:lnTo>
                  <a:pt x="3316" y="1733"/>
                </a:lnTo>
                <a:lnTo>
                  <a:pt x="3309" y="1767"/>
                </a:lnTo>
                <a:lnTo>
                  <a:pt x="3303" y="1802"/>
                </a:lnTo>
                <a:lnTo>
                  <a:pt x="3294" y="1837"/>
                </a:lnTo>
                <a:lnTo>
                  <a:pt x="3285" y="1872"/>
                </a:lnTo>
                <a:lnTo>
                  <a:pt x="3276" y="1907"/>
                </a:lnTo>
                <a:lnTo>
                  <a:pt x="3265" y="1941"/>
                </a:lnTo>
                <a:lnTo>
                  <a:pt x="3254" y="1975"/>
                </a:lnTo>
                <a:lnTo>
                  <a:pt x="3241" y="2008"/>
                </a:lnTo>
                <a:lnTo>
                  <a:pt x="3228" y="2043"/>
                </a:lnTo>
                <a:lnTo>
                  <a:pt x="3214" y="2076"/>
                </a:lnTo>
                <a:lnTo>
                  <a:pt x="3199" y="2109"/>
                </a:lnTo>
                <a:lnTo>
                  <a:pt x="3184" y="2142"/>
                </a:lnTo>
                <a:lnTo>
                  <a:pt x="3167" y="2174"/>
                </a:lnTo>
                <a:lnTo>
                  <a:pt x="3149" y="2207"/>
                </a:lnTo>
                <a:lnTo>
                  <a:pt x="3132" y="2238"/>
                </a:lnTo>
                <a:lnTo>
                  <a:pt x="3112" y="2269"/>
                </a:lnTo>
                <a:lnTo>
                  <a:pt x="3092" y="2301"/>
                </a:lnTo>
                <a:lnTo>
                  <a:pt x="3072" y="2331"/>
                </a:lnTo>
                <a:lnTo>
                  <a:pt x="3050" y="2362"/>
                </a:lnTo>
                <a:lnTo>
                  <a:pt x="3027" y="2391"/>
                </a:lnTo>
                <a:lnTo>
                  <a:pt x="3004" y="2420"/>
                </a:lnTo>
                <a:lnTo>
                  <a:pt x="2980" y="2450"/>
                </a:lnTo>
                <a:lnTo>
                  <a:pt x="2955" y="2477"/>
                </a:lnTo>
                <a:lnTo>
                  <a:pt x="2929" y="2505"/>
                </a:lnTo>
                <a:lnTo>
                  <a:pt x="2903" y="2533"/>
                </a:lnTo>
                <a:lnTo>
                  <a:pt x="2876" y="2559"/>
                </a:lnTo>
                <a:lnTo>
                  <a:pt x="2848" y="2584"/>
                </a:lnTo>
                <a:lnTo>
                  <a:pt x="2821" y="2608"/>
                </a:lnTo>
                <a:lnTo>
                  <a:pt x="2793" y="2633"/>
                </a:lnTo>
                <a:lnTo>
                  <a:pt x="2764" y="2655"/>
                </a:lnTo>
                <a:lnTo>
                  <a:pt x="2735" y="2677"/>
                </a:lnTo>
                <a:lnTo>
                  <a:pt x="2706" y="2699"/>
                </a:lnTo>
                <a:lnTo>
                  <a:pt x="2677" y="2719"/>
                </a:lnTo>
                <a:lnTo>
                  <a:pt x="2646" y="2738"/>
                </a:lnTo>
                <a:lnTo>
                  <a:pt x="2616" y="2757"/>
                </a:lnTo>
                <a:lnTo>
                  <a:pt x="2585" y="2775"/>
                </a:lnTo>
                <a:lnTo>
                  <a:pt x="2553" y="2793"/>
                </a:lnTo>
                <a:lnTo>
                  <a:pt x="2523" y="2809"/>
                </a:lnTo>
                <a:lnTo>
                  <a:pt x="2491" y="2824"/>
                </a:lnTo>
                <a:lnTo>
                  <a:pt x="2459" y="2840"/>
                </a:lnTo>
                <a:lnTo>
                  <a:pt x="2426" y="2854"/>
                </a:lnTo>
                <a:lnTo>
                  <a:pt x="2375" y="2873"/>
                </a:lnTo>
                <a:lnTo>
                  <a:pt x="2325" y="2892"/>
                </a:lnTo>
                <a:lnTo>
                  <a:pt x="2272" y="2908"/>
                </a:lnTo>
                <a:lnTo>
                  <a:pt x="2220" y="2922"/>
                </a:lnTo>
                <a:lnTo>
                  <a:pt x="2167" y="2934"/>
                </a:lnTo>
                <a:lnTo>
                  <a:pt x="2114" y="2945"/>
                </a:lnTo>
                <a:lnTo>
                  <a:pt x="2061" y="2953"/>
                </a:lnTo>
                <a:lnTo>
                  <a:pt x="2007" y="2961"/>
                </a:lnTo>
                <a:lnTo>
                  <a:pt x="1953" y="2964"/>
                </a:lnTo>
                <a:lnTo>
                  <a:pt x="1900" y="2967"/>
                </a:lnTo>
                <a:lnTo>
                  <a:pt x="1845" y="2968"/>
                </a:lnTo>
                <a:lnTo>
                  <a:pt x="1792" y="2967"/>
                </a:lnTo>
                <a:lnTo>
                  <a:pt x="1739" y="2963"/>
                </a:lnTo>
                <a:lnTo>
                  <a:pt x="1684" y="2958"/>
                </a:lnTo>
                <a:lnTo>
                  <a:pt x="1631" y="2952"/>
                </a:lnTo>
                <a:lnTo>
                  <a:pt x="1577" y="2943"/>
                </a:lnTo>
                <a:lnTo>
                  <a:pt x="1525" y="2931"/>
                </a:lnTo>
                <a:lnTo>
                  <a:pt x="1472" y="2919"/>
                </a:lnTo>
                <a:lnTo>
                  <a:pt x="1420" y="2903"/>
                </a:lnTo>
                <a:lnTo>
                  <a:pt x="1369" y="2887"/>
                </a:lnTo>
                <a:lnTo>
                  <a:pt x="1317" y="2868"/>
                </a:lnTo>
                <a:lnTo>
                  <a:pt x="1266" y="2847"/>
                </a:lnTo>
                <a:lnTo>
                  <a:pt x="1216" y="2824"/>
                </a:lnTo>
                <a:lnTo>
                  <a:pt x="1167" y="2800"/>
                </a:lnTo>
                <a:lnTo>
                  <a:pt x="1118" y="2774"/>
                </a:lnTo>
                <a:lnTo>
                  <a:pt x="1070" y="2744"/>
                </a:lnTo>
                <a:lnTo>
                  <a:pt x="1024" y="2714"/>
                </a:lnTo>
                <a:lnTo>
                  <a:pt x="977" y="2682"/>
                </a:lnTo>
                <a:lnTo>
                  <a:pt x="933" y="2648"/>
                </a:lnTo>
                <a:lnTo>
                  <a:pt x="888" y="2612"/>
                </a:lnTo>
                <a:lnTo>
                  <a:pt x="846" y="2573"/>
                </a:lnTo>
                <a:lnTo>
                  <a:pt x="804" y="2533"/>
                </a:lnTo>
                <a:lnTo>
                  <a:pt x="769" y="2497"/>
                </a:lnTo>
                <a:lnTo>
                  <a:pt x="735" y="2458"/>
                </a:lnTo>
                <a:lnTo>
                  <a:pt x="702" y="2419"/>
                </a:lnTo>
                <a:lnTo>
                  <a:pt x="671" y="2380"/>
                </a:lnTo>
                <a:lnTo>
                  <a:pt x="641" y="2340"/>
                </a:lnTo>
                <a:lnTo>
                  <a:pt x="613" y="2298"/>
                </a:lnTo>
                <a:lnTo>
                  <a:pt x="586" y="2256"/>
                </a:lnTo>
                <a:lnTo>
                  <a:pt x="562" y="2214"/>
                </a:lnTo>
                <a:lnTo>
                  <a:pt x="533" y="2161"/>
                </a:lnTo>
                <a:lnTo>
                  <a:pt x="506" y="2106"/>
                </a:lnTo>
                <a:lnTo>
                  <a:pt x="482" y="2050"/>
                </a:lnTo>
                <a:lnTo>
                  <a:pt x="460" y="1994"/>
                </a:lnTo>
                <a:lnTo>
                  <a:pt x="441" y="1939"/>
                </a:lnTo>
                <a:lnTo>
                  <a:pt x="423" y="1881"/>
                </a:lnTo>
                <a:lnTo>
                  <a:pt x="409" y="1823"/>
                </a:lnTo>
                <a:lnTo>
                  <a:pt x="397" y="1766"/>
                </a:lnTo>
                <a:lnTo>
                  <a:pt x="386" y="1707"/>
                </a:lnTo>
                <a:lnTo>
                  <a:pt x="379" y="1647"/>
                </a:lnTo>
                <a:lnTo>
                  <a:pt x="374" y="1589"/>
                </a:lnTo>
                <a:lnTo>
                  <a:pt x="371" y="1529"/>
                </a:lnTo>
                <a:lnTo>
                  <a:pt x="370" y="1471"/>
                </a:lnTo>
                <a:lnTo>
                  <a:pt x="371" y="1411"/>
                </a:lnTo>
                <a:lnTo>
                  <a:pt x="376" y="1353"/>
                </a:lnTo>
                <a:lnTo>
                  <a:pt x="383" y="1293"/>
                </a:lnTo>
                <a:lnTo>
                  <a:pt x="391" y="1234"/>
                </a:lnTo>
                <a:lnTo>
                  <a:pt x="402" y="1176"/>
                </a:lnTo>
                <a:lnTo>
                  <a:pt x="416" y="1119"/>
                </a:lnTo>
                <a:lnTo>
                  <a:pt x="431" y="1060"/>
                </a:lnTo>
                <a:lnTo>
                  <a:pt x="450" y="1004"/>
                </a:lnTo>
                <a:lnTo>
                  <a:pt x="470" y="947"/>
                </a:lnTo>
                <a:lnTo>
                  <a:pt x="493" y="891"/>
                </a:lnTo>
                <a:lnTo>
                  <a:pt x="519" y="836"/>
                </a:lnTo>
                <a:lnTo>
                  <a:pt x="545" y="783"/>
                </a:lnTo>
                <a:lnTo>
                  <a:pt x="576" y="730"/>
                </a:lnTo>
                <a:lnTo>
                  <a:pt x="608" y="678"/>
                </a:lnTo>
                <a:lnTo>
                  <a:pt x="642" y="627"/>
                </a:lnTo>
                <a:lnTo>
                  <a:pt x="680" y="577"/>
                </a:lnTo>
                <a:lnTo>
                  <a:pt x="718" y="529"/>
                </a:lnTo>
                <a:lnTo>
                  <a:pt x="760" y="480"/>
                </a:lnTo>
                <a:lnTo>
                  <a:pt x="804" y="435"/>
                </a:lnTo>
                <a:close/>
                <a:moveTo>
                  <a:pt x="2560" y="646"/>
                </a:moveTo>
                <a:lnTo>
                  <a:pt x="2560" y="646"/>
                </a:lnTo>
                <a:lnTo>
                  <a:pt x="2583" y="666"/>
                </a:lnTo>
                <a:lnTo>
                  <a:pt x="2604" y="685"/>
                </a:lnTo>
                <a:lnTo>
                  <a:pt x="2624" y="705"/>
                </a:lnTo>
                <a:lnTo>
                  <a:pt x="2646" y="727"/>
                </a:lnTo>
                <a:lnTo>
                  <a:pt x="2665" y="749"/>
                </a:lnTo>
                <a:lnTo>
                  <a:pt x="2684" y="770"/>
                </a:lnTo>
                <a:lnTo>
                  <a:pt x="2721" y="815"/>
                </a:lnTo>
                <a:lnTo>
                  <a:pt x="2754" y="861"/>
                </a:lnTo>
                <a:lnTo>
                  <a:pt x="2785" y="908"/>
                </a:lnTo>
                <a:lnTo>
                  <a:pt x="2814" y="956"/>
                </a:lnTo>
                <a:lnTo>
                  <a:pt x="2839" y="1007"/>
                </a:lnTo>
                <a:lnTo>
                  <a:pt x="2862" y="1056"/>
                </a:lnTo>
                <a:lnTo>
                  <a:pt x="2882" y="1108"/>
                </a:lnTo>
                <a:lnTo>
                  <a:pt x="2899" y="1162"/>
                </a:lnTo>
                <a:lnTo>
                  <a:pt x="2914" y="1214"/>
                </a:lnTo>
                <a:lnTo>
                  <a:pt x="2927" y="1269"/>
                </a:lnTo>
                <a:lnTo>
                  <a:pt x="2936" y="1323"/>
                </a:lnTo>
                <a:lnTo>
                  <a:pt x="2942" y="1378"/>
                </a:lnTo>
                <a:lnTo>
                  <a:pt x="2946" y="1433"/>
                </a:lnTo>
                <a:lnTo>
                  <a:pt x="2947" y="1487"/>
                </a:lnTo>
                <a:lnTo>
                  <a:pt x="2946" y="1543"/>
                </a:lnTo>
                <a:lnTo>
                  <a:pt x="2941" y="1598"/>
                </a:lnTo>
                <a:lnTo>
                  <a:pt x="2935" y="1652"/>
                </a:lnTo>
                <a:lnTo>
                  <a:pt x="2924" y="1707"/>
                </a:lnTo>
                <a:lnTo>
                  <a:pt x="2912" y="1761"/>
                </a:lnTo>
                <a:lnTo>
                  <a:pt x="2896" y="1814"/>
                </a:lnTo>
                <a:lnTo>
                  <a:pt x="2877" y="1867"/>
                </a:lnTo>
                <a:lnTo>
                  <a:pt x="2856" y="1919"/>
                </a:lnTo>
                <a:lnTo>
                  <a:pt x="2832" y="1970"/>
                </a:lnTo>
                <a:lnTo>
                  <a:pt x="2805" y="2021"/>
                </a:lnTo>
                <a:lnTo>
                  <a:pt x="2791" y="2045"/>
                </a:lnTo>
                <a:lnTo>
                  <a:pt x="2776" y="2069"/>
                </a:lnTo>
                <a:lnTo>
                  <a:pt x="2759" y="2094"/>
                </a:lnTo>
                <a:lnTo>
                  <a:pt x="2743" y="2118"/>
                </a:lnTo>
                <a:lnTo>
                  <a:pt x="2726" y="2141"/>
                </a:lnTo>
                <a:lnTo>
                  <a:pt x="2707" y="2165"/>
                </a:lnTo>
                <a:lnTo>
                  <a:pt x="2689" y="2186"/>
                </a:lnTo>
                <a:lnTo>
                  <a:pt x="2669" y="2209"/>
                </a:lnTo>
                <a:lnTo>
                  <a:pt x="2649" y="2231"/>
                </a:lnTo>
                <a:lnTo>
                  <a:pt x="2628" y="2252"/>
                </a:lnTo>
                <a:lnTo>
                  <a:pt x="2556" y="2181"/>
                </a:lnTo>
                <a:lnTo>
                  <a:pt x="2594" y="2142"/>
                </a:lnTo>
                <a:lnTo>
                  <a:pt x="2628" y="2100"/>
                </a:lnTo>
                <a:lnTo>
                  <a:pt x="2660" y="2058"/>
                </a:lnTo>
                <a:lnTo>
                  <a:pt x="2691" y="2015"/>
                </a:lnTo>
                <a:lnTo>
                  <a:pt x="2717" y="1970"/>
                </a:lnTo>
                <a:lnTo>
                  <a:pt x="2741" y="1925"/>
                </a:lnTo>
                <a:lnTo>
                  <a:pt x="2763" y="1879"/>
                </a:lnTo>
                <a:lnTo>
                  <a:pt x="2782" y="1832"/>
                </a:lnTo>
                <a:lnTo>
                  <a:pt x="2799" y="1783"/>
                </a:lnTo>
                <a:lnTo>
                  <a:pt x="2813" y="1735"/>
                </a:lnTo>
                <a:lnTo>
                  <a:pt x="2825" y="1686"/>
                </a:lnTo>
                <a:lnTo>
                  <a:pt x="2834" y="1636"/>
                </a:lnTo>
                <a:lnTo>
                  <a:pt x="2841" y="1586"/>
                </a:lnTo>
                <a:lnTo>
                  <a:pt x="2844" y="1537"/>
                </a:lnTo>
                <a:lnTo>
                  <a:pt x="2846" y="1487"/>
                </a:lnTo>
                <a:lnTo>
                  <a:pt x="2844" y="1436"/>
                </a:lnTo>
                <a:lnTo>
                  <a:pt x="2842" y="1387"/>
                </a:lnTo>
                <a:lnTo>
                  <a:pt x="2835" y="1337"/>
                </a:lnTo>
                <a:lnTo>
                  <a:pt x="2827" y="1288"/>
                </a:lnTo>
                <a:lnTo>
                  <a:pt x="2816" y="1239"/>
                </a:lnTo>
                <a:lnTo>
                  <a:pt x="2802" y="1191"/>
                </a:lnTo>
                <a:lnTo>
                  <a:pt x="2786" y="1143"/>
                </a:lnTo>
                <a:lnTo>
                  <a:pt x="2768" y="1097"/>
                </a:lnTo>
                <a:lnTo>
                  <a:pt x="2748" y="1050"/>
                </a:lnTo>
                <a:lnTo>
                  <a:pt x="2724" y="1005"/>
                </a:lnTo>
                <a:lnTo>
                  <a:pt x="2698" y="961"/>
                </a:lnTo>
                <a:lnTo>
                  <a:pt x="2670" y="918"/>
                </a:lnTo>
                <a:lnTo>
                  <a:pt x="2640" y="876"/>
                </a:lnTo>
                <a:lnTo>
                  <a:pt x="2607" y="836"/>
                </a:lnTo>
                <a:lnTo>
                  <a:pt x="2572" y="797"/>
                </a:lnTo>
                <a:lnTo>
                  <a:pt x="2534" y="760"/>
                </a:lnTo>
                <a:lnTo>
                  <a:pt x="2495" y="725"/>
                </a:lnTo>
                <a:lnTo>
                  <a:pt x="2560" y="646"/>
                </a:lnTo>
                <a:close/>
              </a:path>
            </a:pathLst>
          </a:custGeom>
          <a:solidFill>
            <a:srgbClr val="FFFFFF"/>
          </a:solidFill>
          <a:ln w="9525">
            <a:noFill/>
            <a:round/>
            <a:headEnd/>
            <a:tailEnd/>
          </a:ln>
        </p:spPr>
        <p:txBody>
          <a:bodyPr/>
          <a:lstStyle/>
          <a:p>
            <a:pPr defTabSz="685800" hangingPunct="1">
              <a:defRPr/>
            </a:pPr>
            <a:endParaRPr lang="de-DE" sz="1500">
              <a:solidFill>
                <a:schemeClr val="bg2"/>
              </a:solidFill>
            </a:endParaRPr>
          </a:p>
        </p:txBody>
      </p:sp>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Executive Summary</a:t>
            </a:r>
          </a:p>
        </p:txBody>
      </p:sp>
      <p:sp>
        <p:nvSpPr>
          <p:cNvPr id="5" name="TextBox 4">
            <a:extLst>
              <a:ext uri="{FF2B5EF4-FFF2-40B4-BE49-F238E27FC236}">
                <a16:creationId xmlns:a16="http://schemas.microsoft.com/office/drawing/2014/main" id="{C0CDBE16-BB7A-4081-9461-2AF3D10A7395}"/>
              </a:ext>
            </a:extLst>
          </p:cNvPr>
          <p:cNvSpPr txBox="1"/>
          <p:nvPr/>
        </p:nvSpPr>
        <p:spPr>
          <a:xfrm>
            <a:off x="4572000" y="1230224"/>
            <a:ext cx="4420728" cy="1910459"/>
          </a:xfrm>
          <a:prstGeom prst="rect">
            <a:avLst/>
          </a:prstGeom>
          <a:noFill/>
        </p:spPr>
        <p:txBody>
          <a:bodyPr wrap="square" rtlCol="0">
            <a:spAutoFit/>
          </a:bodyPr>
          <a:lstStyle/>
          <a:p>
            <a:pPr algn="just">
              <a:lnSpc>
                <a:spcPct val="150000"/>
              </a:lnSpc>
            </a:pPr>
            <a:r>
              <a:rPr lang="en-GB" sz="1000" dirty="0">
                <a:latin typeface="Arial" panose="020B0604020202020204" pitchFamily="34" charset="0"/>
                <a:cs typeface="Arial" panose="020B0604020202020204" pitchFamily="34" charset="0"/>
              </a:rPr>
              <a:t>We focused on nine (9) key areas of IT while also leveraging on Gartner’s IT score for CIOs. Gartner Score enables organisations to improve functional performance by assessing their performance across a broad set of functional activities. The diagnostic measures two primary dimension: maturity and importance. IT Score for CIOs covers thirty (30) functional activities across seven (7) functional objectives.</a:t>
            </a:r>
          </a:p>
          <a:p>
            <a:pPr algn="just">
              <a:lnSpc>
                <a:spcPct val="150000"/>
              </a:lnSpc>
            </a:pPr>
            <a:r>
              <a:rPr lang="en-GB" sz="1000" dirty="0">
                <a:latin typeface="Arial" panose="020B0604020202020204" pitchFamily="34" charset="0"/>
                <a:cs typeface="Arial" panose="020B0604020202020204" pitchFamily="34" charset="0"/>
              </a:rPr>
              <a:t>The functional activities was absorbed into the nine (9) key areas to provide an holistic view of iQx current state.</a:t>
            </a:r>
          </a:p>
        </p:txBody>
      </p:sp>
      <p:sp>
        <p:nvSpPr>
          <p:cNvPr id="7" name="TextBox 6">
            <a:extLst>
              <a:ext uri="{FF2B5EF4-FFF2-40B4-BE49-F238E27FC236}">
                <a16:creationId xmlns:a16="http://schemas.microsoft.com/office/drawing/2014/main" id="{DCE88F0E-F04C-489B-A755-0A7156A07511}"/>
              </a:ext>
            </a:extLst>
          </p:cNvPr>
          <p:cNvSpPr txBox="1"/>
          <p:nvPr/>
        </p:nvSpPr>
        <p:spPr>
          <a:xfrm>
            <a:off x="189781" y="1234783"/>
            <a:ext cx="4343494" cy="1448795"/>
          </a:xfrm>
          <a:prstGeom prst="rect">
            <a:avLst/>
          </a:prstGeom>
          <a:noFill/>
        </p:spPr>
        <p:txBody>
          <a:bodyPr wrap="square" rtlCol="0">
            <a:spAutoFit/>
          </a:bodyPr>
          <a:lstStyle/>
          <a:p>
            <a:pPr lvl="0" algn="just" eaLnBrk="0" fontAlgn="base">
              <a:lnSpc>
                <a:spcPct val="150000"/>
              </a:lnSpc>
              <a:spcBef>
                <a:spcPct val="0"/>
              </a:spcBef>
              <a:spcAft>
                <a:spcPct val="0"/>
              </a:spcAft>
              <a:defRPr/>
            </a:pPr>
            <a:r>
              <a:rPr lang="en-GB" sz="10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In line with FMDQ’s drive for operational excellence, it was imperative to carry out a Current State Assessment (CSA) and Operation readiness of iQx Consult Limited franchise of the FMDQ Group. This assessment is necessary to ensure the business is well positioned and has the capacity to deliver on its mandate – to drive the technology infrastructure as an offshoot of the ITD division of FMDQ. </a:t>
            </a:r>
          </a:p>
        </p:txBody>
      </p:sp>
      <p:sp>
        <p:nvSpPr>
          <p:cNvPr id="8" name="TextBox 7">
            <a:extLst>
              <a:ext uri="{FF2B5EF4-FFF2-40B4-BE49-F238E27FC236}">
                <a16:creationId xmlns:a16="http://schemas.microsoft.com/office/drawing/2014/main" id="{60F3637C-473E-4B6A-8068-D158A77697B9}"/>
              </a:ext>
            </a:extLst>
          </p:cNvPr>
          <p:cNvSpPr txBox="1"/>
          <p:nvPr/>
        </p:nvSpPr>
        <p:spPr>
          <a:xfrm>
            <a:off x="179733" y="3544554"/>
            <a:ext cx="8790933" cy="553998"/>
          </a:xfrm>
          <a:prstGeom prst="rect">
            <a:avLst/>
          </a:prstGeom>
          <a:noFill/>
        </p:spPr>
        <p:txBody>
          <a:bodyPr wrap="square" rtlCol="0">
            <a:spAutoFit/>
          </a:bodyPr>
          <a:lstStyle/>
          <a:p>
            <a:pPr algn="just"/>
            <a:r>
              <a:rPr lang="en-GB" sz="1000" dirty="0">
                <a:latin typeface="Arial" panose="020B0604020202020204" pitchFamily="34" charset="0"/>
                <a:cs typeface="Arial" panose="020B0604020202020204" pitchFamily="34" charset="0"/>
              </a:rPr>
              <a:t>Our current state assessment takes cognizance of these key areas of IT necessary to position iQx to run the FMDQ group technology business and subsequently be a leading provider of financial market digitisation. Different ratings was assigned to these areas depending on the level of maturity and compliance</a:t>
            </a:r>
          </a:p>
        </p:txBody>
      </p:sp>
      <p:grpSp>
        <p:nvGrpSpPr>
          <p:cNvPr id="48" name="Group 47">
            <a:extLst>
              <a:ext uri="{FF2B5EF4-FFF2-40B4-BE49-F238E27FC236}">
                <a16:creationId xmlns:a16="http://schemas.microsoft.com/office/drawing/2014/main" id="{8621D8A2-9204-4C7E-B881-3ED26631E245}"/>
              </a:ext>
            </a:extLst>
          </p:cNvPr>
          <p:cNvGrpSpPr/>
          <p:nvPr/>
        </p:nvGrpSpPr>
        <p:grpSpPr>
          <a:xfrm>
            <a:off x="551684" y="4504384"/>
            <a:ext cx="2565988" cy="357773"/>
            <a:chOff x="4656165" y="1481418"/>
            <a:chExt cx="6465957" cy="954864"/>
          </a:xfrm>
        </p:grpSpPr>
        <p:sp>
          <p:nvSpPr>
            <p:cNvPr id="49" name="Rectangle 48">
              <a:extLst>
                <a:ext uri="{FF2B5EF4-FFF2-40B4-BE49-F238E27FC236}">
                  <a16:creationId xmlns:a16="http://schemas.microsoft.com/office/drawing/2014/main" id="{8726FCF0-C15F-4BB1-985F-BA2048155EA1}"/>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38543A9-D7DD-45B7-8E51-C9701957D05F}"/>
                </a:ext>
              </a:extLst>
            </p:cNvPr>
            <p:cNvSpPr txBox="1"/>
            <p:nvPr/>
          </p:nvSpPr>
          <p:spPr>
            <a:xfrm>
              <a:off x="5227173" y="1603651"/>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IT Governance</a:t>
              </a:r>
            </a:p>
          </p:txBody>
        </p:sp>
      </p:grpSp>
      <p:grpSp>
        <p:nvGrpSpPr>
          <p:cNvPr id="56" name="Group 55">
            <a:extLst>
              <a:ext uri="{FF2B5EF4-FFF2-40B4-BE49-F238E27FC236}">
                <a16:creationId xmlns:a16="http://schemas.microsoft.com/office/drawing/2014/main" id="{3E162820-F1DE-4276-89D4-9AD622496DEF}"/>
              </a:ext>
            </a:extLst>
          </p:cNvPr>
          <p:cNvGrpSpPr/>
          <p:nvPr/>
        </p:nvGrpSpPr>
        <p:grpSpPr>
          <a:xfrm>
            <a:off x="715198" y="6075311"/>
            <a:ext cx="2565988" cy="357773"/>
            <a:chOff x="4656165" y="1481418"/>
            <a:chExt cx="6465957" cy="954864"/>
          </a:xfrm>
        </p:grpSpPr>
        <p:sp>
          <p:nvSpPr>
            <p:cNvPr id="57" name="Rectangle 56">
              <a:extLst>
                <a:ext uri="{FF2B5EF4-FFF2-40B4-BE49-F238E27FC236}">
                  <a16:creationId xmlns:a16="http://schemas.microsoft.com/office/drawing/2014/main" id="{FDE0B429-CDD1-4BA2-97A2-73B88CD80F34}"/>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EB9A99A-4B7E-4BE6-AA42-A12E271FB858}"/>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IT Security</a:t>
              </a:r>
            </a:p>
          </p:txBody>
        </p:sp>
      </p:grpSp>
      <p:grpSp>
        <p:nvGrpSpPr>
          <p:cNvPr id="60" name="Group 59">
            <a:extLst>
              <a:ext uri="{FF2B5EF4-FFF2-40B4-BE49-F238E27FC236}">
                <a16:creationId xmlns:a16="http://schemas.microsoft.com/office/drawing/2014/main" id="{C8FD465D-63D4-4C7F-81C4-F4CB429C27FD}"/>
              </a:ext>
            </a:extLst>
          </p:cNvPr>
          <p:cNvGrpSpPr/>
          <p:nvPr/>
        </p:nvGrpSpPr>
        <p:grpSpPr>
          <a:xfrm>
            <a:off x="4048820" y="5283638"/>
            <a:ext cx="2565988" cy="357773"/>
            <a:chOff x="4656165" y="1481418"/>
            <a:chExt cx="6465957" cy="954864"/>
          </a:xfrm>
        </p:grpSpPr>
        <p:sp>
          <p:nvSpPr>
            <p:cNvPr id="61" name="Rectangle 60">
              <a:extLst>
                <a:ext uri="{FF2B5EF4-FFF2-40B4-BE49-F238E27FC236}">
                  <a16:creationId xmlns:a16="http://schemas.microsoft.com/office/drawing/2014/main" id="{3B115A36-1916-422B-B02C-69959E6D9215}"/>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44320FFA-B4C6-4678-A471-4ED0C8F3B20F}"/>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Technology</a:t>
              </a:r>
            </a:p>
          </p:txBody>
        </p:sp>
      </p:grpSp>
      <p:grpSp>
        <p:nvGrpSpPr>
          <p:cNvPr id="64" name="Group 63">
            <a:extLst>
              <a:ext uri="{FF2B5EF4-FFF2-40B4-BE49-F238E27FC236}">
                <a16:creationId xmlns:a16="http://schemas.microsoft.com/office/drawing/2014/main" id="{3D0531BD-0E26-4FE1-919F-D2A746C7B3ED}"/>
              </a:ext>
            </a:extLst>
          </p:cNvPr>
          <p:cNvGrpSpPr/>
          <p:nvPr/>
        </p:nvGrpSpPr>
        <p:grpSpPr>
          <a:xfrm>
            <a:off x="4056649" y="4504384"/>
            <a:ext cx="2565988" cy="357773"/>
            <a:chOff x="4656165" y="1481418"/>
            <a:chExt cx="6465957" cy="954864"/>
          </a:xfrm>
        </p:grpSpPr>
        <p:sp>
          <p:nvSpPr>
            <p:cNvPr id="65" name="Rectangle 64">
              <a:extLst>
                <a:ext uri="{FF2B5EF4-FFF2-40B4-BE49-F238E27FC236}">
                  <a16:creationId xmlns:a16="http://schemas.microsoft.com/office/drawing/2014/main" id="{F41C9032-17E9-4ABD-AEF6-51624ADA86A2}"/>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590F9C20-0DAD-40D2-A310-46507B30329F}"/>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People and Skills</a:t>
              </a:r>
            </a:p>
          </p:txBody>
        </p:sp>
      </p:grpSp>
      <p:grpSp>
        <p:nvGrpSpPr>
          <p:cNvPr id="68" name="Group 67">
            <a:extLst>
              <a:ext uri="{FF2B5EF4-FFF2-40B4-BE49-F238E27FC236}">
                <a16:creationId xmlns:a16="http://schemas.microsoft.com/office/drawing/2014/main" id="{D3319824-1BF0-4843-BD32-AEB3BF874420}"/>
              </a:ext>
            </a:extLst>
          </p:cNvPr>
          <p:cNvGrpSpPr/>
          <p:nvPr/>
        </p:nvGrpSpPr>
        <p:grpSpPr>
          <a:xfrm>
            <a:off x="6971504" y="6095620"/>
            <a:ext cx="2565988" cy="357773"/>
            <a:chOff x="4656165" y="1481418"/>
            <a:chExt cx="6465957" cy="954864"/>
          </a:xfrm>
        </p:grpSpPr>
        <p:sp>
          <p:nvSpPr>
            <p:cNvPr id="69" name="Rectangle 68">
              <a:extLst>
                <a:ext uri="{FF2B5EF4-FFF2-40B4-BE49-F238E27FC236}">
                  <a16:creationId xmlns:a16="http://schemas.microsoft.com/office/drawing/2014/main" id="{FEA578DB-C92C-4AD6-B986-CF1FD8635728}"/>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0A38CD07-AE17-435A-8B85-8BC8BBE636FD}"/>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IT Infrastructure</a:t>
              </a:r>
            </a:p>
          </p:txBody>
        </p:sp>
      </p:grpSp>
      <p:grpSp>
        <p:nvGrpSpPr>
          <p:cNvPr id="73" name="Group 72">
            <a:extLst>
              <a:ext uri="{FF2B5EF4-FFF2-40B4-BE49-F238E27FC236}">
                <a16:creationId xmlns:a16="http://schemas.microsoft.com/office/drawing/2014/main" id="{351C29BE-1D53-468E-B75C-614A7ECCF3B5}"/>
              </a:ext>
            </a:extLst>
          </p:cNvPr>
          <p:cNvGrpSpPr/>
          <p:nvPr/>
        </p:nvGrpSpPr>
        <p:grpSpPr>
          <a:xfrm>
            <a:off x="6962649" y="5280123"/>
            <a:ext cx="2565988" cy="357773"/>
            <a:chOff x="4656165" y="1481418"/>
            <a:chExt cx="6465957" cy="954864"/>
          </a:xfrm>
        </p:grpSpPr>
        <p:sp>
          <p:nvSpPr>
            <p:cNvPr id="74" name="Rectangle 73">
              <a:extLst>
                <a:ext uri="{FF2B5EF4-FFF2-40B4-BE49-F238E27FC236}">
                  <a16:creationId xmlns:a16="http://schemas.microsoft.com/office/drawing/2014/main" id="{5A7F840F-AD08-42B4-BD6E-7D66DA7B8B1B}"/>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F59811A7-0041-4F19-BB7C-A935DDAA9C99}"/>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Enterprise Architecture</a:t>
              </a:r>
            </a:p>
          </p:txBody>
        </p:sp>
      </p:grpSp>
      <p:grpSp>
        <p:nvGrpSpPr>
          <p:cNvPr id="82" name="Group 81">
            <a:extLst>
              <a:ext uri="{FF2B5EF4-FFF2-40B4-BE49-F238E27FC236}">
                <a16:creationId xmlns:a16="http://schemas.microsoft.com/office/drawing/2014/main" id="{34E6F939-AC7A-4105-B695-9CFB5A53D646}"/>
              </a:ext>
            </a:extLst>
          </p:cNvPr>
          <p:cNvGrpSpPr/>
          <p:nvPr/>
        </p:nvGrpSpPr>
        <p:grpSpPr>
          <a:xfrm>
            <a:off x="4034739" y="6102651"/>
            <a:ext cx="2565988" cy="357773"/>
            <a:chOff x="4656165" y="1481418"/>
            <a:chExt cx="6465957" cy="954864"/>
          </a:xfrm>
        </p:grpSpPr>
        <p:sp>
          <p:nvSpPr>
            <p:cNvPr id="83" name="Rectangle 82">
              <a:extLst>
                <a:ext uri="{FF2B5EF4-FFF2-40B4-BE49-F238E27FC236}">
                  <a16:creationId xmlns:a16="http://schemas.microsoft.com/office/drawing/2014/main" id="{279128FA-341E-48B2-8C49-ED747E18A22F}"/>
                </a:ext>
              </a:extLst>
            </p:cNvPr>
            <p:cNvSpPr/>
            <p:nvPr/>
          </p:nvSpPr>
          <p:spPr>
            <a:xfrm>
              <a:off x="4656165" y="1481418"/>
              <a:ext cx="6465957" cy="954864"/>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D3F325CA-D852-496A-BAAB-94371A3686DB}"/>
                </a:ext>
              </a:extLst>
            </p:cNvPr>
            <p:cNvSpPr txBox="1"/>
            <p:nvPr/>
          </p:nvSpPr>
          <p:spPr>
            <a:xfrm>
              <a:off x="5227172" y="1603650"/>
              <a:ext cx="5736374" cy="657142"/>
            </a:xfrm>
            <a:prstGeom prst="rect">
              <a:avLst/>
            </a:prstGeom>
            <a:noFill/>
          </p:spPr>
          <p:txBody>
            <a:bodyPr wrap="square" rtlCol="0" anchor="ctr">
              <a:spAutoFit/>
            </a:bodyPr>
            <a:lstStyle/>
            <a:p>
              <a:r>
                <a:rPr lang="en-US" sz="1000" dirty="0">
                  <a:latin typeface="Arial" panose="020B0604020202020204" pitchFamily="34" charset="0"/>
                  <a:cs typeface="Arial" panose="020B0604020202020204" pitchFamily="34" charset="0"/>
                </a:rPr>
                <a:t>Business Intelligence</a:t>
              </a:r>
            </a:p>
          </p:txBody>
        </p:sp>
      </p:grpSp>
      <p:sp>
        <p:nvSpPr>
          <p:cNvPr id="103" name="Freeform 528">
            <a:extLst>
              <a:ext uri="{FF2B5EF4-FFF2-40B4-BE49-F238E27FC236}">
                <a16:creationId xmlns:a16="http://schemas.microsoft.com/office/drawing/2014/main" id="{C95503BB-E889-4A89-BE08-29B710381397}"/>
              </a:ext>
            </a:extLst>
          </p:cNvPr>
          <p:cNvSpPr/>
          <p:nvPr/>
        </p:nvSpPr>
        <p:spPr>
          <a:xfrm>
            <a:off x="302139" y="4424160"/>
            <a:ext cx="532800" cy="500400"/>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97" name="Freeform 16">
            <a:extLst>
              <a:ext uri="{FF2B5EF4-FFF2-40B4-BE49-F238E27FC236}">
                <a16:creationId xmlns:a16="http://schemas.microsoft.com/office/drawing/2014/main" id="{43330F9F-C1B8-4A7F-AF98-A1E7A5F5473B}"/>
              </a:ext>
            </a:extLst>
          </p:cNvPr>
          <p:cNvSpPr>
            <a:spLocks noEditPoints="1"/>
          </p:cNvSpPr>
          <p:nvPr/>
        </p:nvSpPr>
        <p:spPr bwMode="auto">
          <a:xfrm>
            <a:off x="425822" y="4525907"/>
            <a:ext cx="256429" cy="305616"/>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nvGrpSpPr>
          <p:cNvPr id="22" name="Group 21">
            <a:extLst>
              <a:ext uri="{FF2B5EF4-FFF2-40B4-BE49-F238E27FC236}">
                <a16:creationId xmlns:a16="http://schemas.microsoft.com/office/drawing/2014/main" id="{B0C209B8-33D8-4E13-8CC6-40CE82C2C84B}"/>
              </a:ext>
            </a:extLst>
          </p:cNvPr>
          <p:cNvGrpSpPr/>
          <p:nvPr/>
        </p:nvGrpSpPr>
        <p:grpSpPr>
          <a:xfrm>
            <a:off x="3603938" y="4442975"/>
            <a:ext cx="532800" cy="500400"/>
            <a:chOff x="2986533" y="4060203"/>
            <a:chExt cx="532800" cy="500400"/>
          </a:xfrm>
        </p:grpSpPr>
        <p:sp>
          <p:nvSpPr>
            <p:cNvPr id="119" name="Freeform 553">
              <a:extLst>
                <a:ext uri="{FF2B5EF4-FFF2-40B4-BE49-F238E27FC236}">
                  <a16:creationId xmlns:a16="http://schemas.microsoft.com/office/drawing/2014/main" id="{693BE187-0DB8-449F-832A-3FF86E31B242}"/>
                </a:ext>
              </a:extLst>
            </p:cNvPr>
            <p:cNvSpPr/>
            <p:nvPr/>
          </p:nvSpPr>
          <p:spPr>
            <a:xfrm>
              <a:off x="2986533" y="4060203"/>
              <a:ext cx="532800" cy="500400"/>
            </a:xfrm>
            <a:custGeom>
              <a:avLst/>
              <a:gdLst/>
              <a:ahLst/>
              <a:cxnLst/>
              <a:rect l="0" t="0" r="0" b="0"/>
              <a:pathLst>
                <a:path w="544068" h="544068">
                  <a:moveTo>
                    <a:pt x="0" y="272035"/>
                  </a:moveTo>
                  <a:cubicBezTo>
                    <a:pt x="0" y="121793"/>
                    <a:pt x="121793" y="0"/>
                    <a:pt x="272033" y="0"/>
                  </a:cubicBezTo>
                  <a:cubicBezTo>
                    <a:pt x="422275" y="0"/>
                    <a:pt x="544068" y="121793"/>
                    <a:pt x="544068" y="272035"/>
                  </a:cubicBezTo>
                  <a:cubicBezTo>
                    <a:pt x="544068" y="422275"/>
                    <a:pt x="422275" y="544068"/>
                    <a:pt x="272033" y="544068"/>
                  </a:cubicBezTo>
                  <a:cubicBezTo>
                    <a:pt x="121793" y="544068"/>
                    <a:pt x="0" y="422275"/>
                    <a:pt x="0" y="272035"/>
                  </a:cubicBezTo>
                  <a:close/>
                </a:path>
              </a:pathLst>
            </a:custGeom>
            <a:solidFill>
              <a:schemeClr val="tx1">
                <a:alpha val="44000"/>
              </a:schemeClr>
            </a:solidFill>
            <a:ln w="57911">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150" name="Shape 10499">
              <a:extLst>
                <a:ext uri="{FF2B5EF4-FFF2-40B4-BE49-F238E27FC236}">
                  <a16:creationId xmlns:a16="http://schemas.microsoft.com/office/drawing/2014/main" id="{1111E207-D5C4-4489-8CBC-66C5994DF8BA}"/>
                </a:ext>
              </a:extLst>
            </p:cNvPr>
            <p:cNvSpPr/>
            <p:nvPr/>
          </p:nvSpPr>
          <p:spPr>
            <a:xfrm>
              <a:off x="3070731" y="4100736"/>
              <a:ext cx="374902" cy="315211"/>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chemeClr val="bg1"/>
            </a:solidFill>
            <a:ln w="12700">
              <a:miter lim="400000"/>
            </a:ln>
          </p:spPr>
          <p:txBody>
            <a:bodyPr lIns="14288" tIns="14288" rIns="14288" bIns="14288" anchor="ctr"/>
            <a:lstStyle/>
            <a:p>
              <a:pPr defTabSz="171446" hangingPunct="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300" kern="1200" dirty="0">
                <a:solidFill>
                  <a:schemeClr val="bg2"/>
                </a:solidFill>
                <a:effectLst>
                  <a:outerShdw blurRad="38100" dist="12700" dir="5400000" rotWithShape="0">
                    <a:srgbClr val="000000">
                      <a:alpha val="50000"/>
                    </a:srgbClr>
                  </a:outerShdw>
                </a:effectLst>
                <a:ea typeface="Gill Sans"/>
                <a:cs typeface="Gill Sans"/>
                <a:sym typeface="Gill Sans"/>
              </a:endParaRPr>
            </a:p>
          </p:txBody>
        </p:sp>
      </p:grpSp>
      <p:sp>
        <p:nvSpPr>
          <p:cNvPr id="98" name="Freeform 17">
            <a:extLst>
              <a:ext uri="{FF2B5EF4-FFF2-40B4-BE49-F238E27FC236}">
                <a16:creationId xmlns:a16="http://schemas.microsoft.com/office/drawing/2014/main" id="{B4DF044F-F509-44E2-8741-3CEA2C1A5280}"/>
              </a:ext>
            </a:extLst>
          </p:cNvPr>
          <p:cNvSpPr>
            <a:spLocks/>
          </p:cNvSpPr>
          <p:nvPr/>
        </p:nvSpPr>
        <p:spPr bwMode="auto">
          <a:xfrm>
            <a:off x="407667" y="4518854"/>
            <a:ext cx="113878" cy="113878"/>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nvGrpSpPr>
          <p:cNvPr id="30" name="Group 29">
            <a:extLst>
              <a:ext uri="{FF2B5EF4-FFF2-40B4-BE49-F238E27FC236}">
                <a16:creationId xmlns:a16="http://schemas.microsoft.com/office/drawing/2014/main" id="{1ADB53BA-4962-45BF-AA8F-D42813B3A21C}"/>
              </a:ext>
            </a:extLst>
          </p:cNvPr>
          <p:cNvGrpSpPr/>
          <p:nvPr/>
        </p:nvGrpSpPr>
        <p:grpSpPr>
          <a:xfrm>
            <a:off x="3593928" y="6048723"/>
            <a:ext cx="532800" cy="500400"/>
            <a:chOff x="3003819" y="5361153"/>
            <a:chExt cx="532800" cy="500400"/>
          </a:xfrm>
        </p:grpSpPr>
        <p:sp>
          <p:nvSpPr>
            <p:cNvPr id="125" name="Freeform 528">
              <a:extLst>
                <a:ext uri="{FF2B5EF4-FFF2-40B4-BE49-F238E27FC236}">
                  <a16:creationId xmlns:a16="http://schemas.microsoft.com/office/drawing/2014/main" id="{3FCAB7C8-232D-4EE4-8CA4-75DBA36CBA6B}"/>
                </a:ext>
              </a:extLst>
            </p:cNvPr>
            <p:cNvSpPr/>
            <p:nvPr/>
          </p:nvSpPr>
          <p:spPr>
            <a:xfrm>
              <a:off x="3003819" y="5361153"/>
              <a:ext cx="532800" cy="500400"/>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grpSp>
          <p:nvGrpSpPr>
            <p:cNvPr id="126" name="Group 13">
              <a:extLst>
                <a:ext uri="{FF2B5EF4-FFF2-40B4-BE49-F238E27FC236}">
                  <a16:creationId xmlns:a16="http://schemas.microsoft.com/office/drawing/2014/main" id="{6CE1803D-E4F6-4593-83D4-BF01FB388C1D}"/>
                </a:ext>
              </a:extLst>
            </p:cNvPr>
            <p:cNvGrpSpPr>
              <a:grpSpLocks noChangeAspect="1"/>
            </p:cNvGrpSpPr>
            <p:nvPr/>
          </p:nvGrpSpPr>
          <p:grpSpPr bwMode="auto">
            <a:xfrm>
              <a:off x="3138918" y="5410389"/>
              <a:ext cx="250669" cy="395958"/>
              <a:chOff x="1533" y="1309"/>
              <a:chExt cx="1236" cy="1972"/>
            </a:xfrm>
            <a:solidFill>
              <a:srgbClr val="1C3E62"/>
            </a:solidFill>
          </p:grpSpPr>
          <p:sp>
            <p:nvSpPr>
              <p:cNvPr id="127" name="Freeform 14">
                <a:extLst>
                  <a:ext uri="{FF2B5EF4-FFF2-40B4-BE49-F238E27FC236}">
                    <a16:creationId xmlns:a16="http://schemas.microsoft.com/office/drawing/2014/main" id="{28F89CD2-29C4-47A5-B9C7-75C0C287A933}"/>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dirty="0">
                  <a:latin typeface="EYInterstate"/>
                </a:endParaRPr>
              </a:p>
            </p:txBody>
          </p:sp>
          <p:sp>
            <p:nvSpPr>
              <p:cNvPr id="128" name="Freeform 15">
                <a:extLst>
                  <a:ext uri="{FF2B5EF4-FFF2-40B4-BE49-F238E27FC236}">
                    <a16:creationId xmlns:a16="http://schemas.microsoft.com/office/drawing/2014/main" id="{A7A22145-BE13-4C50-A9D8-7D9F72DF8A0C}"/>
                  </a:ext>
                </a:extLst>
              </p:cNvPr>
              <p:cNvSpPr>
                <a:spLocks noEditPoints="1"/>
              </p:cNvSpPr>
              <p:nvPr/>
            </p:nvSpPr>
            <p:spPr bwMode="auto">
              <a:xfrm>
                <a:off x="1533" y="1824"/>
                <a:ext cx="1104" cy="881"/>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29" name="Freeform 16">
                <a:extLst>
                  <a:ext uri="{FF2B5EF4-FFF2-40B4-BE49-F238E27FC236}">
                    <a16:creationId xmlns:a16="http://schemas.microsoft.com/office/drawing/2014/main" id="{12B4CA8F-C46C-4039-890E-E01D358AA925}"/>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30" name="Freeform 17">
                <a:extLst>
                  <a:ext uri="{FF2B5EF4-FFF2-40B4-BE49-F238E27FC236}">
                    <a16:creationId xmlns:a16="http://schemas.microsoft.com/office/drawing/2014/main" id="{5AD3EB2B-9EF1-4AAA-B7D2-67DD5E8D2AE8}"/>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31" name="Freeform 18">
                <a:extLst>
                  <a:ext uri="{FF2B5EF4-FFF2-40B4-BE49-F238E27FC236}">
                    <a16:creationId xmlns:a16="http://schemas.microsoft.com/office/drawing/2014/main" id="{5BFF823D-B6F0-4198-9E0E-CCA3557CC232}"/>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32" name="Rectangle 19">
                <a:extLst>
                  <a:ext uri="{FF2B5EF4-FFF2-40B4-BE49-F238E27FC236}">
                    <a16:creationId xmlns:a16="http://schemas.microsoft.com/office/drawing/2014/main" id="{81821194-DCAF-474A-8B82-90E8BEA0176D}"/>
                  </a:ext>
                </a:extLst>
              </p:cNvPr>
              <p:cNvSpPr>
                <a:spLocks noChangeArrowheads="1"/>
              </p:cNvSpPr>
              <p:nvPr/>
            </p:nvSpPr>
            <p:spPr bwMode="auto">
              <a:xfrm>
                <a:off x="1576" y="3078"/>
                <a:ext cx="817" cy="2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grpSp>
        <p:nvGrpSpPr>
          <p:cNvPr id="31" name="Group 30">
            <a:extLst>
              <a:ext uri="{FF2B5EF4-FFF2-40B4-BE49-F238E27FC236}">
                <a16:creationId xmlns:a16="http://schemas.microsoft.com/office/drawing/2014/main" id="{C51C0C2E-90FC-4ACF-BF50-87AFF6FDE064}"/>
              </a:ext>
            </a:extLst>
          </p:cNvPr>
          <p:cNvGrpSpPr/>
          <p:nvPr/>
        </p:nvGrpSpPr>
        <p:grpSpPr>
          <a:xfrm>
            <a:off x="6530924" y="6016752"/>
            <a:ext cx="532800" cy="500400"/>
            <a:chOff x="5940815" y="5329182"/>
            <a:chExt cx="532800" cy="500400"/>
          </a:xfrm>
        </p:grpSpPr>
        <p:sp>
          <p:nvSpPr>
            <p:cNvPr id="135" name="Freeform 528">
              <a:extLst>
                <a:ext uri="{FF2B5EF4-FFF2-40B4-BE49-F238E27FC236}">
                  <a16:creationId xmlns:a16="http://schemas.microsoft.com/office/drawing/2014/main" id="{D26801EE-2003-4865-8FAF-5455DC6E29B4}"/>
                </a:ext>
              </a:extLst>
            </p:cNvPr>
            <p:cNvSpPr/>
            <p:nvPr/>
          </p:nvSpPr>
          <p:spPr>
            <a:xfrm>
              <a:off x="5940815" y="5329182"/>
              <a:ext cx="532800" cy="500400"/>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grpSp>
          <p:nvGrpSpPr>
            <p:cNvPr id="136" name="Group 135">
              <a:extLst>
                <a:ext uri="{FF2B5EF4-FFF2-40B4-BE49-F238E27FC236}">
                  <a16:creationId xmlns:a16="http://schemas.microsoft.com/office/drawing/2014/main" id="{73FF92DA-37AF-4E1B-9953-A9AC4DF760DC}"/>
                </a:ext>
              </a:extLst>
            </p:cNvPr>
            <p:cNvGrpSpPr/>
            <p:nvPr/>
          </p:nvGrpSpPr>
          <p:grpSpPr>
            <a:xfrm>
              <a:off x="6009198" y="5406470"/>
              <a:ext cx="420905" cy="325426"/>
              <a:chOff x="4920421" y="4019672"/>
              <a:chExt cx="456580" cy="405968"/>
            </a:xfrm>
            <a:solidFill>
              <a:srgbClr val="D6A300"/>
            </a:solidFill>
          </p:grpSpPr>
          <p:sp>
            <p:nvSpPr>
              <p:cNvPr id="137" name="Freeform 63">
                <a:extLst>
                  <a:ext uri="{FF2B5EF4-FFF2-40B4-BE49-F238E27FC236}">
                    <a16:creationId xmlns:a16="http://schemas.microsoft.com/office/drawing/2014/main" id="{6E7F5356-2312-4EAC-A83F-D6427A6FE9B2}"/>
                  </a:ext>
                </a:extLst>
              </p:cNvPr>
              <p:cNvSpPr>
                <a:spLocks/>
              </p:cNvSpPr>
              <p:nvPr/>
            </p:nvSpPr>
            <p:spPr bwMode="auto">
              <a:xfrm>
                <a:off x="5041359" y="4151085"/>
                <a:ext cx="206592" cy="14752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38" name="Freeform 64">
                <a:extLst>
                  <a:ext uri="{FF2B5EF4-FFF2-40B4-BE49-F238E27FC236}">
                    <a16:creationId xmlns:a16="http://schemas.microsoft.com/office/drawing/2014/main" id="{7267BBCB-C7C4-4FE4-8B9A-26889BBB4820}"/>
                  </a:ext>
                </a:extLst>
              </p:cNvPr>
              <p:cNvSpPr>
                <a:spLocks noEditPoints="1"/>
              </p:cNvSpPr>
              <p:nvPr/>
            </p:nvSpPr>
            <p:spPr bwMode="auto">
              <a:xfrm>
                <a:off x="5249600" y="4029196"/>
                <a:ext cx="118131" cy="204529"/>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39" name="Freeform 66">
                <a:extLst>
                  <a:ext uri="{FF2B5EF4-FFF2-40B4-BE49-F238E27FC236}">
                    <a16:creationId xmlns:a16="http://schemas.microsoft.com/office/drawing/2014/main" id="{86D5EDB7-6833-45D4-B28F-110C3995A2E1}"/>
                  </a:ext>
                </a:extLst>
              </p:cNvPr>
              <p:cNvSpPr>
                <a:spLocks noEditPoints="1"/>
              </p:cNvSpPr>
              <p:nvPr/>
            </p:nvSpPr>
            <p:spPr bwMode="auto">
              <a:xfrm>
                <a:off x="5194584" y="4302217"/>
                <a:ext cx="182417" cy="123423"/>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40" name="Freeform 68">
                <a:extLst>
                  <a:ext uri="{FF2B5EF4-FFF2-40B4-BE49-F238E27FC236}">
                    <a16:creationId xmlns:a16="http://schemas.microsoft.com/office/drawing/2014/main" id="{05C6101B-E773-4B02-9400-F38250EB4866}"/>
                  </a:ext>
                </a:extLst>
              </p:cNvPr>
              <p:cNvSpPr>
                <a:spLocks noEditPoints="1"/>
              </p:cNvSpPr>
              <p:nvPr/>
            </p:nvSpPr>
            <p:spPr bwMode="auto">
              <a:xfrm>
                <a:off x="5117378" y="4019672"/>
                <a:ext cx="115933" cy="129888"/>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51" name="Freeform 70">
                <a:extLst>
                  <a:ext uri="{FF2B5EF4-FFF2-40B4-BE49-F238E27FC236}">
                    <a16:creationId xmlns:a16="http://schemas.microsoft.com/office/drawing/2014/main" id="{92A611A6-6BAF-4A5A-9394-9BCF26B4F0B1}"/>
                  </a:ext>
                </a:extLst>
              </p:cNvPr>
              <p:cNvSpPr>
                <a:spLocks noEditPoints="1"/>
              </p:cNvSpPr>
              <p:nvPr/>
            </p:nvSpPr>
            <p:spPr bwMode="auto">
              <a:xfrm>
                <a:off x="4920421" y="4174897"/>
                <a:ext cx="123626" cy="54071"/>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53" name="Freeform 72">
                <a:extLst>
                  <a:ext uri="{FF2B5EF4-FFF2-40B4-BE49-F238E27FC236}">
                    <a16:creationId xmlns:a16="http://schemas.microsoft.com/office/drawing/2014/main" id="{B66125B3-61F1-40EF-ACF2-DFA1D1DEF8E1}"/>
                  </a:ext>
                </a:extLst>
              </p:cNvPr>
              <p:cNvSpPr>
                <a:spLocks noEditPoints="1"/>
              </p:cNvSpPr>
              <p:nvPr/>
            </p:nvSpPr>
            <p:spPr bwMode="auto">
              <a:xfrm>
                <a:off x="5129255" y="4302812"/>
                <a:ext cx="52197" cy="121072"/>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54" name="Freeform 69">
                <a:extLst>
                  <a:ext uri="{FF2B5EF4-FFF2-40B4-BE49-F238E27FC236}">
                    <a16:creationId xmlns:a16="http://schemas.microsoft.com/office/drawing/2014/main" id="{D449CC74-C281-495F-AFDA-B664E166F106}"/>
                  </a:ext>
                </a:extLst>
              </p:cNvPr>
              <p:cNvSpPr>
                <a:spLocks noEditPoints="1"/>
              </p:cNvSpPr>
              <p:nvPr/>
            </p:nvSpPr>
            <p:spPr bwMode="auto">
              <a:xfrm>
                <a:off x="4922208" y="4232642"/>
                <a:ext cx="122527" cy="62887"/>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57" name="Freeform 67">
                <a:extLst>
                  <a:ext uri="{FF2B5EF4-FFF2-40B4-BE49-F238E27FC236}">
                    <a16:creationId xmlns:a16="http://schemas.microsoft.com/office/drawing/2014/main" id="{90528034-AB1B-4296-A96A-7EDFDAD14919}"/>
                  </a:ext>
                </a:extLst>
              </p:cNvPr>
              <p:cNvSpPr>
                <a:spLocks noEditPoints="1"/>
              </p:cNvSpPr>
              <p:nvPr/>
            </p:nvSpPr>
            <p:spPr bwMode="auto">
              <a:xfrm>
                <a:off x="4990802" y="4300430"/>
                <a:ext cx="109889" cy="110493"/>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grpSp>
        <p:nvGrpSpPr>
          <p:cNvPr id="29" name="Group 28">
            <a:extLst>
              <a:ext uri="{FF2B5EF4-FFF2-40B4-BE49-F238E27FC236}">
                <a16:creationId xmlns:a16="http://schemas.microsoft.com/office/drawing/2014/main" id="{BBA86720-30C8-43CB-A980-C7FF15150362}"/>
              </a:ext>
            </a:extLst>
          </p:cNvPr>
          <p:cNvGrpSpPr/>
          <p:nvPr/>
        </p:nvGrpSpPr>
        <p:grpSpPr>
          <a:xfrm>
            <a:off x="6541149" y="4431282"/>
            <a:ext cx="532800" cy="500400"/>
            <a:chOff x="5951040" y="4048510"/>
            <a:chExt cx="532800" cy="500400"/>
          </a:xfrm>
        </p:grpSpPr>
        <p:sp>
          <p:nvSpPr>
            <p:cNvPr id="115" name="Freeform 539">
              <a:extLst>
                <a:ext uri="{FF2B5EF4-FFF2-40B4-BE49-F238E27FC236}">
                  <a16:creationId xmlns:a16="http://schemas.microsoft.com/office/drawing/2014/main" id="{22214296-90A9-4D3E-BD94-00310DC427AD}"/>
                </a:ext>
              </a:extLst>
            </p:cNvPr>
            <p:cNvSpPr/>
            <p:nvPr/>
          </p:nvSpPr>
          <p:spPr>
            <a:xfrm>
              <a:off x="5951040" y="4048510"/>
              <a:ext cx="532800" cy="500400"/>
            </a:xfrm>
            <a:custGeom>
              <a:avLst/>
              <a:gdLst/>
              <a:ahLst/>
              <a:cxnLst/>
              <a:rect l="0" t="0" r="0" b="0"/>
              <a:pathLst>
                <a:path w="544067" h="544068">
                  <a:moveTo>
                    <a:pt x="0" y="272035"/>
                  </a:moveTo>
                  <a:cubicBezTo>
                    <a:pt x="0" y="121793"/>
                    <a:pt x="121792" y="0"/>
                    <a:pt x="272034" y="0"/>
                  </a:cubicBezTo>
                  <a:cubicBezTo>
                    <a:pt x="422275" y="0"/>
                    <a:pt x="544067" y="121793"/>
                    <a:pt x="544067" y="272035"/>
                  </a:cubicBezTo>
                  <a:cubicBezTo>
                    <a:pt x="544067" y="422275"/>
                    <a:pt x="422275" y="544068"/>
                    <a:pt x="272034" y="544068"/>
                  </a:cubicBezTo>
                  <a:cubicBezTo>
                    <a:pt x="121792" y="544068"/>
                    <a:pt x="0" y="422275"/>
                    <a:pt x="0" y="272035"/>
                  </a:cubicBezTo>
                  <a:close/>
                </a:path>
              </a:pathLst>
            </a:custGeom>
            <a:solidFill>
              <a:schemeClr val="tx1">
                <a:alpha val="44000"/>
              </a:schemeClr>
            </a:solidFill>
            <a:ln w="9144">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grpSp>
          <p:nvGrpSpPr>
            <p:cNvPr id="28" name="Group 27">
              <a:extLst>
                <a:ext uri="{FF2B5EF4-FFF2-40B4-BE49-F238E27FC236}">
                  <a16:creationId xmlns:a16="http://schemas.microsoft.com/office/drawing/2014/main" id="{BB171005-DCB3-41E9-B951-9AD1D985E6EF}"/>
                </a:ext>
              </a:extLst>
            </p:cNvPr>
            <p:cNvGrpSpPr/>
            <p:nvPr/>
          </p:nvGrpSpPr>
          <p:grpSpPr>
            <a:xfrm>
              <a:off x="6015824" y="4089308"/>
              <a:ext cx="439333" cy="367005"/>
              <a:chOff x="6015824" y="4089308"/>
              <a:chExt cx="439333" cy="367005"/>
            </a:xfrm>
            <a:solidFill>
              <a:srgbClr val="D6A300"/>
            </a:solidFill>
          </p:grpSpPr>
          <p:sp>
            <p:nvSpPr>
              <p:cNvPr id="160" name="Freeform 16">
                <a:extLst>
                  <a:ext uri="{FF2B5EF4-FFF2-40B4-BE49-F238E27FC236}">
                    <a16:creationId xmlns:a16="http://schemas.microsoft.com/office/drawing/2014/main" id="{4E803FD3-E828-4CCF-BCDF-CBFAC722F0D4}"/>
                  </a:ext>
                </a:extLst>
              </p:cNvPr>
              <p:cNvSpPr/>
              <p:nvPr/>
            </p:nvSpPr>
            <p:spPr>
              <a:xfrm>
                <a:off x="6118229" y="4172267"/>
                <a:ext cx="234467" cy="2291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1" name="Freeform 17">
                <a:extLst>
                  <a:ext uri="{FF2B5EF4-FFF2-40B4-BE49-F238E27FC236}">
                    <a16:creationId xmlns:a16="http://schemas.microsoft.com/office/drawing/2014/main" id="{D7437928-827E-40F9-8D09-0C53B5E1054B}"/>
                  </a:ext>
                </a:extLst>
              </p:cNvPr>
              <p:cNvSpPr/>
              <p:nvPr/>
            </p:nvSpPr>
            <p:spPr>
              <a:xfrm>
                <a:off x="6181499" y="4404898"/>
                <a:ext cx="107367" cy="24033"/>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62" name="Freeform 18">
                <a:extLst>
                  <a:ext uri="{FF2B5EF4-FFF2-40B4-BE49-F238E27FC236}">
                    <a16:creationId xmlns:a16="http://schemas.microsoft.com/office/drawing/2014/main" id="{B2AE958D-0D67-4B5B-83C7-CD5D9C5CD26A}"/>
                  </a:ext>
                </a:extLst>
              </p:cNvPr>
              <p:cNvSpPr/>
              <p:nvPr/>
            </p:nvSpPr>
            <p:spPr>
              <a:xfrm>
                <a:off x="6200899" y="4432280"/>
                <a:ext cx="68512" cy="24033"/>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3" name="Freeform 19">
                <a:extLst>
                  <a:ext uri="{FF2B5EF4-FFF2-40B4-BE49-F238E27FC236}">
                    <a16:creationId xmlns:a16="http://schemas.microsoft.com/office/drawing/2014/main" id="{9F956A81-C8D2-4AFF-9AF1-5C3D4284285C}"/>
                  </a:ext>
                </a:extLst>
              </p:cNvPr>
              <p:cNvSpPr/>
              <p:nvPr/>
            </p:nvSpPr>
            <p:spPr>
              <a:xfrm>
                <a:off x="6374269" y="4255136"/>
                <a:ext cx="80888" cy="24033"/>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4" name="Freeform 20">
                <a:extLst>
                  <a:ext uri="{FF2B5EF4-FFF2-40B4-BE49-F238E27FC236}">
                    <a16:creationId xmlns:a16="http://schemas.microsoft.com/office/drawing/2014/main" id="{90CC059F-4F4F-4B02-A549-304523A1498B}"/>
                  </a:ext>
                </a:extLst>
              </p:cNvPr>
              <p:cNvSpPr/>
              <p:nvPr/>
            </p:nvSpPr>
            <p:spPr>
              <a:xfrm>
                <a:off x="6015824" y="4255136"/>
                <a:ext cx="80887" cy="24033"/>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5" name="Freeform 21">
                <a:extLst>
                  <a:ext uri="{FF2B5EF4-FFF2-40B4-BE49-F238E27FC236}">
                    <a16:creationId xmlns:a16="http://schemas.microsoft.com/office/drawing/2014/main" id="{984F6641-4B3D-439C-AB3C-813562A7B495}"/>
                  </a:ext>
                </a:extLst>
              </p:cNvPr>
              <p:cNvSpPr/>
              <p:nvPr/>
            </p:nvSpPr>
            <p:spPr>
              <a:xfrm>
                <a:off x="6220689" y="4089308"/>
                <a:ext cx="29657" cy="65536"/>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6" name="Freeform 22">
                <a:extLst>
                  <a:ext uri="{FF2B5EF4-FFF2-40B4-BE49-F238E27FC236}">
                    <a16:creationId xmlns:a16="http://schemas.microsoft.com/office/drawing/2014/main" id="{8C662852-7B98-4EEB-B220-B43FC75DA5B8}"/>
                  </a:ext>
                </a:extLst>
              </p:cNvPr>
              <p:cNvSpPr/>
              <p:nvPr/>
            </p:nvSpPr>
            <p:spPr>
              <a:xfrm>
                <a:off x="6329231" y="4343121"/>
                <a:ext cx="65938" cy="53405"/>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7" name="Freeform 23">
                <a:extLst>
                  <a:ext uri="{FF2B5EF4-FFF2-40B4-BE49-F238E27FC236}">
                    <a16:creationId xmlns:a16="http://schemas.microsoft.com/office/drawing/2014/main" id="{27F75464-54BB-4109-8F55-050434D182ED}"/>
                  </a:ext>
                </a:extLst>
              </p:cNvPr>
              <p:cNvSpPr/>
              <p:nvPr/>
            </p:nvSpPr>
            <p:spPr>
              <a:xfrm>
                <a:off x="6075811" y="4137916"/>
                <a:ext cx="65938" cy="53316"/>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8" name="Freeform 24">
                <a:extLst>
                  <a:ext uri="{FF2B5EF4-FFF2-40B4-BE49-F238E27FC236}">
                    <a16:creationId xmlns:a16="http://schemas.microsoft.com/office/drawing/2014/main" id="{63B7BA48-708B-4364-8BB2-508FD65AE695}"/>
                  </a:ext>
                </a:extLst>
              </p:cNvPr>
              <p:cNvSpPr/>
              <p:nvPr/>
            </p:nvSpPr>
            <p:spPr>
              <a:xfrm>
                <a:off x="6075811" y="4343121"/>
                <a:ext cx="65938" cy="53405"/>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69" name="Freeform 25">
                <a:extLst>
                  <a:ext uri="{FF2B5EF4-FFF2-40B4-BE49-F238E27FC236}">
                    <a16:creationId xmlns:a16="http://schemas.microsoft.com/office/drawing/2014/main" id="{99E1B764-71B3-46CE-8435-9667BB0F5352}"/>
                  </a:ext>
                </a:extLst>
              </p:cNvPr>
              <p:cNvSpPr/>
              <p:nvPr/>
            </p:nvSpPr>
            <p:spPr>
              <a:xfrm>
                <a:off x="6329231" y="4137916"/>
                <a:ext cx="65938" cy="53316"/>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grpSp>
      </p:grpSp>
      <p:grpSp>
        <p:nvGrpSpPr>
          <p:cNvPr id="24" name="Group 23">
            <a:extLst>
              <a:ext uri="{FF2B5EF4-FFF2-40B4-BE49-F238E27FC236}">
                <a16:creationId xmlns:a16="http://schemas.microsoft.com/office/drawing/2014/main" id="{8217D450-C828-4456-AF9D-565B1CA259B6}"/>
              </a:ext>
            </a:extLst>
          </p:cNvPr>
          <p:cNvGrpSpPr/>
          <p:nvPr/>
        </p:nvGrpSpPr>
        <p:grpSpPr>
          <a:xfrm>
            <a:off x="306899" y="5201342"/>
            <a:ext cx="531736" cy="500746"/>
            <a:chOff x="99565" y="4686050"/>
            <a:chExt cx="531736" cy="500746"/>
          </a:xfrm>
        </p:grpSpPr>
        <p:sp>
          <p:nvSpPr>
            <p:cNvPr id="152" name="Freeform 528">
              <a:extLst>
                <a:ext uri="{FF2B5EF4-FFF2-40B4-BE49-F238E27FC236}">
                  <a16:creationId xmlns:a16="http://schemas.microsoft.com/office/drawing/2014/main" id="{9BD5A0FB-FA5E-4007-9539-78B73B559061}"/>
                </a:ext>
              </a:extLst>
            </p:cNvPr>
            <p:cNvSpPr/>
            <p:nvPr/>
          </p:nvSpPr>
          <p:spPr>
            <a:xfrm>
              <a:off x="99565" y="4686050"/>
              <a:ext cx="531736" cy="500746"/>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grpSp>
          <p:nvGrpSpPr>
            <p:cNvPr id="170" name="Group 82">
              <a:extLst>
                <a:ext uri="{FF2B5EF4-FFF2-40B4-BE49-F238E27FC236}">
                  <a16:creationId xmlns:a16="http://schemas.microsoft.com/office/drawing/2014/main" id="{14BC3D70-B110-4762-AF2C-F37951ED60DB}"/>
                </a:ext>
              </a:extLst>
            </p:cNvPr>
            <p:cNvGrpSpPr/>
            <p:nvPr/>
          </p:nvGrpSpPr>
          <p:grpSpPr>
            <a:xfrm>
              <a:off x="210679" y="4734390"/>
              <a:ext cx="287704" cy="364304"/>
              <a:chOff x="0" y="0"/>
              <a:chExt cx="369839" cy="368907"/>
            </a:xfrm>
            <a:solidFill>
              <a:srgbClr val="FF0000"/>
            </a:solidFill>
          </p:grpSpPr>
          <p:sp>
            <p:nvSpPr>
              <p:cNvPr id="171" name="Freeform 56">
                <a:extLst>
                  <a:ext uri="{FF2B5EF4-FFF2-40B4-BE49-F238E27FC236}">
                    <a16:creationId xmlns:a16="http://schemas.microsoft.com/office/drawing/2014/main" id="{95501EEE-EE13-4291-BA8A-9D48CE120CA4}"/>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2" name="Rectangle 57">
                <a:extLst>
                  <a:ext uri="{FF2B5EF4-FFF2-40B4-BE49-F238E27FC236}">
                    <a16:creationId xmlns:a16="http://schemas.microsoft.com/office/drawing/2014/main" id="{D20CC1AA-4FB5-4CE6-9F94-1A4EE6F5EE3D}"/>
                  </a:ext>
                </a:extLst>
              </p:cNvPr>
              <p:cNvSpPr/>
              <p:nvPr/>
            </p:nvSpPr>
            <p:spPr>
              <a:xfrm>
                <a:off x="21700" y="325640"/>
                <a:ext cx="326440" cy="43268"/>
              </a:xfrm>
              <a:prstGeom prst="rect">
                <a:avLst/>
              </a:pr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3" name="Freeform 58">
                <a:extLst>
                  <a:ext uri="{FF2B5EF4-FFF2-40B4-BE49-F238E27FC236}">
                    <a16:creationId xmlns:a16="http://schemas.microsoft.com/office/drawing/2014/main" id="{682CF694-37A5-4915-9A95-4957C014C73F}"/>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grpSp>
      </p:grpSp>
      <p:grpSp>
        <p:nvGrpSpPr>
          <p:cNvPr id="25" name="Group 24">
            <a:extLst>
              <a:ext uri="{FF2B5EF4-FFF2-40B4-BE49-F238E27FC236}">
                <a16:creationId xmlns:a16="http://schemas.microsoft.com/office/drawing/2014/main" id="{4D21F4EC-D86B-4A7F-A28C-B272EBF69F64}"/>
              </a:ext>
            </a:extLst>
          </p:cNvPr>
          <p:cNvGrpSpPr/>
          <p:nvPr/>
        </p:nvGrpSpPr>
        <p:grpSpPr>
          <a:xfrm>
            <a:off x="3613973" y="5200241"/>
            <a:ext cx="532800" cy="500400"/>
            <a:chOff x="3023864" y="4684949"/>
            <a:chExt cx="532800" cy="500400"/>
          </a:xfrm>
        </p:grpSpPr>
        <p:sp>
          <p:nvSpPr>
            <p:cNvPr id="117" name="Freeform 532">
              <a:extLst>
                <a:ext uri="{FF2B5EF4-FFF2-40B4-BE49-F238E27FC236}">
                  <a16:creationId xmlns:a16="http://schemas.microsoft.com/office/drawing/2014/main" id="{50AF3D31-7964-4A2D-A595-A01A150D8567}"/>
                </a:ext>
              </a:extLst>
            </p:cNvPr>
            <p:cNvSpPr/>
            <p:nvPr/>
          </p:nvSpPr>
          <p:spPr>
            <a:xfrm>
              <a:off x="3023864" y="4684949"/>
              <a:ext cx="532800" cy="500400"/>
            </a:xfrm>
            <a:custGeom>
              <a:avLst/>
              <a:gdLst/>
              <a:ahLst/>
              <a:cxnLst/>
              <a:rect l="0" t="0" r="0" b="0"/>
              <a:pathLst>
                <a:path w="544068" h="544068">
                  <a:moveTo>
                    <a:pt x="0" y="272034"/>
                  </a:moveTo>
                  <a:cubicBezTo>
                    <a:pt x="0" y="121793"/>
                    <a:pt x="121793" y="0"/>
                    <a:pt x="272033" y="0"/>
                  </a:cubicBezTo>
                  <a:cubicBezTo>
                    <a:pt x="422275" y="0"/>
                    <a:pt x="544068" y="121793"/>
                    <a:pt x="544068" y="272034"/>
                  </a:cubicBezTo>
                  <a:cubicBezTo>
                    <a:pt x="544068" y="422275"/>
                    <a:pt x="422275" y="544068"/>
                    <a:pt x="272033" y="544068"/>
                  </a:cubicBezTo>
                  <a:cubicBezTo>
                    <a:pt x="121793"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175" name="Freeform 36">
              <a:extLst>
                <a:ext uri="{FF2B5EF4-FFF2-40B4-BE49-F238E27FC236}">
                  <a16:creationId xmlns:a16="http://schemas.microsoft.com/office/drawing/2014/main" id="{ADE08264-C9A9-44A5-AC73-C4464A4F602C}"/>
                </a:ext>
              </a:extLst>
            </p:cNvPr>
            <p:cNvSpPr/>
            <p:nvPr/>
          </p:nvSpPr>
          <p:spPr>
            <a:xfrm>
              <a:off x="3192838" y="5093003"/>
              <a:ext cx="201271" cy="42365"/>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6" name="Freeform 37">
              <a:extLst>
                <a:ext uri="{FF2B5EF4-FFF2-40B4-BE49-F238E27FC236}">
                  <a16:creationId xmlns:a16="http://schemas.microsoft.com/office/drawing/2014/main" id="{D048CC53-84DA-4D78-81CF-F4E966041B23}"/>
                </a:ext>
              </a:extLst>
            </p:cNvPr>
            <p:cNvSpPr/>
            <p:nvPr/>
          </p:nvSpPr>
          <p:spPr>
            <a:xfrm>
              <a:off x="3189352" y="4917851"/>
              <a:ext cx="20686" cy="84729"/>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7" name="Freeform 38">
              <a:extLst>
                <a:ext uri="{FF2B5EF4-FFF2-40B4-BE49-F238E27FC236}">
                  <a16:creationId xmlns:a16="http://schemas.microsoft.com/office/drawing/2014/main" id="{1E6F5F4A-AE8F-4EF2-82E3-6F1C1EC448AC}"/>
                </a:ext>
              </a:extLst>
            </p:cNvPr>
            <p:cNvSpPr/>
            <p:nvPr/>
          </p:nvSpPr>
          <p:spPr>
            <a:xfrm>
              <a:off x="3223982" y="4896491"/>
              <a:ext cx="20918" cy="106089"/>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8" name="Freeform 39">
              <a:extLst>
                <a:ext uri="{FF2B5EF4-FFF2-40B4-BE49-F238E27FC236}">
                  <a16:creationId xmlns:a16="http://schemas.microsoft.com/office/drawing/2014/main" id="{9A4DA0D1-2F6E-4E62-B899-E4621C0FCF3B}"/>
                </a:ext>
              </a:extLst>
            </p:cNvPr>
            <p:cNvSpPr/>
            <p:nvPr/>
          </p:nvSpPr>
          <p:spPr>
            <a:xfrm>
              <a:off x="3258844" y="4875131"/>
              <a:ext cx="20686" cy="12744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79" name="Freeform 40">
              <a:extLst>
                <a:ext uri="{FF2B5EF4-FFF2-40B4-BE49-F238E27FC236}">
                  <a16:creationId xmlns:a16="http://schemas.microsoft.com/office/drawing/2014/main" id="{1178F3A7-EF94-45D6-8287-037416DA328B}"/>
                </a:ext>
              </a:extLst>
            </p:cNvPr>
            <p:cNvSpPr/>
            <p:nvPr/>
          </p:nvSpPr>
          <p:spPr>
            <a:xfrm>
              <a:off x="3140778" y="4763704"/>
              <a:ext cx="305393" cy="30794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sp>
          <p:nvSpPr>
            <p:cNvPr id="180" name="Freeform 41">
              <a:extLst>
                <a:ext uri="{FF2B5EF4-FFF2-40B4-BE49-F238E27FC236}">
                  <a16:creationId xmlns:a16="http://schemas.microsoft.com/office/drawing/2014/main" id="{26DAC90F-C97F-4DFE-BD95-6459C44E2391}"/>
                </a:ext>
              </a:extLst>
            </p:cNvPr>
            <p:cNvSpPr/>
            <p:nvPr/>
          </p:nvSpPr>
          <p:spPr>
            <a:xfrm>
              <a:off x="3302073" y="4848788"/>
              <a:ext cx="136959" cy="20897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solidFill>
              <a:schemeClr val="bg1"/>
            </a:solidFill>
            <a:ln w="12700" cap="flat">
              <a:noFill/>
              <a:miter lim="400000"/>
            </a:ln>
            <a:effectLst/>
          </p:spPr>
          <p:txBody>
            <a:bodyPr wrap="square" lIns="45718" tIns="45718" rIns="45718" bIns="45718" numCol="1" anchor="t">
              <a:noAutofit/>
            </a:bodyPr>
            <a:lstStyle/>
            <a:p>
              <a:endParaRPr dirty="0"/>
            </a:p>
          </p:txBody>
        </p:sp>
      </p:grpSp>
      <p:grpSp>
        <p:nvGrpSpPr>
          <p:cNvPr id="26" name="Group 25">
            <a:extLst>
              <a:ext uri="{FF2B5EF4-FFF2-40B4-BE49-F238E27FC236}">
                <a16:creationId xmlns:a16="http://schemas.microsoft.com/office/drawing/2014/main" id="{AE38C57C-A9C6-407E-9E5E-6F5EE35C6E78}"/>
              </a:ext>
            </a:extLst>
          </p:cNvPr>
          <p:cNvGrpSpPr/>
          <p:nvPr/>
        </p:nvGrpSpPr>
        <p:grpSpPr>
          <a:xfrm>
            <a:off x="6528541" y="5208712"/>
            <a:ext cx="532800" cy="500400"/>
            <a:chOff x="5938432" y="4693420"/>
            <a:chExt cx="532800" cy="500400"/>
          </a:xfrm>
        </p:grpSpPr>
        <p:sp>
          <p:nvSpPr>
            <p:cNvPr id="134" name="Freeform 528">
              <a:extLst>
                <a:ext uri="{FF2B5EF4-FFF2-40B4-BE49-F238E27FC236}">
                  <a16:creationId xmlns:a16="http://schemas.microsoft.com/office/drawing/2014/main" id="{33E1DB65-73EB-4F32-A22D-A497889600AB}"/>
                </a:ext>
              </a:extLst>
            </p:cNvPr>
            <p:cNvSpPr/>
            <p:nvPr/>
          </p:nvSpPr>
          <p:spPr>
            <a:xfrm>
              <a:off x="5938432" y="4693420"/>
              <a:ext cx="532800" cy="500400"/>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grpSp>
          <p:nvGrpSpPr>
            <p:cNvPr id="181" name="Group 210">
              <a:extLst>
                <a:ext uri="{FF2B5EF4-FFF2-40B4-BE49-F238E27FC236}">
                  <a16:creationId xmlns:a16="http://schemas.microsoft.com/office/drawing/2014/main" id="{4368AC9D-86D1-47A7-9074-F19D2B9F4A88}"/>
                </a:ext>
              </a:extLst>
            </p:cNvPr>
            <p:cNvGrpSpPr/>
            <p:nvPr/>
          </p:nvGrpSpPr>
          <p:grpSpPr>
            <a:xfrm>
              <a:off x="6005232" y="4732799"/>
              <a:ext cx="411212" cy="440874"/>
              <a:chOff x="0" y="0"/>
              <a:chExt cx="801074" cy="792769"/>
            </a:xfrm>
            <a:solidFill>
              <a:srgbClr val="FF0000"/>
            </a:solidFill>
          </p:grpSpPr>
          <p:sp>
            <p:nvSpPr>
              <p:cNvPr id="182" name="Freeform 22">
                <a:extLst>
                  <a:ext uri="{FF2B5EF4-FFF2-40B4-BE49-F238E27FC236}">
                    <a16:creationId xmlns:a16="http://schemas.microsoft.com/office/drawing/2014/main" id="{817A2E76-0B38-47F2-9DCA-B2BF1C8A506F}"/>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solidFill>
                <a:schemeClr val="bg1"/>
              </a:solid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183" name="Freeform 23">
                <a:extLst>
                  <a:ext uri="{FF2B5EF4-FFF2-40B4-BE49-F238E27FC236}">
                    <a16:creationId xmlns:a16="http://schemas.microsoft.com/office/drawing/2014/main" id="{67CF7B3F-E31F-4E79-8FF6-AA27EE6D9788}"/>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solidFill>
                <a:schemeClr val="bg1"/>
              </a:solid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184" name="Freeform 24">
                <a:extLst>
                  <a:ext uri="{FF2B5EF4-FFF2-40B4-BE49-F238E27FC236}">
                    <a16:creationId xmlns:a16="http://schemas.microsoft.com/office/drawing/2014/main" id="{58802D05-2C25-4EF2-8730-6E479823A929}"/>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solidFill>
                <a:schemeClr val="bg1"/>
              </a:solid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grpSp>
      </p:grpSp>
      <p:grpSp>
        <p:nvGrpSpPr>
          <p:cNvPr id="27" name="Group 26">
            <a:extLst>
              <a:ext uri="{FF2B5EF4-FFF2-40B4-BE49-F238E27FC236}">
                <a16:creationId xmlns:a16="http://schemas.microsoft.com/office/drawing/2014/main" id="{F4A4EF8E-16F3-4918-AD7C-6C012CDA3859}"/>
              </a:ext>
            </a:extLst>
          </p:cNvPr>
          <p:cNvGrpSpPr/>
          <p:nvPr/>
        </p:nvGrpSpPr>
        <p:grpSpPr>
          <a:xfrm>
            <a:off x="258330" y="6017979"/>
            <a:ext cx="532800" cy="500400"/>
            <a:chOff x="50996" y="5330409"/>
            <a:chExt cx="532800" cy="500400"/>
          </a:xfrm>
        </p:grpSpPr>
        <p:sp>
          <p:nvSpPr>
            <p:cNvPr id="118" name="Freeform 528">
              <a:extLst>
                <a:ext uri="{FF2B5EF4-FFF2-40B4-BE49-F238E27FC236}">
                  <a16:creationId xmlns:a16="http://schemas.microsoft.com/office/drawing/2014/main" id="{CB69994F-A996-4C94-89F1-D3720CA3649A}"/>
                </a:ext>
              </a:extLst>
            </p:cNvPr>
            <p:cNvSpPr/>
            <p:nvPr/>
          </p:nvSpPr>
          <p:spPr>
            <a:xfrm>
              <a:off x="50996" y="5330409"/>
              <a:ext cx="532800" cy="500400"/>
            </a:xfrm>
            <a:custGeom>
              <a:avLst/>
              <a:gdLst/>
              <a:ahLst/>
              <a:cxnLst/>
              <a:rect l="0" t="0" r="0" b="0"/>
              <a:pathLst>
                <a:path w="544067" h="544068">
                  <a:moveTo>
                    <a:pt x="0" y="272034"/>
                  </a:moveTo>
                  <a:cubicBezTo>
                    <a:pt x="0" y="121793"/>
                    <a:pt x="121792" y="0"/>
                    <a:pt x="272034" y="0"/>
                  </a:cubicBezTo>
                  <a:cubicBezTo>
                    <a:pt x="422275" y="0"/>
                    <a:pt x="544067" y="121793"/>
                    <a:pt x="544067" y="272034"/>
                  </a:cubicBezTo>
                  <a:cubicBezTo>
                    <a:pt x="544067" y="422275"/>
                    <a:pt x="422275" y="544068"/>
                    <a:pt x="272034" y="544068"/>
                  </a:cubicBezTo>
                  <a:cubicBezTo>
                    <a:pt x="121792" y="544068"/>
                    <a:pt x="0" y="422275"/>
                    <a:pt x="0" y="272034"/>
                  </a:cubicBezTo>
                  <a:close/>
                </a:path>
              </a:pathLst>
            </a:custGeom>
            <a:solidFill>
              <a:schemeClr val="tx1">
                <a:alpha val="4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grpSp>
          <p:nvGrpSpPr>
            <p:cNvPr id="185" name="Group 184">
              <a:extLst>
                <a:ext uri="{FF2B5EF4-FFF2-40B4-BE49-F238E27FC236}">
                  <a16:creationId xmlns:a16="http://schemas.microsoft.com/office/drawing/2014/main" id="{742FBBEC-2572-433A-AAE5-C0258EB1F22B}"/>
                </a:ext>
              </a:extLst>
            </p:cNvPr>
            <p:cNvGrpSpPr/>
            <p:nvPr/>
          </p:nvGrpSpPr>
          <p:grpSpPr>
            <a:xfrm>
              <a:off x="189781" y="5414408"/>
              <a:ext cx="270429" cy="358595"/>
              <a:chOff x="9336318" y="3860961"/>
              <a:chExt cx="339104" cy="385816"/>
            </a:xfrm>
          </p:grpSpPr>
          <p:sp>
            <p:nvSpPr>
              <p:cNvPr id="186" name="Freeform 29">
                <a:extLst>
                  <a:ext uri="{FF2B5EF4-FFF2-40B4-BE49-F238E27FC236}">
                    <a16:creationId xmlns:a16="http://schemas.microsoft.com/office/drawing/2014/main" id="{F1D7712F-93E7-43FE-896E-2EC37258B9E0}"/>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sp>
            <p:nvSpPr>
              <p:cNvPr id="187" name="Freeform 30">
                <a:extLst>
                  <a:ext uri="{FF2B5EF4-FFF2-40B4-BE49-F238E27FC236}">
                    <a16:creationId xmlns:a16="http://schemas.microsoft.com/office/drawing/2014/main" id="{65E97113-91A8-430D-A068-DA60365C8404}"/>
                  </a:ext>
                </a:extLst>
              </p:cNvPr>
              <p:cNvSpPr>
                <a:spLocks/>
              </p:cNvSpPr>
              <p:nvPr/>
            </p:nvSpPr>
            <p:spPr bwMode="auto">
              <a:xfrm>
                <a:off x="9423500" y="3860961"/>
                <a:ext cx="251922" cy="283030"/>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grpSp>
      </p:grpSp>
    </p:spTree>
    <p:extLst>
      <p:ext uri="{BB962C8B-B14F-4D97-AF65-F5344CB8AC3E}">
        <p14:creationId xmlns:p14="http://schemas.microsoft.com/office/powerpoint/2010/main" val="103318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IT Security ../2</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889511"/>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How the organisation put in place strategies that prevents unauthorized access to organizational assets such as computers, networks, and data.</a:t>
            </a:r>
            <a:endParaRPr lang="en-US"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3128111"/>
            <a:ext cx="4668044" cy="721432"/>
            <a:chOff x="6117101" y="4837220"/>
            <a:chExt cx="6224059" cy="961909"/>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2755455" cy="287259"/>
            </a:xfrm>
            <a:prstGeom prst="rect">
              <a:avLst/>
            </a:prstGeom>
            <a:noFill/>
          </p:spPr>
          <p:txBody>
            <a:bodyPr wrap="none" rtlCol="0">
              <a:spAutoFit/>
            </a:bodyPr>
            <a:lstStyle/>
            <a:p>
              <a:r>
                <a:rPr lang="en-ZA" sz="800" b="1" dirty="0">
                  <a:latin typeface="Arial Black" panose="020B0A04020102020204" pitchFamily="34" charset="0"/>
                </a:rPr>
                <a:t>CONFIDENTIALITY AND PRIVACY</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Deployment of PII on all systems </a:t>
              </a:r>
              <a:r>
                <a:rPr lang="en-GB" sz="1000" dirty="0">
                  <a:latin typeface="Arial" panose="020B0604020202020204" pitchFamily="34" charset="0"/>
                  <a:cs typeface="Arial" panose="020B0604020202020204" pitchFamily="34" charset="0"/>
                </a:rPr>
                <a:t>to secure/protect personal identification information of the organisation</a:t>
              </a:r>
              <a:r>
                <a:rPr lang="en-ZA" sz="1000" dirty="0">
                  <a:latin typeface="Arial" panose="020B0604020202020204" pitchFamily="34" charset="0"/>
                  <a:cs typeface="Arial" panose="020B0604020202020204" pitchFamily="34" charset="0"/>
                </a:rPr>
                <a:t> still pending</a:t>
              </a: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1820845"/>
            <a:ext cx="4684347" cy="878367"/>
            <a:chOff x="6057859" y="3474335"/>
            <a:chExt cx="6245796" cy="1171157"/>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1853499" cy="287259"/>
            </a:xfrm>
            <a:prstGeom prst="rect">
              <a:avLst/>
            </a:prstGeom>
            <a:noFill/>
          </p:spPr>
          <p:txBody>
            <a:bodyPr wrap="none" rtlCol="0">
              <a:spAutoFit/>
            </a:bodyPr>
            <a:lstStyle/>
            <a:p>
              <a:r>
                <a:rPr lang="en-ZA" sz="800" b="1" dirty="0">
                  <a:latin typeface="Arial Black" panose="020B0A04020102020204" pitchFamily="34" charset="0"/>
                </a:rPr>
                <a:t>NETWORK SECURITY</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923878"/>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671364"/>
            </a:xfrm>
            <a:prstGeom prst="rect">
              <a:avLst/>
            </a:prstGeom>
            <a:noFill/>
          </p:spPr>
          <p:txBody>
            <a:bodyPr wrap="square" rtlCol="0">
              <a:noAutofit/>
            </a:bodyPr>
            <a:lstStyle/>
            <a:p>
              <a:pPr algn="just"/>
              <a:r>
                <a:rPr lang="en-ZA" sz="1000" dirty="0">
                  <a:latin typeface="Arial" panose="020B0604020202020204" pitchFamily="34" charset="0"/>
                  <a:cs typeface="Arial" panose="020B0604020202020204" pitchFamily="34" charset="0"/>
                </a:rPr>
                <a:t>Need to implement of </a:t>
              </a:r>
              <a:r>
                <a:rPr lang="en-GB" sz="1000" dirty="0">
                  <a:latin typeface="Arial" panose="020B0604020202020204" pitchFamily="34" charset="0"/>
                  <a:cs typeface="Arial" panose="020B0604020202020204" pitchFamily="34" charset="0"/>
                </a:rPr>
                <a:t>ISO/IEC 27033-1:2015 (Information technology Security techniques and Network security). This standard defines and describes the concepts associated with, and provides management guidance on, network security.</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31091" y="2087780"/>
            <a:ext cx="801666" cy="307338"/>
            <a:chOff x="6088946" y="1911315"/>
            <a:chExt cx="971713"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40710" y="1911315"/>
              <a:ext cx="791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latin typeface="Arial" panose="020B0604020202020204" pitchFamily="34" charset="0"/>
                <a:cs typeface="Arial" panose="020B0604020202020204" pitchFamily="34" charset="0"/>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088946" y="1956716"/>
              <a:ext cx="97171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84516" y="3398764"/>
            <a:ext cx="729007" cy="307338"/>
            <a:chOff x="6136410" y="5621308"/>
            <a:chExt cx="972009"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36410" y="5662192"/>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825626"/>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two factor authentication  (2FA)</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Establish a strong password policy</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privileged access management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Create Culture of Security Awareness</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Implement patch and vulnerability assessment</a:t>
              </a:r>
            </a:p>
            <a:p>
              <a:pPr marL="171450" indent="-171450">
                <a:buFont typeface="Wingdings" panose="05000000000000000000" pitchFamily="2" charset="2"/>
                <a:buChar char="§"/>
              </a:pPr>
              <a:r>
                <a:rPr lang="en-ZA" sz="1000" dirty="0">
                  <a:solidFill>
                    <a:schemeClr val="tx1"/>
                  </a:solidFill>
                  <a:latin typeface="Arial" panose="020B0604020202020204" pitchFamily="34" charset="0"/>
                  <a:cs typeface="Arial" panose="020B0604020202020204" pitchFamily="34" charset="0"/>
                </a:rPr>
                <a:t>Manage Privilege Account </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485685"/>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7" y="4405356"/>
            <a:ext cx="4668044" cy="720900"/>
            <a:chOff x="6117101" y="4837220"/>
            <a:chExt cx="6224059" cy="961200"/>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3338950" cy="287259"/>
            </a:xfrm>
            <a:prstGeom prst="rect">
              <a:avLst/>
            </a:prstGeom>
            <a:noFill/>
          </p:spPr>
          <p:txBody>
            <a:bodyPr wrap="none" rtlCol="0">
              <a:spAutoFit/>
            </a:bodyPr>
            <a:lstStyle/>
            <a:p>
              <a:r>
                <a:rPr lang="en-ZA" sz="800" b="1" dirty="0">
                  <a:latin typeface="Arial Black" panose="020B0A04020102020204" pitchFamily="34" charset="0"/>
                </a:rPr>
                <a:t>AUTHENTICATION AND AUTHORISATION</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126299"/>
              <a:ext cx="5307104" cy="671364"/>
            </a:xfrm>
            <a:prstGeom prst="rect">
              <a:avLst/>
            </a:prstGeom>
            <a:noFill/>
          </p:spPr>
          <p:txBody>
            <a:bodyPr wrap="square" rtlCol="0">
              <a:noAutofit/>
            </a:bodyPr>
            <a:lstStyle/>
            <a:p>
              <a:pPr marL="171450" indent="-171450">
                <a:buFont typeface="Wingdings" panose="05000000000000000000" pitchFamily="2" charset="2"/>
                <a:buChar char="§"/>
              </a:pPr>
              <a:r>
                <a:rPr lang="en-GB" sz="1000" dirty="0">
                  <a:latin typeface="Arial" panose="020B0604020202020204" pitchFamily="34" charset="0"/>
                  <a:cs typeface="Arial" panose="020B0604020202020204" pitchFamily="34" charset="0"/>
                </a:rPr>
                <a:t>Authentication and authorisation available without 2FA</a:t>
              </a:r>
            </a:p>
            <a:p>
              <a:pPr marL="171450" indent="-171450">
                <a:buFont typeface="Wingdings" panose="05000000000000000000" pitchFamily="2" charset="2"/>
                <a:buChar char="§"/>
              </a:pPr>
              <a:r>
                <a:rPr lang="en-GB" sz="1000" dirty="0">
                  <a:latin typeface="Arial" panose="020B0604020202020204" pitchFamily="34" charset="0"/>
                  <a:cs typeface="Arial" panose="020B0604020202020204" pitchFamily="34" charset="0"/>
                </a:rPr>
                <a:t>Network access control to be implemented</a:t>
              </a:r>
            </a:p>
            <a:p>
              <a:pPr marL="171450" indent="-171450">
                <a:buFont typeface="Wingdings" panose="05000000000000000000" pitchFamily="2" charset="2"/>
                <a:buChar char="§"/>
              </a:pPr>
              <a:r>
                <a:rPr lang="en-GB" sz="1000" dirty="0">
                  <a:latin typeface="Arial" panose="020B0604020202020204" pitchFamily="34" charset="0"/>
                  <a:cs typeface="Arial" panose="020B0604020202020204" pitchFamily="34" charset="0"/>
                </a:rPr>
                <a:t>SPP to be developed </a:t>
              </a: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121618" y="4690758"/>
            <a:ext cx="882099" cy="307338"/>
            <a:chOff x="6147781" y="5621308"/>
            <a:chExt cx="972009"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47781" y="5680389"/>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44446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MANAGE PRIVILEDGE ACCOUNT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91776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REGULAR IT SECURITY POLICY REVIEW </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44446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91776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18660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39771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IMPLEMENT ISO / IEC 27033-1:2015</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39771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6640255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505865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21754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70051" y="295121"/>
            <a:ext cx="507638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Business Intelligence</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The agility of the organisation in leveraging software and services to transform data into actionable insights that informs the organisation’s strategic and tactical business decisions.</a:t>
            </a:r>
            <a:endParaRPr lang="en-US"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4845311"/>
            <a:ext cx="4668044" cy="721432"/>
            <a:chOff x="6117101" y="4837220"/>
            <a:chExt cx="6224059" cy="961909"/>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3505662" cy="287259"/>
            </a:xfrm>
            <a:prstGeom prst="rect">
              <a:avLst/>
            </a:prstGeom>
            <a:noFill/>
          </p:spPr>
          <p:txBody>
            <a:bodyPr wrap="none" rtlCol="0">
              <a:spAutoFit/>
            </a:bodyPr>
            <a:lstStyle/>
            <a:p>
              <a:r>
                <a:rPr lang="en-ZA" sz="800" b="1" dirty="0">
                  <a:latin typeface="Arial Black" panose="020B0A04020102020204" pitchFamily="34" charset="0"/>
                </a:rPr>
                <a:t>ROBOTICS AND ARTIFICIAL INTELLIGENCE</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127765"/>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Minimal intelligent automation system that will enable automation of repetitive processes </a:t>
              </a: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3710619"/>
            <a:ext cx="4684347" cy="725459"/>
            <a:chOff x="6057859" y="3474335"/>
            <a:chExt cx="6245796" cy="967279"/>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1592744" cy="287259"/>
            </a:xfrm>
            <a:prstGeom prst="rect">
              <a:avLst/>
            </a:prstGeom>
            <a:noFill/>
          </p:spPr>
          <p:txBody>
            <a:bodyPr wrap="none" rtlCol="0">
              <a:spAutoFit/>
            </a:bodyPr>
            <a:lstStyle/>
            <a:p>
              <a:r>
                <a:rPr lang="en-ZA" sz="800" b="1" dirty="0">
                  <a:latin typeface="Arial Black" panose="020B0A04020102020204" pitchFamily="34" charset="0"/>
                </a:rPr>
                <a:t>DATA ANALYTICS</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671364"/>
            </a:xfrm>
            <a:prstGeom prst="rect">
              <a:avLst/>
            </a:prstGeom>
            <a:noFill/>
          </p:spPr>
          <p:txBody>
            <a:bodyPr wrap="square" rtlCol="0">
              <a:noAutofit/>
            </a:bodyPr>
            <a:lstStyle/>
            <a:p>
              <a:pPr lvl="0" defTabSz="914400" hangingPunct="1">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Given that there is no data warehouse in place, data analytics cannot be performed which would aid business intelligence</a:t>
              </a: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770014"/>
            <a:ext cx="4691110" cy="727809"/>
            <a:chOff x="6122668" y="2187420"/>
            <a:chExt cx="6254812" cy="970412"/>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9"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1650452" cy="287259"/>
            </a:xfrm>
            <a:prstGeom prst="rect">
              <a:avLst/>
            </a:prstGeom>
            <a:noFill/>
          </p:spPr>
          <p:txBody>
            <a:bodyPr wrap="none" rtlCol="0">
              <a:spAutoFit/>
            </a:bodyPr>
            <a:lstStyle/>
            <a:p>
              <a:r>
                <a:rPr lang="en-ZA" sz="800" b="1" dirty="0">
                  <a:latin typeface="Arial Black" panose="020B0A04020102020204" pitchFamily="34" charset="0"/>
                </a:rPr>
                <a:t>DATA STRUCTURE</a:t>
              </a:r>
            </a:p>
          </p:txBody>
        </p:sp>
        <p:grpSp>
          <p:nvGrpSpPr>
            <p:cNvPr id="49" name="Group 48">
              <a:extLst>
                <a:ext uri="{FF2B5EF4-FFF2-40B4-BE49-F238E27FC236}">
                  <a16:creationId xmlns:a16="http://schemas.microsoft.com/office/drawing/2014/main" id="{D03A2F47-428E-4A68-847E-CAF0AB757235}"/>
                </a:ext>
              </a:extLst>
            </p:cNvPr>
            <p:cNvGrpSpPr/>
            <p:nvPr/>
          </p:nvGrpSpPr>
          <p:grpSpPr>
            <a:xfrm>
              <a:off x="10241738" y="2428620"/>
              <a:ext cx="1772076" cy="720000"/>
              <a:chOff x="10663898" y="2054922"/>
              <a:chExt cx="1772076" cy="720000"/>
            </a:xfrm>
          </p:grpSpPr>
          <p:sp>
            <p:nvSpPr>
              <p:cNvPr id="51" name="Chevron 178">
                <a:extLst>
                  <a:ext uri="{FF2B5EF4-FFF2-40B4-BE49-F238E27FC236}">
                    <a16:creationId xmlns:a16="http://schemas.microsoft.com/office/drawing/2014/main" id="{5A40BD44-068D-4C5D-9E97-BC43BA0D32E8}"/>
                  </a:ext>
                </a:extLst>
              </p:cNvPr>
              <p:cNvSpPr>
                <a:spLocks noChangeAspect="1"/>
              </p:cNvSpPr>
              <p:nvPr/>
            </p:nvSpPr>
            <p:spPr>
              <a:xfrm>
                <a:off x="10663898"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2" name="Chevron 179">
                <a:extLst>
                  <a:ext uri="{FF2B5EF4-FFF2-40B4-BE49-F238E27FC236}">
                    <a16:creationId xmlns:a16="http://schemas.microsoft.com/office/drawing/2014/main" id="{980C5E08-C628-4EAA-9746-EF12EDE35ACB}"/>
                  </a:ext>
                </a:extLst>
              </p:cNvPr>
              <p:cNvSpPr>
                <a:spLocks noChangeAspect="1"/>
              </p:cNvSpPr>
              <p:nvPr/>
            </p:nvSpPr>
            <p:spPr>
              <a:xfrm>
                <a:off x="11191942"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53" name="Chevron 180">
                <a:extLst>
                  <a:ext uri="{FF2B5EF4-FFF2-40B4-BE49-F238E27FC236}">
                    <a16:creationId xmlns:a16="http://schemas.microsoft.com/office/drawing/2014/main" id="{6BD9D5B8-FEA8-4A1E-9A71-AD4FB4C27D94}"/>
                  </a:ext>
                </a:extLst>
              </p:cNvPr>
              <p:cNvSpPr>
                <a:spLocks noChangeAspect="1"/>
              </p:cNvSpPr>
              <p:nvPr/>
            </p:nvSpPr>
            <p:spPr>
              <a:xfrm>
                <a:off x="11719987" y="2054922"/>
                <a:ext cx="715987" cy="720000"/>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sp>
          <p:nvSpPr>
            <p:cNvPr id="50" name="TextBox 49">
              <a:extLst>
                <a:ext uri="{FF2B5EF4-FFF2-40B4-BE49-F238E27FC236}">
                  <a16:creationId xmlns:a16="http://schemas.microsoft.com/office/drawing/2014/main" id="{DC4F4D9E-D05A-42B0-A3C2-F3BF4EEFC51A}"/>
                </a:ext>
              </a:extLst>
            </p:cNvPr>
            <p:cNvSpPr txBox="1"/>
            <p:nvPr/>
          </p:nvSpPr>
          <p:spPr>
            <a:xfrm>
              <a:off x="7039624" y="2486468"/>
              <a:ext cx="5337856" cy="671364"/>
            </a:xfrm>
            <a:prstGeom prst="rect">
              <a:avLst/>
            </a:prstGeom>
            <a:noFill/>
          </p:spPr>
          <p:txBody>
            <a:bodyPr wrap="square" rtlCol="0">
              <a:noAutofit/>
            </a:bodyPr>
            <a:lstStyle/>
            <a:p>
              <a:pPr lvl="0" defTabSz="914400" hangingPunct="1">
                <a:defRPr/>
              </a:pPr>
              <a:r>
                <a:rPr lang="en-US" sz="1000" dirty="0">
                  <a:solidFill>
                    <a:sysClr val="windowText" lastClr="000000">
                      <a:lumMod val="85000"/>
                      <a:lumOff val="15000"/>
                    </a:sysClr>
                  </a:solidFill>
                  <a:latin typeface="Arial" panose="020B0604020202020204" pitchFamily="34" charset="0"/>
                  <a:cs typeface="Arial" panose="020B0604020202020204" pitchFamily="34" charset="0"/>
                </a:rPr>
                <a:t>There are no clearly defined data structures (i.e. SQL, JSON, XML) </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182265" y="2971446"/>
            <a:ext cx="728786" cy="307338"/>
            <a:chOff x="6108610" y="1911315"/>
            <a:chExt cx="971715"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rgbClr val="1C3E6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108610" y="1956716"/>
              <a:ext cx="97171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MANAGED</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97027" y="3962805"/>
            <a:ext cx="728787" cy="307338"/>
            <a:chOff x="6128274" y="1911315"/>
            <a:chExt cx="971713"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128274" y="1956716"/>
              <a:ext cx="971713"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214012" y="5101216"/>
            <a:ext cx="729007" cy="307338"/>
            <a:chOff x="6175738" y="5621308"/>
            <a:chExt cx="972009"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75738" y="5662192"/>
              <a:ext cx="972009"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AD-HOC</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94374" y="1736303"/>
            <a:ext cx="4716763" cy="738256"/>
            <a:chOff x="176262" y="1859135"/>
            <a:chExt cx="4716763" cy="738256"/>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738256"/>
              <a:chOff x="6101930" y="876954"/>
              <a:chExt cx="6272034" cy="984341"/>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2"/>
                <a:ext cx="6238829"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1695336" cy="287258"/>
              </a:xfrm>
              <a:prstGeom prst="rect">
                <a:avLst/>
              </a:prstGeom>
              <a:noFill/>
            </p:spPr>
            <p:txBody>
              <a:bodyPr wrap="none" rtlCol="0">
                <a:spAutoFit/>
              </a:bodyPr>
              <a:lstStyle/>
              <a:p>
                <a:r>
                  <a:rPr lang="en-ZA" sz="800" b="1" dirty="0">
                    <a:latin typeface="Arial Black" panose="020B0A04020102020204" pitchFamily="34" charset="0"/>
                  </a:rPr>
                  <a:t>DATA WAREHOUSE</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89931"/>
                <a:ext cx="5351114" cy="671364"/>
              </a:xfrm>
              <a:prstGeom prst="rect">
                <a:avLst/>
              </a:prstGeom>
              <a:noFill/>
            </p:spPr>
            <p:txBody>
              <a:bodyPr wrap="square" rtlCol="0">
                <a:noAutofit/>
              </a:bodyPr>
              <a:lstStyle/>
              <a:p>
                <a:r>
                  <a:rPr lang="en-US" sz="1000" dirty="0">
                    <a:latin typeface="Arial" panose="020B0604020202020204" pitchFamily="34" charset="0"/>
                    <a:cs typeface="Arial" panose="020B0604020202020204" pitchFamily="34" charset="0"/>
                  </a:rPr>
                  <a:t>Lack of Enterprise Data Warehouse</a:t>
                </a:r>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176262" y="2118370"/>
              <a:ext cx="788513" cy="307338"/>
              <a:chOff x="9832102" y="553220"/>
              <a:chExt cx="1051350"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62734" y="553220"/>
                <a:ext cx="791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832102" y="598621"/>
                <a:ext cx="105135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722390"/>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Data based decision marking</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Establish Data structure (part of architecture project)</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Encourage Actionable insights</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Drives collaboration</a:t>
              </a: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382449"/>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sp>
        <p:nvSpPr>
          <p:cNvPr id="82" name="Rounded Rectangle 62">
            <a:extLst>
              <a:ext uri="{FF2B5EF4-FFF2-40B4-BE49-F238E27FC236}">
                <a16:creationId xmlns:a16="http://schemas.microsoft.com/office/drawing/2014/main" id="{0D98836A-AAD9-4997-9F16-B60D90DFAE16}"/>
              </a:ext>
            </a:extLst>
          </p:cNvPr>
          <p:cNvSpPr/>
          <p:nvPr/>
        </p:nvSpPr>
        <p:spPr>
          <a:xfrm>
            <a:off x="5397016" y="5296988"/>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EHANCED APPLICATION ARCHITECTURE</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770281"/>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DATAWARE HOUSE , BUSINESS INTELLIGENCE IMPLEMENTATION</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296988"/>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770281"/>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5039126"/>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50233"/>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IMPLEMENT ROBOTIC PROCESS AUTOMATION</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50233"/>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19282169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563967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2234"/>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218886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4">
            <a:extLst>
              <a:ext uri="{FF2B5EF4-FFF2-40B4-BE49-F238E27FC236}">
                <a16:creationId xmlns:a16="http://schemas.microsoft.com/office/drawing/2014/main" id="{AC8FAE9F-6D9E-4F3F-9B5A-C949D0BF7035}"/>
              </a:ext>
            </a:extLst>
          </p:cNvPr>
          <p:cNvSpPr/>
          <p:nvPr/>
        </p:nvSpPr>
        <p:spPr>
          <a:xfrm>
            <a:off x="133441" y="2566431"/>
            <a:ext cx="4673941" cy="853901"/>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3" name="Title 2"/>
          <p:cNvSpPr txBox="1"/>
          <p:nvPr/>
        </p:nvSpPr>
        <p:spPr>
          <a:xfrm>
            <a:off x="170051" y="295121"/>
            <a:ext cx="507638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IT Infrastructure</a:t>
            </a:r>
          </a:p>
        </p:txBody>
      </p:sp>
      <p:sp>
        <p:nvSpPr>
          <p:cNvPr id="2" name="TextBox 1">
            <a:extLst>
              <a:ext uri="{FF2B5EF4-FFF2-40B4-BE49-F238E27FC236}">
                <a16:creationId xmlns:a16="http://schemas.microsoft.com/office/drawing/2014/main" id="{02EAD14B-620B-4E68-AFBC-6C98AAE11168}"/>
              </a:ext>
            </a:extLst>
          </p:cNvPr>
          <p:cNvSpPr txBox="1"/>
          <p:nvPr/>
        </p:nvSpPr>
        <p:spPr>
          <a:xfrm>
            <a:off x="0" y="1012343"/>
            <a:ext cx="846912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fontAlgn="base">
              <a:spcAft>
                <a:spcPct val="0"/>
              </a:spcAft>
            </a:pPr>
            <a:r>
              <a:rPr lang="en-GB" sz="1200" dirty="0">
                <a:latin typeface="Arial" panose="020B0604020202020204" pitchFamily="34" charset="0"/>
              </a:rPr>
              <a:t>The effectiveness and efficiency of the organisation in leveraging composite hardware, software, network resources and services required for the management of the enterprise IT environment.</a:t>
            </a:r>
            <a:endParaRPr lang="en-US" sz="1200" dirty="0">
              <a:latin typeface="Arial" panose="020B0604020202020204" pitchFamily="34" charset="0"/>
            </a:endParaRPr>
          </a:p>
        </p:txBody>
      </p:sp>
      <p:grpSp>
        <p:nvGrpSpPr>
          <p:cNvPr id="27" name="Group 26">
            <a:extLst>
              <a:ext uri="{FF2B5EF4-FFF2-40B4-BE49-F238E27FC236}">
                <a16:creationId xmlns:a16="http://schemas.microsoft.com/office/drawing/2014/main" id="{AB638914-B8A6-4660-BD4E-3C10E46A2F83}"/>
              </a:ext>
            </a:extLst>
          </p:cNvPr>
          <p:cNvGrpSpPr/>
          <p:nvPr/>
        </p:nvGrpSpPr>
        <p:grpSpPr>
          <a:xfrm>
            <a:off x="107113" y="4771556"/>
            <a:ext cx="4668044" cy="806592"/>
            <a:chOff x="6117101" y="4837220"/>
            <a:chExt cx="6224059" cy="1075455"/>
          </a:xfrm>
        </p:grpSpPr>
        <p:sp>
          <p:nvSpPr>
            <p:cNvPr id="28" name="Rounded Rectangle 160">
              <a:extLst>
                <a:ext uri="{FF2B5EF4-FFF2-40B4-BE49-F238E27FC236}">
                  <a16:creationId xmlns:a16="http://schemas.microsoft.com/office/drawing/2014/main" id="{3501B0C4-0345-4A45-B966-6598CB1CB3D6}"/>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TextBox 28">
              <a:extLst>
                <a:ext uri="{FF2B5EF4-FFF2-40B4-BE49-F238E27FC236}">
                  <a16:creationId xmlns:a16="http://schemas.microsoft.com/office/drawing/2014/main" id="{AD8BB5C2-430C-4716-B71A-431A9BF6674B}"/>
                </a:ext>
              </a:extLst>
            </p:cNvPr>
            <p:cNvSpPr txBox="1"/>
            <p:nvPr/>
          </p:nvSpPr>
          <p:spPr>
            <a:xfrm>
              <a:off x="6117101" y="4844695"/>
              <a:ext cx="1325577" cy="287259"/>
            </a:xfrm>
            <a:prstGeom prst="rect">
              <a:avLst/>
            </a:prstGeom>
            <a:noFill/>
          </p:spPr>
          <p:txBody>
            <a:bodyPr wrap="none" rtlCol="0">
              <a:spAutoFit/>
            </a:bodyPr>
            <a:lstStyle/>
            <a:p>
              <a:r>
                <a:rPr lang="en-ZA" sz="800" b="1" dirty="0">
                  <a:latin typeface="Arial Black" panose="020B0A04020102020204" pitchFamily="34" charset="0"/>
                </a:rPr>
                <a:t>REDUNDANCY</a:t>
              </a:r>
            </a:p>
          </p:txBody>
        </p:sp>
        <p:sp>
          <p:nvSpPr>
            <p:cNvPr id="30" name="Rounded Rectangle 4">
              <a:extLst>
                <a:ext uri="{FF2B5EF4-FFF2-40B4-BE49-F238E27FC236}">
                  <a16:creationId xmlns:a16="http://schemas.microsoft.com/office/drawing/2014/main" id="{AE92E055-05BB-42A1-8C96-86DF8D13EE64}"/>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TextBox 31">
              <a:extLst>
                <a:ext uri="{FF2B5EF4-FFF2-40B4-BE49-F238E27FC236}">
                  <a16:creationId xmlns:a16="http://schemas.microsoft.com/office/drawing/2014/main" id="{59411153-00E1-4515-9294-B822B529D545}"/>
                </a:ext>
              </a:extLst>
            </p:cNvPr>
            <p:cNvSpPr txBox="1"/>
            <p:nvPr/>
          </p:nvSpPr>
          <p:spPr>
            <a:xfrm>
              <a:off x="7034056" y="5241311"/>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Redundancy currently exist but not across all IT infrastructure. </a:t>
              </a:r>
            </a:p>
          </p:txBody>
        </p:sp>
      </p:grpSp>
      <p:grpSp>
        <p:nvGrpSpPr>
          <p:cNvPr id="36" name="Group 35">
            <a:extLst>
              <a:ext uri="{FF2B5EF4-FFF2-40B4-BE49-F238E27FC236}">
                <a16:creationId xmlns:a16="http://schemas.microsoft.com/office/drawing/2014/main" id="{2DA421AC-4082-4B8C-A1C0-1EBFC6CA7D23}"/>
              </a:ext>
            </a:extLst>
          </p:cNvPr>
          <p:cNvGrpSpPr/>
          <p:nvPr/>
        </p:nvGrpSpPr>
        <p:grpSpPr>
          <a:xfrm>
            <a:off x="107115" y="3577877"/>
            <a:ext cx="4684347" cy="1053197"/>
            <a:chOff x="6057859" y="3474335"/>
            <a:chExt cx="6245796" cy="1404264"/>
          </a:xfrm>
        </p:grpSpPr>
        <p:sp>
          <p:nvSpPr>
            <p:cNvPr id="37" name="Rounded Rectangle 130">
              <a:extLst>
                <a:ext uri="{FF2B5EF4-FFF2-40B4-BE49-F238E27FC236}">
                  <a16:creationId xmlns:a16="http://schemas.microsoft.com/office/drawing/2014/main" id="{DC7F41B9-F6C1-4119-9EED-FD1ABAF9EAD5}"/>
                </a:ext>
              </a:extLst>
            </p:cNvPr>
            <p:cNvSpPr/>
            <p:nvPr/>
          </p:nvSpPr>
          <p:spPr>
            <a:xfrm>
              <a:off x="6071735" y="3480414"/>
              <a:ext cx="5884173"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TextBox 37">
              <a:extLst>
                <a:ext uri="{FF2B5EF4-FFF2-40B4-BE49-F238E27FC236}">
                  <a16:creationId xmlns:a16="http://schemas.microsoft.com/office/drawing/2014/main" id="{2BF025B0-8811-40BC-929F-4051124D1B09}"/>
                </a:ext>
              </a:extLst>
            </p:cNvPr>
            <p:cNvSpPr txBox="1"/>
            <p:nvPr/>
          </p:nvSpPr>
          <p:spPr>
            <a:xfrm>
              <a:off x="6057859" y="3474335"/>
              <a:ext cx="2178375" cy="287259"/>
            </a:xfrm>
            <a:prstGeom prst="rect">
              <a:avLst/>
            </a:prstGeom>
            <a:noFill/>
          </p:spPr>
          <p:txBody>
            <a:bodyPr wrap="none" rtlCol="0">
              <a:spAutoFit/>
            </a:bodyPr>
            <a:lstStyle/>
            <a:p>
              <a:r>
                <a:rPr lang="en-ZA" sz="800" b="1" dirty="0">
                  <a:latin typeface="Arial Black" panose="020B0A04020102020204" pitchFamily="34" charset="0"/>
                </a:rPr>
                <a:t>AVAILABILITY PLANNING</a:t>
              </a:r>
            </a:p>
          </p:txBody>
        </p:sp>
        <p:sp>
          <p:nvSpPr>
            <p:cNvPr id="39" name="Rounded Rectangle 4">
              <a:extLst>
                <a:ext uri="{FF2B5EF4-FFF2-40B4-BE49-F238E27FC236}">
                  <a16:creationId xmlns:a16="http://schemas.microsoft.com/office/drawing/2014/main" id="{175B415E-15A0-4B4F-9704-A9D43DD860C4}"/>
                </a:ext>
              </a:extLst>
            </p:cNvPr>
            <p:cNvSpPr/>
            <p:nvPr/>
          </p:nvSpPr>
          <p:spPr>
            <a:xfrm>
              <a:off x="6071734" y="3721614"/>
              <a:ext cx="6231921" cy="1156985"/>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TextBox 40">
              <a:extLst>
                <a:ext uri="{FF2B5EF4-FFF2-40B4-BE49-F238E27FC236}">
                  <a16:creationId xmlns:a16="http://schemas.microsoft.com/office/drawing/2014/main" id="{82E1084B-ED1A-4DED-8178-05C5C712D50F}"/>
                </a:ext>
              </a:extLst>
            </p:cNvPr>
            <p:cNvSpPr txBox="1"/>
            <p:nvPr/>
          </p:nvSpPr>
          <p:spPr>
            <a:xfrm>
              <a:off x="7005926" y="3767183"/>
              <a:ext cx="5233723" cy="880170"/>
            </a:xfrm>
            <a:prstGeom prst="rect">
              <a:avLst/>
            </a:prstGeom>
            <a:noFill/>
          </p:spPr>
          <p:txBody>
            <a:bodyPr wrap="square" rtlCol="0">
              <a:noAutofit/>
            </a:bodyPr>
            <a:lstStyle/>
            <a:p>
              <a:pPr algn="just"/>
              <a:r>
                <a:rPr lang="en-ZA" sz="1000" dirty="0">
                  <a:latin typeface="Arial" panose="020B0604020202020204" pitchFamily="34" charset="0"/>
                  <a:cs typeface="Arial" panose="020B0604020202020204" pitchFamily="34" charset="0"/>
                </a:rPr>
                <a:t>Lack of availability of busines requirement projection in as it relates  of compute, network and storage requirement </a:t>
              </a:r>
              <a:r>
                <a:rPr lang="en-GB" sz="1000" dirty="0">
                  <a:latin typeface="Arial" panose="020B0604020202020204" pitchFamily="34" charset="0"/>
                  <a:cs typeface="Arial" panose="020B0604020202020204" pitchFamily="34" charset="0"/>
                </a:rPr>
                <a:t> to ensure that existing and future availability requirements for Information Technology (IT) Services can be provided using effective cost measures</a:t>
              </a:r>
              <a:endParaRPr lang="en-ZA" sz="1000"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67D83039-7A98-4E9C-AEDB-1B0C3499B6C2}"/>
              </a:ext>
            </a:extLst>
          </p:cNvPr>
          <p:cNvGrpSpPr/>
          <p:nvPr/>
        </p:nvGrpSpPr>
        <p:grpSpPr>
          <a:xfrm>
            <a:off x="107112" y="2430808"/>
            <a:ext cx="4714445" cy="973634"/>
            <a:chOff x="6122668" y="2187420"/>
            <a:chExt cx="6285925" cy="1298174"/>
          </a:xfrm>
        </p:grpSpPr>
        <p:sp>
          <p:nvSpPr>
            <p:cNvPr id="46" name="Rounded Rectangle 116">
              <a:extLst>
                <a:ext uri="{FF2B5EF4-FFF2-40B4-BE49-F238E27FC236}">
                  <a16:creationId xmlns:a16="http://schemas.microsoft.com/office/drawing/2014/main" id="{9B032996-A6B2-4E78-9F86-F1FB3A79F0B0}"/>
                </a:ext>
              </a:extLst>
            </p:cNvPr>
            <p:cNvSpPr/>
            <p:nvPr/>
          </p:nvSpPr>
          <p:spPr>
            <a:xfrm>
              <a:off x="6129641" y="2187420"/>
              <a:ext cx="6231918" cy="258776"/>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TextBox 46">
              <a:extLst>
                <a:ext uri="{FF2B5EF4-FFF2-40B4-BE49-F238E27FC236}">
                  <a16:creationId xmlns:a16="http://schemas.microsoft.com/office/drawing/2014/main" id="{F49917BA-D8C1-48CD-BF62-A4A0C22BB6D3}"/>
                </a:ext>
              </a:extLst>
            </p:cNvPr>
            <p:cNvSpPr txBox="1"/>
            <p:nvPr/>
          </p:nvSpPr>
          <p:spPr>
            <a:xfrm>
              <a:off x="6122668" y="2194881"/>
              <a:ext cx="1879146" cy="287259"/>
            </a:xfrm>
            <a:prstGeom prst="rect">
              <a:avLst/>
            </a:prstGeom>
            <a:noFill/>
          </p:spPr>
          <p:txBody>
            <a:bodyPr wrap="none" rtlCol="0">
              <a:spAutoFit/>
            </a:bodyPr>
            <a:lstStyle/>
            <a:p>
              <a:r>
                <a:rPr lang="en-ZA" sz="800" b="1" dirty="0">
                  <a:latin typeface="Arial Black" panose="020B0A04020102020204" pitchFamily="34" charset="0"/>
                </a:rPr>
                <a:t>CAPACITY PLANNING</a:t>
              </a:r>
            </a:p>
          </p:txBody>
        </p:sp>
        <p:sp>
          <p:nvSpPr>
            <p:cNvPr id="50" name="TextBox 49">
              <a:extLst>
                <a:ext uri="{FF2B5EF4-FFF2-40B4-BE49-F238E27FC236}">
                  <a16:creationId xmlns:a16="http://schemas.microsoft.com/office/drawing/2014/main" id="{DC4F4D9E-D05A-42B0-A3C2-F3BF4EEFC51A}"/>
                </a:ext>
              </a:extLst>
            </p:cNvPr>
            <p:cNvSpPr txBox="1"/>
            <p:nvPr/>
          </p:nvSpPr>
          <p:spPr>
            <a:xfrm>
              <a:off x="7070737" y="2425039"/>
              <a:ext cx="5337856" cy="1060555"/>
            </a:xfrm>
            <a:prstGeom prst="rect">
              <a:avLst/>
            </a:prstGeom>
            <a:noFill/>
          </p:spPr>
          <p:txBody>
            <a:bodyPr wrap="square" rtlCol="0">
              <a:noAutofit/>
            </a:bodyPr>
            <a:lstStyle/>
            <a:p>
              <a:pPr lvl="0" defTabSz="914400" hangingPunct="1">
                <a:defRPr/>
              </a:pPr>
              <a:r>
                <a:rPr lang="en-GB" sz="1000" dirty="0">
                  <a:solidFill>
                    <a:sysClr val="windowText" lastClr="000000">
                      <a:lumMod val="85000"/>
                      <a:lumOff val="15000"/>
                    </a:sysClr>
                  </a:solidFill>
                  <a:latin typeface="Arial" panose="020B0604020202020204" pitchFamily="34" charset="0"/>
                  <a:cs typeface="Arial" panose="020B0604020202020204" pitchFamily="34" charset="0"/>
                </a:rPr>
                <a:t>Capacity planning defines the process by which an organization can establish current and future processing needs. We need to improve capability in the compute infrastructure as the important thing about capacity planning is that infrastructure is flexible to meet changing demands. </a:t>
              </a:r>
            </a:p>
          </p:txBody>
        </p:sp>
      </p:grpSp>
      <p:grpSp>
        <p:nvGrpSpPr>
          <p:cNvPr id="54" name="Group 53">
            <a:extLst>
              <a:ext uri="{FF2B5EF4-FFF2-40B4-BE49-F238E27FC236}">
                <a16:creationId xmlns:a16="http://schemas.microsoft.com/office/drawing/2014/main" id="{424C09A1-FB41-462B-8B0F-A46ED9C5C056}"/>
              </a:ext>
            </a:extLst>
          </p:cNvPr>
          <p:cNvGrpSpPr/>
          <p:nvPr/>
        </p:nvGrpSpPr>
        <p:grpSpPr>
          <a:xfrm>
            <a:off x="120490" y="2779722"/>
            <a:ext cx="881832" cy="307338"/>
            <a:chOff x="6076113" y="1911315"/>
            <a:chExt cx="1068887" cy="409784"/>
          </a:xfrm>
        </p:grpSpPr>
        <p:sp>
          <p:nvSpPr>
            <p:cNvPr id="55" name="Rounded Rectangle 229">
              <a:extLst>
                <a:ext uri="{FF2B5EF4-FFF2-40B4-BE49-F238E27FC236}">
                  <a16:creationId xmlns:a16="http://schemas.microsoft.com/office/drawing/2014/main" id="{1400D370-1446-4DEE-9CD1-34D5AE9757E7}"/>
                </a:ext>
              </a:extLst>
            </p:cNvPr>
            <p:cNvSpPr/>
            <p:nvPr/>
          </p:nvSpPr>
          <p:spPr>
            <a:xfrm>
              <a:off x="6176719" y="1911315"/>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57" name="Rounded Rectangle 231">
              <a:extLst>
                <a:ext uri="{FF2B5EF4-FFF2-40B4-BE49-F238E27FC236}">
                  <a16:creationId xmlns:a16="http://schemas.microsoft.com/office/drawing/2014/main" id="{A57A6C44-E460-4C3E-B11E-A3CA6EED08FE}"/>
                </a:ext>
              </a:extLst>
            </p:cNvPr>
            <p:cNvSpPr/>
            <p:nvPr/>
          </p:nvSpPr>
          <p:spPr>
            <a:xfrm>
              <a:off x="6076113" y="1956716"/>
              <a:ext cx="1068887"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8" name="Group 57">
            <a:extLst>
              <a:ext uri="{FF2B5EF4-FFF2-40B4-BE49-F238E27FC236}">
                <a16:creationId xmlns:a16="http://schemas.microsoft.com/office/drawing/2014/main" id="{0023F899-A14F-4D74-ADB4-4A9D0C9A868F}"/>
              </a:ext>
            </a:extLst>
          </p:cNvPr>
          <p:cNvGrpSpPr/>
          <p:nvPr/>
        </p:nvGrpSpPr>
        <p:grpSpPr>
          <a:xfrm>
            <a:off x="105754" y="3933301"/>
            <a:ext cx="881833" cy="307338"/>
            <a:chOff x="6060023" y="1911315"/>
            <a:chExt cx="1068885" cy="409784"/>
          </a:xfrm>
        </p:grpSpPr>
        <p:sp>
          <p:nvSpPr>
            <p:cNvPr id="59" name="Rounded Rectangle 233">
              <a:extLst>
                <a:ext uri="{FF2B5EF4-FFF2-40B4-BE49-F238E27FC236}">
                  <a16:creationId xmlns:a16="http://schemas.microsoft.com/office/drawing/2014/main" id="{24000BF1-03F1-49DA-8A3A-E89190D704E3}"/>
                </a:ext>
              </a:extLst>
            </p:cNvPr>
            <p:cNvSpPr/>
            <p:nvPr/>
          </p:nvSpPr>
          <p:spPr>
            <a:xfrm>
              <a:off x="6176710" y="1911315"/>
              <a:ext cx="719999"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1" name="Rounded Rectangle 235">
              <a:extLst>
                <a:ext uri="{FF2B5EF4-FFF2-40B4-BE49-F238E27FC236}">
                  <a16:creationId xmlns:a16="http://schemas.microsoft.com/office/drawing/2014/main" id="{59B033F2-025E-4CB4-9256-7072B95A518B}"/>
                </a:ext>
              </a:extLst>
            </p:cNvPr>
            <p:cNvSpPr/>
            <p:nvPr/>
          </p:nvSpPr>
          <p:spPr>
            <a:xfrm>
              <a:off x="6060023" y="1956716"/>
              <a:ext cx="10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62" name="Group 61">
            <a:extLst>
              <a:ext uri="{FF2B5EF4-FFF2-40B4-BE49-F238E27FC236}">
                <a16:creationId xmlns:a16="http://schemas.microsoft.com/office/drawing/2014/main" id="{70A9C3A6-2686-4782-A26F-E98C38F0F42B}"/>
              </a:ext>
            </a:extLst>
          </p:cNvPr>
          <p:cNvGrpSpPr/>
          <p:nvPr/>
        </p:nvGrpSpPr>
        <p:grpSpPr>
          <a:xfrm>
            <a:off x="122719" y="5101199"/>
            <a:ext cx="882099" cy="307338"/>
            <a:chOff x="6102110" y="5621308"/>
            <a:chExt cx="1069210" cy="409784"/>
          </a:xfrm>
        </p:grpSpPr>
        <p:sp>
          <p:nvSpPr>
            <p:cNvPr id="63" name="Rounded Rectangle 238">
              <a:extLst>
                <a:ext uri="{FF2B5EF4-FFF2-40B4-BE49-F238E27FC236}">
                  <a16:creationId xmlns:a16="http://schemas.microsoft.com/office/drawing/2014/main" id="{A2398EAC-2030-4D2C-B1F8-F860BDC11F98}"/>
                </a:ext>
              </a:extLst>
            </p:cNvPr>
            <p:cNvSpPr/>
            <p:nvPr/>
          </p:nvSpPr>
          <p:spPr>
            <a:xfrm>
              <a:off x="6196030" y="5621308"/>
              <a:ext cx="720000" cy="409784"/>
            </a:xfrm>
            <a:prstGeom prst="round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5" name="Rounded Rectangle 239">
              <a:extLst>
                <a:ext uri="{FF2B5EF4-FFF2-40B4-BE49-F238E27FC236}">
                  <a16:creationId xmlns:a16="http://schemas.microsoft.com/office/drawing/2014/main" id="{A77B2339-50D1-415D-9BCC-11F707736D00}"/>
                </a:ext>
              </a:extLst>
            </p:cNvPr>
            <p:cNvSpPr/>
            <p:nvPr/>
          </p:nvSpPr>
          <p:spPr>
            <a:xfrm>
              <a:off x="6102110" y="5662192"/>
              <a:ext cx="1069210"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REPEATABLE</a:t>
              </a:r>
            </a:p>
          </p:txBody>
        </p:sp>
      </p:grpSp>
      <p:grpSp>
        <p:nvGrpSpPr>
          <p:cNvPr id="5" name="Group 4">
            <a:extLst>
              <a:ext uri="{FF2B5EF4-FFF2-40B4-BE49-F238E27FC236}">
                <a16:creationId xmlns:a16="http://schemas.microsoft.com/office/drawing/2014/main" id="{71E663B0-ECDE-45BF-8CE4-916A036931BD}"/>
              </a:ext>
            </a:extLst>
          </p:cNvPr>
          <p:cNvGrpSpPr/>
          <p:nvPr/>
        </p:nvGrpSpPr>
        <p:grpSpPr>
          <a:xfrm>
            <a:off x="107112" y="1574075"/>
            <a:ext cx="4704025" cy="728819"/>
            <a:chOff x="189000" y="1859135"/>
            <a:chExt cx="4704025" cy="728819"/>
          </a:xfrm>
        </p:grpSpPr>
        <p:grpSp>
          <p:nvGrpSpPr>
            <p:cNvPr id="17" name="Group 16">
              <a:extLst>
                <a:ext uri="{FF2B5EF4-FFF2-40B4-BE49-F238E27FC236}">
                  <a16:creationId xmlns:a16="http://schemas.microsoft.com/office/drawing/2014/main" id="{1F797A37-157B-41D7-AF9A-9B687D3F67E6}"/>
                </a:ext>
              </a:extLst>
            </p:cNvPr>
            <p:cNvGrpSpPr/>
            <p:nvPr/>
          </p:nvGrpSpPr>
          <p:grpSpPr>
            <a:xfrm>
              <a:off x="189000" y="1859135"/>
              <a:ext cx="4704025" cy="728819"/>
              <a:chOff x="6101930" y="876954"/>
              <a:chExt cx="6272034" cy="971758"/>
            </a:xfrm>
          </p:grpSpPr>
          <p:sp>
            <p:nvSpPr>
              <p:cNvPr id="18" name="Rounded Rectangle 115">
                <a:extLst>
                  <a:ext uri="{FF2B5EF4-FFF2-40B4-BE49-F238E27FC236}">
                    <a16:creationId xmlns:a16="http://schemas.microsoft.com/office/drawing/2014/main" id="{1627B4AD-29F8-4B9B-BC13-64F08AD05BF4}"/>
                  </a:ext>
                </a:extLst>
              </p:cNvPr>
              <p:cNvSpPr/>
              <p:nvPr/>
            </p:nvSpPr>
            <p:spPr>
              <a:xfrm>
                <a:off x="6101930" y="876954"/>
                <a:ext cx="6224061" cy="960773"/>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ounded Rectangle 4">
                <a:extLst>
                  <a:ext uri="{FF2B5EF4-FFF2-40B4-BE49-F238E27FC236}">
                    <a16:creationId xmlns:a16="http://schemas.microsoft.com/office/drawing/2014/main" id="{CA36B0A5-D69B-456D-9DD8-4AF1BC5D4822}"/>
                  </a:ext>
                </a:extLst>
              </p:cNvPr>
              <p:cNvSpPr/>
              <p:nvPr/>
            </p:nvSpPr>
            <p:spPr>
              <a:xfrm>
                <a:off x="6108903" y="1128712"/>
                <a:ext cx="6238829"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TextBox 19">
                <a:extLst>
                  <a:ext uri="{FF2B5EF4-FFF2-40B4-BE49-F238E27FC236}">
                    <a16:creationId xmlns:a16="http://schemas.microsoft.com/office/drawing/2014/main" id="{425FCC24-1924-4832-B488-106A0D366972}"/>
                  </a:ext>
                </a:extLst>
              </p:cNvPr>
              <p:cNvSpPr txBox="1"/>
              <p:nvPr/>
            </p:nvSpPr>
            <p:spPr>
              <a:xfrm>
                <a:off x="6101930" y="903647"/>
                <a:ext cx="1261457" cy="287258"/>
              </a:xfrm>
              <a:prstGeom prst="rect">
                <a:avLst/>
              </a:prstGeom>
              <a:noFill/>
            </p:spPr>
            <p:txBody>
              <a:bodyPr wrap="none" rtlCol="0">
                <a:spAutoFit/>
              </a:bodyPr>
              <a:lstStyle/>
              <a:p>
                <a:r>
                  <a:rPr lang="en-ZA" sz="800" b="1" dirty="0">
                    <a:latin typeface="Arial Black" panose="020B0A04020102020204" pitchFamily="34" charset="0"/>
                  </a:rPr>
                  <a:t>IT REGISTER</a:t>
                </a:r>
              </a:p>
            </p:txBody>
          </p:sp>
          <p:sp>
            <p:nvSpPr>
              <p:cNvPr id="22" name="TextBox 21">
                <a:extLst>
                  <a:ext uri="{FF2B5EF4-FFF2-40B4-BE49-F238E27FC236}">
                    <a16:creationId xmlns:a16="http://schemas.microsoft.com/office/drawing/2014/main" id="{E42AC39F-D5AA-4C2E-A3E0-4DD467F6A892}"/>
                  </a:ext>
                </a:extLst>
              </p:cNvPr>
              <p:cNvSpPr txBox="1"/>
              <p:nvPr/>
            </p:nvSpPr>
            <p:spPr>
              <a:xfrm>
                <a:off x="7022850" y="1130939"/>
                <a:ext cx="5351114" cy="671364"/>
              </a:xfrm>
              <a:prstGeom prst="rect">
                <a:avLst/>
              </a:prstGeom>
              <a:noFill/>
            </p:spPr>
            <p:txBody>
              <a:bodyPr wrap="square" rtlCol="0">
                <a:noAutofit/>
              </a:bodyPr>
              <a:lstStyle/>
              <a:p>
                <a:r>
                  <a:rPr lang="en-US" sz="1000" dirty="0">
                    <a:solidFill>
                      <a:sysClr val="windowText" lastClr="000000">
                        <a:lumMod val="85000"/>
                        <a:lumOff val="15000"/>
                      </a:sysClr>
                    </a:solidFill>
                    <a:latin typeface="Arial" panose="020B0604020202020204" pitchFamily="34" charset="0"/>
                    <a:cs typeface="Arial" panose="020B0604020202020204" pitchFamily="34" charset="0"/>
                  </a:rPr>
                  <a:t>Register of suppliers of infrastructure including </a:t>
                </a:r>
                <a:r>
                  <a:rPr lang="en-US" sz="1000" dirty="0">
                    <a:latin typeface="Arial" panose="020B0604020202020204" pitchFamily="34" charset="0"/>
                    <a:cs typeface="Arial" panose="020B0604020202020204" pitchFamily="34" charset="0"/>
                  </a:rPr>
                  <a:t>maintenance and support is well maintained. </a:t>
                </a:r>
                <a:endParaRPr lang="en-US" sz="825" dirty="0"/>
              </a:p>
            </p:txBody>
          </p:sp>
        </p:grpSp>
        <p:grpSp>
          <p:nvGrpSpPr>
            <p:cNvPr id="66" name="Group 65">
              <a:extLst>
                <a:ext uri="{FF2B5EF4-FFF2-40B4-BE49-F238E27FC236}">
                  <a16:creationId xmlns:a16="http://schemas.microsoft.com/office/drawing/2014/main" id="{747118E2-F94F-43C8-BD3C-36F9B1A65F41}"/>
                </a:ext>
              </a:extLst>
            </p:cNvPr>
            <p:cNvGrpSpPr/>
            <p:nvPr/>
          </p:nvGrpSpPr>
          <p:grpSpPr>
            <a:xfrm>
              <a:off x="259432" y="2206860"/>
              <a:ext cx="651664" cy="307338"/>
              <a:chOff x="9942998" y="671206"/>
              <a:chExt cx="868885" cy="409784"/>
            </a:xfrm>
          </p:grpSpPr>
          <p:sp>
            <p:nvSpPr>
              <p:cNvPr id="67" name="Rounded Rectangle 257">
                <a:extLst>
                  <a:ext uri="{FF2B5EF4-FFF2-40B4-BE49-F238E27FC236}">
                    <a16:creationId xmlns:a16="http://schemas.microsoft.com/office/drawing/2014/main" id="{6F508B28-E4A2-41FB-B665-C36CA27ACC12}"/>
                  </a:ext>
                </a:extLst>
              </p:cNvPr>
              <p:cNvSpPr/>
              <p:nvPr/>
            </p:nvSpPr>
            <p:spPr>
              <a:xfrm>
                <a:off x="9998734" y="671206"/>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68" name="Rounded Rectangle 259">
                <a:extLst>
                  <a:ext uri="{FF2B5EF4-FFF2-40B4-BE49-F238E27FC236}">
                    <a16:creationId xmlns:a16="http://schemas.microsoft.com/office/drawing/2014/main" id="{B21F8B3F-1205-4FA7-95B3-83445940A83D}"/>
                  </a:ext>
                </a:extLst>
              </p:cNvPr>
              <p:cNvSpPr/>
              <p:nvPr/>
            </p:nvSpPr>
            <p:spPr>
              <a:xfrm>
                <a:off x="9942998" y="716607"/>
                <a:ext cx="86888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grpSp>
      <p:grpSp>
        <p:nvGrpSpPr>
          <p:cNvPr id="70" name="Group 69">
            <a:extLst>
              <a:ext uri="{FF2B5EF4-FFF2-40B4-BE49-F238E27FC236}">
                <a16:creationId xmlns:a16="http://schemas.microsoft.com/office/drawing/2014/main" id="{BB15BC1D-7151-4268-A37D-CB84A51F6672}"/>
              </a:ext>
            </a:extLst>
          </p:cNvPr>
          <p:cNvGrpSpPr/>
          <p:nvPr/>
        </p:nvGrpSpPr>
        <p:grpSpPr>
          <a:xfrm>
            <a:off x="5296299" y="1560161"/>
            <a:ext cx="3427601" cy="3146942"/>
            <a:chOff x="202182" y="769269"/>
            <a:chExt cx="3960440" cy="4719323"/>
          </a:xfrm>
        </p:grpSpPr>
        <p:sp>
          <p:nvSpPr>
            <p:cNvPr id="71" name="Round Diagonal Corner Rectangle 11">
              <a:extLst>
                <a:ext uri="{FF2B5EF4-FFF2-40B4-BE49-F238E27FC236}">
                  <a16:creationId xmlns:a16="http://schemas.microsoft.com/office/drawing/2014/main" id="{2174854F-0516-4038-8761-009D7796736E}"/>
                </a:ext>
              </a:extLst>
            </p:cNvPr>
            <p:cNvSpPr/>
            <p:nvPr/>
          </p:nvSpPr>
          <p:spPr>
            <a:xfrm flipH="1">
              <a:off x="202182" y="769269"/>
              <a:ext cx="3960440" cy="503503"/>
            </a:xfrm>
            <a:prstGeom prst="round2DiagRect">
              <a:avLst/>
            </a:prstGeom>
            <a:solidFill>
              <a:srgbClr val="1C3E62"/>
            </a:solidFill>
            <a:ln w="9525" cap="flat" cmpd="sng" algn="ctr">
              <a:noFill/>
              <a:prstDash val="solid"/>
            </a:ln>
            <a:effectLst/>
          </p:spPr>
          <p:txBody>
            <a:bodyPr rtlCol="0" anchor="ctr"/>
            <a:lstStyle/>
            <a:p>
              <a:pPr algn="ctr" defTabSz="685800" hangingPunct="1">
                <a:defRPr/>
              </a:pPr>
              <a:r>
                <a:rPr lang="en-US" sz="1400" b="1" dirty="0">
                  <a:solidFill>
                    <a:schemeClr val="bg1"/>
                  </a:solidFill>
                  <a:latin typeface="EYInterstate" panose="02000503020000020004" pitchFamily="2" charset="0"/>
                </a:rPr>
                <a:t>Recommendations</a:t>
              </a:r>
            </a:p>
          </p:txBody>
        </p:sp>
        <p:sp>
          <p:nvSpPr>
            <p:cNvPr id="72" name="Round Diagonal Corner Rectangle 12">
              <a:extLst>
                <a:ext uri="{FF2B5EF4-FFF2-40B4-BE49-F238E27FC236}">
                  <a16:creationId xmlns:a16="http://schemas.microsoft.com/office/drawing/2014/main" id="{95C3A683-ECDA-400D-8821-D591FA9D5F5A}"/>
                </a:ext>
              </a:extLst>
            </p:cNvPr>
            <p:cNvSpPr/>
            <p:nvPr/>
          </p:nvSpPr>
          <p:spPr>
            <a:xfrm flipH="1">
              <a:off x="202182" y="1272772"/>
              <a:ext cx="3960440" cy="4215820"/>
            </a:xfrm>
            <a:prstGeom prst="round2DiagRect">
              <a:avLst>
                <a:gd name="adj1" fmla="val 3968"/>
                <a:gd name="adj2" fmla="val 0"/>
              </a:avLst>
            </a:prstGeom>
            <a:noFill/>
            <a:ln w="9525" cap="flat" cmpd="sng" algn="ctr">
              <a:solidFill>
                <a:schemeClr val="tx2"/>
              </a:solidFill>
              <a:prstDash val="solid"/>
            </a:ln>
            <a:effectLst/>
          </p:spPr>
          <p:txBody>
            <a:bodyPr rtlCol="0" anchor="t"/>
            <a:lstStyle/>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Implement Cloud &amp; serverless functions infrastructure</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Update Network architecture design </a:t>
              </a:r>
            </a:p>
            <a:p>
              <a:pPr marL="171450" indent="-171450">
                <a:buFont typeface="Wingdings" panose="05000000000000000000" pitchFamily="2" charset="2"/>
                <a:buChar char="§"/>
              </a:pPr>
              <a:r>
                <a:rPr lang="en-GB" sz="1000" dirty="0">
                  <a:solidFill>
                    <a:schemeClr val="tx1"/>
                  </a:solidFill>
                  <a:latin typeface="Arial" panose="020B0604020202020204" pitchFamily="34" charset="0"/>
                  <a:cs typeface="Arial" panose="020B0604020202020204" pitchFamily="34" charset="0"/>
                </a:rPr>
                <a:t>Implement capacity planning solution to provide data-driven justification for IT investments</a:t>
              </a:r>
            </a:p>
            <a:p>
              <a:pPr marL="171450" indent="-171450">
                <a:buFont typeface="Arial" panose="020B0604020202020204" pitchFamily="34" charset="0"/>
                <a:buChar char="•"/>
              </a:pPr>
              <a:endParaRPr lang="en-GB" sz="1000" dirty="0">
                <a:solidFill>
                  <a:schemeClr val="tx1"/>
                </a:solidFill>
                <a:latin typeface="Arial" panose="020B0604020202020204" pitchFamily="34" charset="0"/>
                <a:cs typeface="Arial" panose="020B0604020202020204" pitchFamily="34" charset="0"/>
              </a:endParaRPr>
            </a:p>
          </p:txBody>
        </p:sp>
      </p:grpSp>
      <p:sp>
        <p:nvSpPr>
          <p:cNvPr id="73" name="Isosceles Triangle 72">
            <a:extLst>
              <a:ext uri="{FF2B5EF4-FFF2-40B4-BE49-F238E27FC236}">
                <a16:creationId xmlns:a16="http://schemas.microsoft.com/office/drawing/2014/main" id="{22A4C188-C43B-43F0-908F-31FAEF769199}"/>
              </a:ext>
            </a:extLst>
          </p:cNvPr>
          <p:cNvSpPr/>
          <p:nvPr/>
        </p:nvSpPr>
        <p:spPr>
          <a:xfrm rot="5400000">
            <a:off x="3853052" y="3220220"/>
            <a:ext cx="2499684" cy="245014"/>
          </a:xfrm>
          <a:prstGeom prst="triangle">
            <a:avLst/>
          </a:prstGeom>
          <a:solidFill>
            <a:srgbClr val="D6A300"/>
          </a:solidFill>
          <a:ln w="9525" cap="flat" cmpd="sng" algn="ctr">
            <a:noFill/>
            <a:prstDash val="solid"/>
          </a:ln>
          <a:effectLst/>
        </p:spPr>
        <p:txBody>
          <a:bodyPr rtlCol="0" anchor="ctr"/>
          <a:lstStyle/>
          <a:p>
            <a:pPr algn="ctr" defTabSz="914190" hangingPunct="1">
              <a:defRPr/>
            </a:pPr>
            <a:endParaRPr lang="en-US" dirty="0">
              <a:solidFill>
                <a:srgbClr val="FFFFFF"/>
              </a:solidFill>
              <a:latin typeface="EYInterstate" panose="02000503020000020004" pitchFamily="2" charset="0"/>
            </a:endParaRPr>
          </a:p>
        </p:txBody>
      </p:sp>
      <p:grpSp>
        <p:nvGrpSpPr>
          <p:cNvPr id="74" name="Group 73">
            <a:extLst>
              <a:ext uri="{FF2B5EF4-FFF2-40B4-BE49-F238E27FC236}">
                <a16:creationId xmlns:a16="http://schemas.microsoft.com/office/drawing/2014/main" id="{0FC2E0A7-FA50-4065-90D8-72853899B75D}"/>
              </a:ext>
            </a:extLst>
          </p:cNvPr>
          <p:cNvGrpSpPr/>
          <p:nvPr/>
        </p:nvGrpSpPr>
        <p:grpSpPr>
          <a:xfrm>
            <a:off x="163977" y="5647290"/>
            <a:ext cx="4668044" cy="735603"/>
            <a:chOff x="6117101" y="4837220"/>
            <a:chExt cx="6224059" cy="980804"/>
          </a:xfrm>
        </p:grpSpPr>
        <p:sp>
          <p:nvSpPr>
            <p:cNvPr id="75" name="Rounded Rectangle 160">
              <a:extLst>
                <a:ext uri="{FF2B5EF4-FFF2-40B4-BE49-F238E27FC236}">
                  <a16:creationId xmlns:a16="http://schemas.microsoft.com/office/drawing/2014/main" id="{A061715C-CDB7-48D0-9E68-162113771CD1}"/>
                </a:ext>
              </a:extLst>
            </p:cNvPr>
            <p:cNvSpPr/>
            <p:nvPr/>
          </p:nvSpPr>
          <p:spPr>
            <a:xfrm>
              <a:off x="6122669" y="4837220"/>
              <a:ext cx="6218491" cy="961200"/>
            </a:xfrm>
            <a:prstGeom prst="roundRect">
              <a:avLst>
                <a:gd name="adj" fmla="val 1209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B71965E4-49FD-4378-8A5C-F826EEEAD7C2}"/>
                </a:ext>
              </a:extLst>
            </p:cNvPr>
            <p:cNvSpPr txBox="1"/>
            <p:nvPr/>
          </p:nvSpPr>
          <p:spPr>
            <a:xfrm>
              <a:off x="6117101" y="4844695"/>
              <a:ext cx="4313575" cy="287259"/>
            </a:xfrm>
            <a:prstGeom prst="rect">
              <a:avLst/>
            </a:prstGeom>
            <a:noFill/>
          </p:spPr>
          <p:txBody>
            <a:bodyPr wrap="none" rtlCol="0">
              <a:spAutoFit/>
            </a:bodyPr>
            <a:lstStyle/>
            <a:p>
              <a:r>
                <a:rPr lang="en-ZA" sz="800" b="1" dirty="0">
                  <a:latin typeface="Arial Black" panose="020B0A04020102020204" pitchFamily="34" charset="0"/>
                </a:rPr>
                <a:t>NETWORK DIAGRAM OF ALL IT SERVERS &amp; SERVICES</a:t>
              </a:r>
            </a:p>
          </p:txBody>
        </p:sp>
        <p:sp>
          <p:nvSpPr>
            <p:cNvPr id="77" name="Rounded Rectangle 4">
              <a:extLst>
                <a:ext uri="{FF2B5EF4-FFF2-40B4-BE49-F238E27FC236}">
                  <a16:creationId xmlns:a16="http://schemas.microsoft.com/office/drawing/2014/main" id="{B792868C-C39A-4DFC-817A-A3187B5D39F3}"/>
                </a:ext>
              </a:extLst>
            </p:cNvPr>
            <p:cNvSpPr/>
            <p:nvPr/>
          </p:nvSpPr>
          <p:spPr>
            <a:xfrm>
              <a:off x="6122669" y="5078420"/>
              <a:ext cx="6218491" cy="720000"/>
            </a:xfrm>
            <a:custGeom>
              <a:avLst/>
              <a:gdLst>
                <a:gd name="connsiteX0" fmla="*/ 0 w 5884173"/>
                <a:gd name="connsiteY0" fmla="*/ 140277 h 1159701"/>
                <a:gd name="connsiteX1" fmla="*/ 140277 w 5884173"/>
                <a:gd name="connsiteY1" fmla="*/ 0 h 1159701"/>
                <a:gd name="connsiteX2" fmla="*/ 5743896 w 5884173"/>
                <a:gd name="connsiteY2" fmla="*/ 0 h 1159701"/>
                <a:gd name="connsiteX3" fmla="*/ 5884173 w 5884173"/>
                <a:gd name="connsiteY3" fmla="*/ 140277 h 1159701"/>
                <a:gd name="connsiteX4" fmla="*/ 5884173 w 5884173"/>
                <a:gd name="connsiteY4" fmla="*/ 1019424 h 1159701"/>
                <a:gd name="connsiteX5" fmla="*/ 5743896 w 5884173"/>
                <a:gd name="connsiteY5" fmla="*/ 1159701 h 1159701"/>
                <a:gd name="connsiteX6" fmla="*/ 140277 w 5884173"/>
                <a:gd name="connsiteY6" fmla="*/ 1159701 h 1159701"/>
                <a:gd name="connsiteX7" fmla="*/ 0 w 5884173"/>
                <a:gd name="connsiteY7" fmla="*/ 1019424 h 1159701"/>
                <a:gd name="connsiteX8" fmla="*/ 0 w 5884173"/>
                <a:gd name="connsiteY8" fmla="*/ 140277 h 1159701"/>
                <a:gd name="connsiteX0" fmla="*/ 0 w 5884173"/>
                <a:gd name="connsiteY0" fmla="*/ 142257 h 1161681"/>
                <a:gd name="connsiteX1" fmla="*/ 5743896 w 5884173"/>
                <a:gd name="connsiteY1" fmla="*/ 1980 h 1161681"/>
                <a:gd name="connsiteX2" fmla="*/ 5884173 w 5884173"/>
                <a:gd name="connsiteY2" fmla="*/ 142257 h 1161681"/>
                <a:gd name="connsiteX3" fmla="*/ 5884173 w 5884173"/>
                <a:gd name="connsiteY3" fmla="*/ 1021404 h 1161681"/>
                <a:gd name="connsiteX4" fmla="*/ 5743896 w 5884173"/>
                <a:gd name="connsiteY4" fmla="*/ 1161681 h 1161681"/>
                <a:gd name="connsiteX5" fmla="*/ 140277 w 5884173"/>
                <a:gd name="connsiteY5" fmla="*/ 1161681 h 1161681"/>
                <a:gd name="connsiteX6" fmla="*/ 0 w 5884173"/>
                <a:gd name="connsiteY6" fmla="*/ 1021404 h 1161681"/>
                <a:gd name="connsiteX7" fmla="*/ 0 w 5884173"/>
                <a:gd name="connsiteY7" fmla="*/ 142257 h 1161681"/>
                <a:gd name="connsiteX0" fmla="*/ 0 w 5884173"/>
                <a:gd name="connsiteY0" fmla="*/ 140277 h 1159701"/>
                <a:gd name="connsiteX1" fmla="*/ 5743896 w 5884173"/>
                <a:gd name="connsiteY1" fmla="*/ 0 h 1159701"/>
                <a:gd name="connsiteX2" fmla="*/ 5884173 w 5884173"/>
                <a:gd name="connsiteY2" fmla="*/ 140277 h 1159701"/>
                <a:gd name="connsiteX3" fmla="*/ 5884173 w 5884173"/>
                <a:gd name="connsiteY3" fmla="*/ 1019424 h 1159701"/>
                <a:gd name="connsiteX4" fmla="*/ 5743896 w 5884173"/>
                <a:gd name="connsiteY4" fmla="*/ 1159701 h 1159701"/>
                <a:gd name="connsiteX5" fmla="*/ 140277 w 5884173"/>
                <a:gd name="connsiteY5" fmla="*/ 1159701 h 1159701"/>
                <a:gd name="connsiteX6" fmla="*/ 0 w 5884173"/>
                <a:gd name="connsiteY6" fmla="*/ 1019424 h 1159701"/>
                <a:gd name="connsiteX7" fmla="*/ 0 w 5884173"/>
                <a:gd name="connsiteY7" fmla="*/ 140277 h 1159701"/>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 name="connsiteX0" fmla="*/ 0 w 5884173"/>
                <a:gd name="connsiteY0" fmla="*/ 0 h 1019424"/>
                <a:gd name="connsiteX1" fmla="*/ 5884173 w 5884173"/>
                <a:gd name="connsiteY1" fmla="*/ 0 h 1019424"/>
                <a:gd name="connsiteX2" fmla="*/ 5884173 w 5884173"/>
                <a:gd name="connsiteY2" fmla="*/ 879147 h 1019424"/>
                <a:gd name="connsiteX3" fmla="*/ 5743896 w 5884173"/>
                <a:gd name="connsiteY3" fmla="*/ 1019424 h 1019424"/>
                <a:gd name="connsiteX4" fmla="*/ 140277 w 5884173"/>
                <a:gd name="connsiteY4" fmla="*/ 1019424 h 1019424"/>
                <a:gd name="connsiteX5" fmla="*/ 0 w 5884173"/>
                <a:gd name="connsiteY5" fmla="*/ 879147 h 1019424"/>
                <a:gd name="connsiteX6" fmla="*/ 0 w 5884173"/>
                <a:gd name="connsiteY6" fmla="*/ 0 h 10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173" h="1019424">
                  <a:moveTo>
                    <a:pt x="0" y="0"/>
                  </a:moveTo>
                  <a:lnTo>
                    <a:pt x="5884173" y="0"/>
                  </a:lnTo>
                  <a:lnTo>
                    <a:pt x="5884173" y="879147"/>
                  </a:lnTo>
                  <a:cubicBezTo>
                    <a:pt x="5884173" y="956620"/>
                    <a:pt x="5821369" y="1019424"/>
                    <a:pt x="5743896" y="1019424"/>
                  </a:cubicBezTo>
                  <a:lnTo>
                    <a:pt x="140277" y="1019424"/>
                  </a:lnTo>
                  <a:cubicBezTo>
                    <a:pt x="62804" y="1019424"/>
                    <a:pt x="0" y="956620"/>
                    <a:pt x="0" y="879147"/>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8" name="TextBox 77">
              <a:extLst>
                <a:ext uri="{FF2B5EF4-FFF2-40B4-BE49-F238E27FC236}">
                  <a16:creationId xmlns:a16="http://schemas.microsoft.com/office/drawing/2014/main" id="{6A1361CF-5996-43A2-BA77-9363512C994D}"/>
                </a:ext>
              </a:extLst>
            </p:cNvPr>
            <p:cNvSpPr txBox="1"/>
            <p:nvPr/>
          </p:nvSpPr>
          <p:spPr>
            <a:xfrm>
              <a:off x="7034056" y="5146660"/>
              <a:ext cx="5307104" cy="671364"/>
            </a:xfrm>
            <a:prstGeom prst="rect">
              <a:avLst/>
            </a:prstGeom>
            <a:noFill/>
          </p:spPr>
          <p:txBody>
            <a:bodyPr wrap="square" rtlCol="0">
              <a:noAutofit/>
            </a:bodyPr>
            <a:lstStyle/>
            <a:p>
              <a:r>
                <a:rPr lang="en-ZA" sz="1000" dirty="0">
                  <a:latin typeface="Arial" panose="020B0604020202020204" pitchFamily="34" charset="0"/>
                  <a:cs typeface="Arial" panose="020B0604020202020204" pitchFamily="34" charset="0"/>
                </a:rPr>
                <a:t>Network diagram of all IT infrastructure to be redefined in line with the Private /Public cloud implementation initiative </a:t>
              </a:r>
            </a:p>
          </p:txBody>
        </p:sp>
      </p:grpSp>
      <p:grpSp>
        <p:nvGrpSpPr>
          <p:cNvPr id="79" name="Group 78">
            <a:extLst>
              <a:ext uri="{FF2B5EF4-FFF2-40B4-BE49-F238E27FC236}">
                <a16:creationId xmlns:a16="http://schemas.microsoft.com/office/drawing/2014/main" id="{724D97CF-BA7E-42E3-AF44-AB919C711B60}"/>
              </a:ext>
            </a:extLst>
          </p:cNvPr>
          <p:cNvGrpSpPr/>
          <p:nvPr/>
        </p:nvGrpSpPr>
        <p:grpSpPr>
          <a:xfrm>
            <a:off x="201804" y="5976936"/>
            <a:ext cx="662734" cy="307338"/>
            <a:chOff x="6159460" y="5621308"/>
            <a:chExt cx="883645" cy="409784"/>
          </a:xfrm>
        </p:grpSpPr>
        <p:sp>
          <p:nvSpPr>
            <p:cNvPr id="80" name="Rounded Rectangle 238">
              <a:extLst>
                <a:ext uri="{FF2B5EF4-FFF2-40B4-BE49-F238E27FC236}">
                  <a16:creationId xmlns:a16="http://schemas.microsoft.com/office/drawing/2014/main" id="{1F1F8DD6-32D1-46FF-912F-4701CDFECA7B}"/>
                </a:ext>
              </a:extLst>
            </p:cNvPr>
            <p:cNvSpPr/>
            <p:nvPr/>
          </p:nvSpPr>
          <p:spPr>
            <a:xfrm>
              <a:off x="6196030" y="5621308"/>
              <a:ext cx="720000" cy="409784"/>
            </a:xfrm>
            <a:prstGeom prst="round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1"/>
                </a:solidFill>
              </a:endParaRPr>
            </a:p>
          </p:txBody>
        </p:sp>
        <p:sp>
          <p:nvSpPr>
            <p:cNvPr id="81" name="Rounded Rectangle 239">
              <a:extLst>
                <a:ext uri="{FF2B5EF4-FFF2-40B4-BE49-F238E27FC236}">
                  <a16:creationId xmlns:a16="http://schemas.microsoft.com/office/drawing/2014/main" id="{CA2F72C0-98FC-467F-88E3-0F57A6B37EE0}"/>
                </a:ext>
              </a:extLst>
            </p:cNvPr>
            <p:cNvSpPr/>
            <p:nvPr/>
          </p:nvSpPr>
          <p:spPr>
            <a:xfrm>
              <a:off x="6159460" y="5660725"/>
              <a:ext cx="883645" cy="32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700" dirty="0">
                  <a:solidFill>
                    <a:schemeClr val="bg1"/>
                  </a:solidFill>
                  <a:latin typeface="Arial" panose="020B0604020202020204" pitchFamily="34" charset="0"/>
                  <a:cs typeface="Arial" panose="020B0604020202020204" pitchFamily="34" charset="0"/>
                </a:rPr>
                <a:t>DEFINED</a:t>
              </a:r>
            </a:p>
          </p:txBody>
        </p:sp>
      </p:grpSp>
      <p:sp>
        <p:nvSpPr>
          <p:cNvPr id="82" name="Rounded Rectangle 62">
            <a:extLst>
              <a:ext uri="{FF2B5EF4-FFF2-40B4-BE49-F238E27FC236}">
                <a16:creationId xmlns:a16="http://schemas.microsoft.com/office/drawing/2014/main" id="{0D98836A-AAD9-4997-9F16-B60D90DFAE16}"/>
              </a:ext>
            </a:extLst>
          </p:cNvPr>
          <p:cNvSpPr/>
          <p:nvPr/>
        </p:nvSpPr>
        <p:spPr>
          <a:xfrm>
            <a:off x="5397016" y="5296984"/>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CONDUCT CAPACITY AND AVAILABILITY PLANNING </a:t>
            </a:r>
          </a:p>
        </p:txBody>
      </p:sp>
      <p:sp>
        <p:nvSpPr>
          <p:cNvPr id="83" name="Rounded Rectangle 63">
            <a:extLst>
              <a:ext uri="{FF2B5EF4-FFF2-40B4-BE49-F238E27FC236}">
                <a16:creationId xmlns:a16="http://schemas.microsoft.com/office/drawing/2014/main" id="{FB5C5164-766E-4E07-BE6D-E82BF966A8E8}"/>
              </a:ext>
            </a:extLst>
          </p:cNvPr>
          <p:cNvSpPr/>
          <p:nvPr/>
        </p:nvSpPr>
        <p:spPr>
          <a:xfrm>
            <a:off x="5397017" y="5770277"/>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IMPLEMENT PUBLIC CLOUD </a:t>
            </a:r>
          </a:p>
        </p:txBody>
      </p:sp>
      <p:grpSp>
        <p:nvGrpSpPr>
          <p:cNvPr id="84" name="Group 83">
            <a:extLst>
              <a:ext uri="{FF2B5EF4-FFF2-40B4-BE49-F238E27FC236}">
                <a16:creationId xmlns:a16="http://schemas.microsoft.com/office/drawing/2014/main" id="{B5D72A0E-F048-4F4F-A269-FB7ABF1D5866}"/>
              </a:ext>
            </a:extLst>
          </p:cNvPr>
          <p:cNvGrpSpPr/>
          <p:nvPr/>
        </p:nvGrpSpPr>
        <p:grpSpPr>
          <a:xfrm>
            <a:off x="4943373" y="5296984"/>
            <a:ext cx="405000" cy="405000"/>
            <a:chOff x="269856" y="3755293"/>
            <a:chExt cx="540000" cy="540000"/>
          </a:xfrm>
          <a:solidFill>
            <a:srgbClr val="D6A300"/>
          </a:solidFill>
        </p:grpSpPr>
        <p:grpSp>
          <p:nvGrpSpPr>
            <p:cNvPr id="85" name="Group 84">
              <a:extLst>
                <a:ext uri="{FF2B5EF4-FFF2-40B4-BE49-F238E27FC236}">
                  <a16:creationId xmlns:a16="http://schemas.microsoft.com/office/drawing/2014/main" id="{A8C8D961-8DA5-4DD2-A000-6A9BAF80DD7C}"/>
                </a:ext>
              </a:extLst>
            </p:cNvPr>
            <p:cNvGrpSpPr/>
            <p:nvPr/>
          </p:nvGrpSpPr>
          <p:grpSpPr>
            <a:xfrm>
              <a:off x="269856" y="3755293"/>
              <a:ext cx="540000" cy="540000"/>
              <a:chOff x="269856" y="3739466"/>
              <a:chExt cx="540000" cy="540000"/>
            </a:xfrm>
            <a:grpFill/>
          </p:grpSpPr>
          <p:sp>
            <p:nvSpPr>
              <p:cNvPr id="87" name="Oval 86">
                <a:extLst>
                  <a:ext uri="{FF2B5EF4-FFF2-40B4-BE49-F238E27FC236}">
                    <a16:creationId xmlns:a16="http://schemas.microsoft.com/office/drawing/2014/main" id="{C198FDFB-BB92-45CA-91E7-E67DE97EF5D8}"/>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8" name="Picture 2" descr="Small black key">
                <a:extLst>
                  <a:ext uri="{FF2B5EF4-FFF2-40B4-BE49-F238E27FC236}">
                    <a16:creationId xmlns:a16="http://schemas.microsoft.com/office/drawing/2014/main" id="{F8B5EEAB-5C6A-4F65-963D-ED6B41D7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86" name="Oval 85">
              <a:extLst>
                <a:ext uri="{FF2B5EF4-FFF2-40B4-BE49-F238E27FC236}">
                  <a16:creationId xmlns:a16="http://schemas.microsoft.com/office/drawing/2014/main" id="{D148DB62-B9A5-4636-838F-3A127B7B1E4D}"/>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89" name="Group 88">
            <a:extLst>
              <a:ext uri="{FF2B5EF4-FFF2-40B4-BE49-F238E27FC236}">
                <a16:creationId xmlns:a16="http://schemas.microsoft.com/office/drawing/2014/main" id="{33F63ADD-9873-4213-99D3-8123EEA36791}"/>
              </a:ext>
            </a:extLst>
          </p:cNvPr>
          <p:cNvGrpSpPr/>
          <p:nvPr/>
        </p:nvGrpSpPr>
        <p:grpSpPr>
          <a:xfrm>
            <a:off x="4943373" y="5770277"/>
            <a:ext cx="405000" cy="405000"/>
            <a:chOff x="269856" y="3755293"/>
            <a:chExt cx="540000" cy="540000"/>
          </a:xfrm>
          <a:solidFill>
            <a:srgbClr val="D6A300"/>
          </a:solidFill>
        </p:grpSpPr>
        <p:grpSp>
          <p:nvGrpSpPr>
            <p:cNvPr id="90" name="Group 89">
              <a:extLst>
                <a:ext uri="{FF2B5EF4-FFF2-40B4-BE49-F238E27FC236}">
                  <a16:creationId xmlns:a16="http://schemas.microsoft.com/office/drawing/2014/main" id="{3B712059-8DB6-40B7-96BF-52FEE42A91A8}"/>
                </a:ext>
              </a:extLst>
            </p:cNvPr>
            <p:cNvGrpSpPr/>
            <p:nvPr/>
          </p:nvGrpSpPr>
          <p:grpSpPr>
            <a:xfrm>
              <a:off x="269856" y="3755293"/>
              <a:ext cx="540000" cy="540000"/>
              <a:chOff x="269856" y="3739466"/>
              <a:chExt cx="540000" cy="540000"/>
            </a:xfrm>
            <a:grpFill/>
          </p:grpSpPr>
          <p:sp>
            <p:nvSpPr>
              <p:cNvPr id="92" name="Oval 91">
                <a:extLst>
                  <a:ext uri="{FF2B5EF4-FFF2-40B4-BE49-F238E27FC236}">
                    <a16:creationId xmlns:a16="http://schemas.microsoft.com/office/drawing/2014/main" id="{ED9F6F56-B93E-4654-861E-3882D91CFC43}"/>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3" name="Picture 2" descr="Small black key">
                <a:extLst>
                  <a:ext uri="{FF2B5EF4-FFF2-40B4-BE49-F238E27FC236}">
                    <a16:creationId xmlns:a16="http://schemas.microsoft.com/office/drawing/2014/main" id="{041ABAE4-57B4-424B-A889-04A81B68C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1" name="Oval 90">
              <a:extLst>
                <a:ext uri="{FF2B5EF4-FFF2-40B4-BE49-F238E27FC236}">
                  <a16:creationId xmlns:a16="http://schemas.microsoft.com/office/drawing/2014/main" id="{9575B300-3BB7-42F4-BF99-C5108D670A96}"/>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94" name="Rectangle 93">
            <a:extLst>
              <a:ext uri="{FF2B5EF4-FFF2-40B4-BE49-F238E27FC236}">
                <a16:creationId xmlns:a16="http://schemas.microsoft.com/office/drawing/2014/main" id="{D590C44C-24BB-493B-9F82-52363D0DB88E}"/>
              </a:ext>
            </a:extLst>
          </p:cNvPr>
          <p:cNvSpPr/>
          <p:nvPr/>
        </p:nvSpPr>
        <p:spPr>
          <a:xfrm>
            <a:off x="5022232" y="4980132"/>
            <a:ext cx="1890000" cy="305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050" b="1" dirty="0">
                <a:solidFill>
                  <a:schemeClr val="tx1"/>
                </a:solidFill>
                <a:latin typeface="Arial" panose="020B0604020202020204" pitchFamily="34" charset="0"/>
                <a:cs typeface="Arial" panose="020B0604020202020204" pitchFamily="34" charset="0"/>
              </a:rPr>
              <a:t>KEY POINTS</a:t>
            </a:r>
          </a:p>
        </p:txBody>
      </p:sp>
      <p:sp>
        <p:nvSpPr>
          <p:cNvPr id="95" name="Rounded Rectangle 63">
            <a:extLst>
              <a:ext uri="{FF2B5EF4-FFF2-40B4-BE49-F238E27FC236}">
                <a16:creationId xmlns:a16="http://schemas.microsoft.com/office/drawing/2014/main" id="{80FCD257-FE84-40F1-945B-B2CFF8FF7C8E}"/>
              </a:ext>
            </a:extLst>
          </p:cNvPr>
          <p:cNvSpPr/>
          <p:nvPr/>
        </p:nvSpPr>
        <p:spPr>
          <a:xfrm>
            <a:off x="5399289" y="6250229"/>
            <a:ext cx="3610505" cy="405000"/>
          </a:xfrm>
          <a:prstGeom prst="roundRect">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900" dirty="0">
                <a:solidFill>
                  <a:schemeClr val="bg1"/>
                </a:solidFill>
                <a:latin typeface="Arial" panose="020B0604020202020204" pitchFamily="34" charset="0"/>
                <a:cs typeface="Arial" panose="020B0604020202020204" pitchFamily="34" charset="0"/>
              </a:rPr>
              <a:t>UPDATE NETWORK DIAGRAM </a:t>
            </a:r>
          </a:p>
        </p:txBody>
      </p:sp>
      <p:grpSp>
        <p:nvGrpSpPr>
          <p:cNvPr id="96" name="Group 95">
            <a:extLst>
              <a:ext uri="{FF2B5EF4-FFF2-40B4-BE49-F238E27FC236}">
                <a16:creationId xmlns:a16="http://schemas.microsoft.com/office/drawing/2014/main" id="{36FE7BDA-6BBE-4E0F-9A83-BC6130C4314C}"/>
              </a:ext>
            </a:extLst>
          </p:cNvPr>
          <p:cNvGrpSpPr/>
          <p:nvPr/>
        </p:nvGrpSpPr>
        <p:grpSpPr>
          <a:xfrm>
            <a:off x="4945645" y="6250229"/>
            <a:ext cx="405000" cy="405000"/>
            <a:chOff x="269856" y="3755293"/>
            <a:chExt cx="540000" cy="540000"/>
          </a:xfrm>
          <a:solidFill>
            <a:srgbClr val="D6A300"/>
          </a:solidFill>
        </p:grpSpPr>
        <p:grpSp>
          <p:nvGrpSpPr>
            <p:cNvPr id="97" name="Group 96">
              <a:extLst>
                <a:ext uri="{FF2B5EF4-FFF2-40B4-BE49-F238E27FC236}">
                  <a16:creationId xmlns:a16="http://schemas.microsoft.com/office/drawing/2014/main" id="{CB0491E7-3BF0-4043-A5BF-254A98BA6D56}"/>
                </a:ext>
              </a:extLst>
            </p:cNvPr>
            <p:cNvGrpSpPr/>
            <p:nvPr/>
          </p:nvGrpSpPr>
          <p:grpSpPr>
            <a:xfrm>
              <a:off x="269856" y="3755293"/>
              <a:ext cx="540000" cy="540000"/>
              <a:chOff x="269856" y="3739466"/>
              <a:chExt cx="540000" cy="540000"/>
            </a:xfrm>
            <a:grpFill/>
          </p:grpSpPr>
          <p:sp>
            <p:nvSpPr>
              <p:cNvPr id="99" name="Oval 98">
                <a:extLst>
                  <a:ext uri="{FF2B5EF4-FFF2-40B4-BE49-F238E27FC236}">
                    <a16:creationId xmlns:a16="http://schemas.microsoft.com/office/drawing/2014/main" id="{520A47D0-BD91-4071-A34F-BA56B49723D1}"/>
                  </a:ext>
                </a:extLst>
              </p:cNvPr>
              <p:cNvSpPr/>
              <p:nvPr/>
            </p:nvSpPr>
            <p:spPr>
              <a:xfrm>
                <a:off x="269856" y="3739466"/>
                <a:ext cx="540000"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0" name="Picture 2" descr="Small black key">
                <a:extLst>
                  <a:ext uri="{FF2B5EF4-FFF2-40B4-BE49-F238E27FC236}">
                    <a16:creationId xmlns:a16="http://schemas.microsoft.com/office/drawing/2014/main" id="{A40DC7AD-456C-433B-9ABA-F152F595B1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56" y="3865466"/>
                <a:ext cx="288000" cy="288000"/>
              </a:xfrm>
              <a:prstGeom prst="rect">
                <a:avLst/>
              </a:prstGeom>
              <a:grpFill/>
            </p:spPr>
          </p:pic>
        </p:grpSp>
        <p:sp>
          <p:nvSpPr>
            <p:cNvPr id="98" name="Oval 97">
              <a:extLst>
                <a:ext uri="{FF2B5EF4-FFF2-40B4-BE49-F238E27FC236}">
                  <a16:creationId xmlns:a16="http://schemas.microsoft.com/office/drawing/2014/main" id="{FB8B3F68-2FEB-4D3F-B863-4485E7AA3783}"/>
                </a:ext>
              </a:extLst>
            </p:cNvPr>
            <p:cNvSpPr/>
            <p:nvPr/>
          </p:nvSpPr>
          <p:spPr>
            <a:xfrm>
              <a:off x="435044" y="4065988"/>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364291906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5" y="179979"/>
            <a:ext cx="8229601" cy="715961"/>
          </a:xfrm>
        </p:spPr>
        <p:txBody>
          <a:bodyPr>
            <a:normAutofit/>
          </a:bodyPr>
          <a:lstStyle/>
          <a:p>
            <a:r>
              <a:rPr lang="en-US" sz="2600" b="1" dirty="0">
                <a:solidFill>
                  <a:srgbClr val="000000"/>
                </a:solidFill>
                <a:latin typeface="Arial"/>
                <a:cs typeface="Arial"/>
              </a:rPr>
              <a:t>Summary of gap assessment findings</a:t>
            </a:r>
            <a:endParaRPr lang="en-US" sz="2600" b="1" dirty="0">
              <a:solidFill>
                <a:srgbClr val="000000"/>
              </a:solidFill>
              <a:latin typeface="Arial"/>
              <a:cs typeface="Arial"/>
              <a:sym typeface="Arial"/>
            </a:endParaRPr>
          </a:p>
        </p:txBody>
      </p:sp>
      <p:sp>
        <p:nvSpPr>
          <p:cNvPr id="17" name="Freeform 527">
            <a:extLst>
              <a:ext uri="{FF2B5EF4-FFF2-40B4-BE49-F238E27FC236}">
                <a16:creationId xmlns:a16="http://schemas.microsoft.com/office/drawing/2014/main" id="{FBC65020-2EC1-4E5E-8550-DBA70CEB63F1}"/>
              </a:ext>
            </a:extLst>
          </p:cNvPr>
          <p:cNvSpPr/>
          <p:nvPr/>
        </p:nvSpPr>
        <p:spPr>
          <a:xfrm>
            <a:off x="1095374" y="4825936"/>
            <a:ext cx="2930400" cy="1926000"/>
          </a:xfrm>
          <a:custGeom>
            <a:avLst/>
            <a:gdLst/>
            <a:ahLst/>
            <a:cxnLst/>
            <a:rect l="0" t="0" r="0" b="0"/>
            <a:pathLst>
              <a:path w="1801367" h="1207008">
                <a:moveTo>
                  <a:pt x="0" y="1207008"/>
                </a:moveTo>
                <a:lnTo>
                  <a:pt x="1801367" y="1207008"/>
                </a:lnTo>
                <a:lnTo>
                  <a:pt x="1801367"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18" name="Freeform 537">
            <a:extLst>
              <a:ext uri="{FF2B5EF4-FFF2-40B4-BE49-F238E27FC236}">
                <a16:creationId xmlns:a16="http://schemas.microsoft.com/office/drawing/2014/main" id="{D9522FE1-2696-4D76-93CC-48024D0A2ECD}"/>
              </a:ext>
            </a:extLst>
          </p:cNvPr>
          <p:cNvSpPr/>
          <p:nvPr/>
        </p:nvSpPr>
        <p:spPr>
          <a:xfrm>
            <a:off x="85726" y="2096963"/>
            <a:ext cx="2929743" cy="1925530"/>
          </a:xfrm>
          <a:custGeom>
            <a:avLst/>
            <a:gdLst/>
            <a:ahLst/>
            <a:cxnLst/>
            <a:rect l="0" t="0" r="0" b="0"/>
            <a:pathLst>
              <a:path w="1801367" h="1205484">
                <a:moveTo>
                  <a:pt x="0" y="1205484"/>
                </a:moveTo>
                <a:lnTo>
                  <a:pt x="1801367" y="1205484"/>
                </a:lnTo>
                <a:lnTo>
                  <a:pt x="1801367" y="0"/>
                </a:lnTo>
                <a:lnTo>
                  <a:pt x="0" y="0"/>
                </a:lnTo>
                <a:lnTo>
                  <a:pt x="0" y="1205484"/>
                </a:lnTo>
                <a:close/>
              </a:path>
            </a:pathLst>
          </a:custGeom>
          <a:solidFill>
            <a:schemeClr val="tx1">
              <a:alpha val="60000"/>
            </a:schemeClr>
          </a:solidFill>
          <a:ln w="12191">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0" name="Freeform 530">
            <a:extLst>
              <a:ext uri="{FF2B5EF4-FFF2-40B4-BE49-F238E27FC236}">
                <a16:creationId xmlns:a16="http://schemas.microsoft.com/office/drawing/2014/main" id="{C299D6AB-4232-409C-85F4-43C45F836357}"/>
              </a:ext>
            </a:extLst>
          </p:cNvPr>
          <p:cNvSpPr/>
          <p:nvPr/>
        </p:nvSpPr>
        <p:spPr>
          <a:xfrm>
            <a:off x="4770120" y="4816411"/>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1" name="Freeform 541">
            <a:extLst>
              <a:ext uri="{FF2B5EF4-FFF2-40B4-BE49-F238E27FC236}">
                <a16:creationId xmlns:a16="http://schemas.microsoft.com/office/drawing/2014/main" id="{DB622417-080C-42D4-85FE-6876523AC666}"/>
              </a:ext>
            </a:extLst>
          </p:cNvPr>
          <p:cNvSpPr/>
          <p:nvPr/>
        </p:nvSpPr>
        <p:spPr>
          <a:xfrm>
            <a:off x="3103245" y="2116013"/>
            <a:ext cx="2930400" cy="1925530"/>
          </a:xfrm>
          <a:custGeom>
            <a:avLst/>
            <a:gdLst/>
            <a:ahLst/>
            <a:cxnLst/>
            <a:rect l="0" t="0" r="0" b="0"/>
            <a:pathLst>
              <a:path w="1799844" h="1205484">
                <a:moveTo>
                  <a:pt x="0" y="1205484"/>
                </a:moveTo>
                <a:lnTo>
                  <a:pt x="1799844" y="1205484"/>
                </a:lnTo>
                <a:lnTo>
                  <a:pt x="1799844" y="0"/>
                </a:lnTo>
                <a:lnTo>
                  <a:pt x="0" y="0"/>
                </a:lnTo>
                <a:lnTo>
                  <a:pt x="0" y="1205484"/>
                </a:lnTo>
                <a:close/>
              </a:path>
            </a:pathLst>
          </a:custGeom>
          <a:solidFill>
            <a:schemeClr val="tx1">
              <a:alpha val="60000"/>
            </a:schemeClr>
          </a:solidFill>
          <a:ln w="9144">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4" name="Freeform 544">
            <a:extLst>
              <a:ext uri="{FF2B5EF4-FFF2-40B4-BE49-F238E27FC236}">
                <a16:creationId xmlns:a16="http://schemas.microsoft.com/office/drawing/2014/main" id="{2D1CD77C-B36F-4550-ACFD-203DBBA32AAD}"/>
              </a:ext>
            </a:extLst>
          </p:cNvPr>
          <p:cNvSpPr/>
          <p:nvPr/>
        </p:nvSpPr>
        <p:spPr>
          <a:xfrm>
            <a:off x="1245341" y="5157585"/>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6" name="Freeform 547">
            <a:extLst>
              <a:ext uri="{FF2B5EF4-FFF2-40B4-BE49-F238E27FC236}">
                <a16:creationId xmlns:a16="http://schemas.microsoft.com/office/drawing/2014/main" id="{C81E1E97-BCA8-47C7-8405-635C3CA18C53}"/>
              </a:ext>
            </a:extLst>
          </p:cNvPr>
          <p:cNvSpPr/>
          <p:nvPr/>
        </p:nvSpPr>
        <p:spPr>
          <a:xfrm>
            <a:off x="4910793" y="5148060"/>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30" name="Picture 557">
            <a:hlinkClick r:id="rId3" action="ppaction://hlinksldjump"/>
            <a:extLst>
              <a:ext uri="{FF2B5EF4-FFF2-40B4-BE49-F238E27FC236}">
                <a16:creationId xmlns:a16="http://schemas.microsoft.com/office/drawing/2014/main" id="{E29507DD-1F30-4DAD-8612-BCB10AFAE3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994944" y="4005766"/>
            <a:ext cx="105115" cy="175988"/>
          </a:xfrm>
          <a:prstGeom prst="rect">
            <a:avLst/>
          </a:prstGeom>
          <a:noFill/>
        </p:spPr>
      </p:pic>
      <p:pic>
        <p:nvPicPr>
          <p:cNvPr id="31" name="Picture 558">
            <a:hlinkClick r:id="rId5" action="ppaction://hlinksldjump"/>
            <a:extLst>
              <a:ext uri="{FF2B5EF4-FFF2-40B4-BE49-F238E27FC236}">
                <a16:creationId xmlns:a16="http://schemas.microsoft.com/office/drawing/2014/main" id="{FCA5F88C-033E-4D25-9E93-5071DD3A903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042944" y="3748591"/>
            <a:ext cx="105115" cy="175988"/>
          </a:xfrm>
          <a:prstGeom prst="rect">
            <a:avLst/>
          </a:prstGeom>
          <a:noFill/>
        </p:spPr>
      </p:pic>
      <p:sp>
        <p:nvSpPr>
          <p:cNvPr id="36" name="Rectangle 564">
            <a:extLst>
              <a:ext uri="{FF2B5EF4-FFF2-40B4-BE49-F238E27FC236}">
                <a16:creationId xmlns:a16="http://schemas.microsoft.com/office/drawing/2014/main" id="{589530CD-F289-4A8C-9921-8DFC9A42ED64}"/>
              </a:ext>
            </a:extLst>
          </p:cNvPr>
          <p:cNvSpPr/>
          <p:nvPr/>
        </p:nvSpPr>
        <p:spPr>
          <a:xfrm>
            <a:off x="236036" y="2161420"/>
            <a:ext cx="1069203" cy="184666"/>
          </a:xfrm>
          <a:prstGeom prst="rect">
            <a:avLst/>
          </a:prstGeom>
        </p:spPr>
        <p:txBody>
          <a:bodyPr wrap="none" lIns="0" tIns="0" rIns="0" bIns="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Governance</a:t>
            </a:r>
          </a:p>
        </p:txBody>
      </p:sp>
      <p:sp>
        <p:nvSpPr>
          <p:cNvPr id="37" name="Rectangle 565">
            <a:extLst>
              <a:ext uri="{FF2B5EF4-FFF2-40B4-BE49-F238E27FC236}">
                <a16:creationId xmlns:a16="http://schemas.microsoft.com/office/drawing/2014/main" id="{EFCA567B-EB51-4456-B7D0-AEC8AB85906B}"/>
              </a:ext>
            </a:extLst>
          </p:cNvPr>
          <p:cNvSpPr/>
          <p:nvPr/>
        </p:nvSpPr>
        <p:spPr>
          <a:xfrm>
            <a:off x="140784" y="2474829"/>
            <a:ext cx="2716376" cy="1261884"/>
          </a:xfrm>
          <a:prstGeom prst="rect">
            <a:avLst/>
          </a:prstGeom>
        </p:spPr>
        <p:txBody>
          <a:bodyPr wrap="square" lIns="0" tIns="0" rIns="0" bIns="0">
            <a:spAutoFit/>
          </a:bodyPr>
          <a:lstStyle/>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IT governance framework is not focused on balancing risk and reward</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There is no defined ad-hoc IT risk discipline</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IT decision rights is not focused on managing IT risk</a:t>
            </a:r>
          </a:p>
        </p:txBody>
      </p:sp>
      <p:sp>
        <p:nvSpPr>
          <p:cNvPr id="38" name="Rectangle 566">
            <a:extLst>
              <a:ext uri="{FF2B5EF4-FFF2-40B4-BE49-F238E27FC236}">
                <a16:creationId xmlns:a16="http://schemas.microsoft.com/office/drawing/2014/main" id="{F5FCB580-A56A-4AE4-A366-76D8323253B8}"/>
              </a:ext>
            </a:extLst>
          </p:cNvPr>
          <p:cNvSpPr/>
          <p:nvPr/>
        </p:nvSpPr>
        <p:spPr>
          <a:xfrm>
            <a:off x="3243496" y="2180470"/>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People and Skills</a:t>
            </a:r>
          </a:p>
        </p:txBody>
      </p:sp>
      <p:sp>
        <p:nvSpPr>
          <p:cNvPr id="39" name="Rectangle 567">
            <a:extLst>
              <a:ext uri="{FF2B5EF4-FFF2-40B4-BE49-F238E27FC236}">
                <a16:creationId xmlns:a16="http://schemas.microsoft.com/office/drawing/2014/main" id="{DDC5F0EF-872E-45C5-8968-C09900178115}"/>
              </a:ext>
            </a:extLst>
          </p:cNvPr>
          <p:cNvSpPr/>
          <p:nvPr/>
        </p:nvSpPr>
        <p:spPr>
          <a:xfrm>
            <a:off x="3119672" y="2493880"/>
            <a:ext cx="2862029" cy="1261884"/>
          </a:xfrm>
          <a:prstGeom prst="rect">
            <a:avLst/>
          </a:prstGeom>
        </p:spPr>
        <p:txBody>
          <a:bodyPr wrap="square" lIns="0" tIns="0" rIns="0" bIns="0">
            <a:spAutoFit/>
          </a:bodyPr>
          <a:lstStyle/>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Lack of defined skills and competency development plans</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No application of consistent framework to talent sourcing decisions</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There is no defined career path information for employees</a:t>
            </a:r>
          </a:p>
        </p:txBody>
      </p:sp>
      <p:sp>
        <p:nvSpPr>
          <p:cNvPr id="42" name="Rectangle 570">
            <a:extLst>
              <a:ext uri="{FF2B5EF4-FFF2-40B4-BE49-F238E27FC236}">
                <a16:creationId xmlns:a16="http://schemas.microsoft.com/office/drawing/2014/main" id="{38738C68-C637-466A-92A2-89BA25C568E3}"/>
              </a:ext>
            </a:extLst>
          </p:cNvPr>
          <p:cNvSpPr/>
          <p:nvPr/>
        </p:nvSpPr>
        <p:spPr>
          <a:xfrm>
            <a:off x="1245684" y="4903062"/>
            <a:ext cx="1282402"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Digital Readiness</a:t>
            </a:r>
          </a:p>
        </p:txBody>
      </p:sp>
      <p:sp>
        <p:nvSpPr>
          <p:cNvPr id="43" name="Rectangle 571">
            <a:extLst>
              <a:ext uri="{FF2B5EF4-FFF2-40B4-BE49-F238E27FC236}">
                <a16:creationId xmlns:a16="http://schemas.microsoft.com/office/drawing/2014/main" id="{B05EA36B-2592-49D0-AE2F-0E2DBCDB5B38}"/>
              </a:ext>
            </a:extLst>
          </p:cNvPr>
          <p:cNvSpPr/>
          <p:nvPr/>
        </p:nvSpPr>
        <p:spPr>
          <a:xfrm>
            <a:off x="1159960" y="5198714"/>
            <a:ext cx="2779432" cy="1231106"/>
          </a:xfrm>
          <a:prstGeom prst="rect">
            <a:avLst/>
          </a:prstGeom>
        </p:spPr>
        <p:txBody>
          <a:bodyPr wrap="square" lIns="0" tIns="0" rIns="0" bIns="0">
            <a:spAutoFit/>
          </a:bodyPr>
          <a:lstStyle/>
          <a:p>
            <a:pPr marL="17145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cs typeface="Helvetica"/>
              </a:rPr>
              <a:t>The digital enablement strategy </a:t>
            </a:r>
          </a:p>
          <a:p>
            <a:pPr marL="17145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cs typeface="Helvetica"/>
              </a:rPr>
              <a:t>Imbibe the culture of Innovation</a:t>
            </a:r>
          </a:p>
          <a:p>
            <a:pPr marL="17145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cs typeface="Helvetica"/>
              </a:rPr>
              <a:t>Disruption and designing thinking </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GB"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Think E</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endPar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endParaRPr>
          </a:p>
        </p:txBody>
      </p:sp>
      <p:sp>
        <p:nvSpPr>
          <p:cNvPr id="44" name="Rectangle 572">
            <a:extLst>
              <a:ext uri="{FF2B5EF4-FFF2-40B4-BE49-F238E27FC236}">
                <a16:creationId xmlns:a16="http://schemas.microsoft.com/office/drawing/2014/main" id="{3A082580-64C3-4F14-8E77-377EC07A29FA}"/>
              </a:ext>
            </a:extLst>
          </p:cNvPr>
          <p:cNvSpPr/>
          <p:nvPr/>
        </p:nvSpPr>
        <p:spPr>
          <a:xfrm>
            <a:off x="4910371" y="4893537"/>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Technology</a:t>
            </a:r>
          </a:p>
        </p:txBody>
      </p:sp>
      <p:sp>
        <p:nvSpPr>
          <p:cNvPr id="45" name="Rectangle 573">
            <a:extLst>
              <a:ext uri="{FF2B5EF4-FFF2-40B4-BE49-F238E27FC236}">
                <a16:creationId xmlns:a16="http://schemas.microsoft.com/office/drawing/2014/main" id="{ECAF68A0-B052-468A-A49F-BDA47509F805}"/>
              </a:ext>
            </a:extLst>
          </p:cNvPr>
          <p:cNvSpPr/>
          <p:nvPr/>
        </p:nvSpPr>
        <p:spPr>
          <a:xfrm>
            <a:off x="4796071" y="5189189"/>
            <a:ext cx="2862028" cy="1077218"/>
          </a:xfrm>
          <a:prstGeom prst="rect">
            <a:avLst/>
          </a:prstGeom>
        </p:spPr>
        <p:txBody>
          <a:bodyPr wrap="square" lIns="0" tIns="0" rIns="0" bIns="0">
            <a:spAutoFit/>
          </a:bodyPr>
          <a:lstStyle/>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There is no defined technology roadmap in place to support business objectives</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Lack of defined technology standards</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IT applications are not optimally utilized to aid flexibility and scalability</a:t>
            </a:r>
          </a:p>
        </p:txBody>
      </p:sp>
      <p:sp>
        <p:nvSpPr>
          <p:cNvPr id="50" name="Freeform 538">
            <a:extLst>
              <a:ext uri="{FF2B5EF4-FFF2-40B4-BE49-F238E27FC236}">
                <a16:creationId xmlns:a16="http://schemas.microsoft.com/office/drawing/2014/main" id="{086523C5-01F8-4A1B-96A0-6E5EE7BB6431}"/>
              </a:ext>
            </a:extLst>
          </p:cNvPr>
          <p:cNvSpPr/>
          <p:nvPr/>
        </p:nvSpPr>
        <p:spPr>
          <a:xfrm>
            <a:off x="3243918" y="2453191"/>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51" name="Freeform 538">
            <a:extLst>
              <a:ext uri="{FF2B5EF4-FFF2-40B4-BE49-F238E27FC236}">
                <a16:creationId xmlns:a16="http://schemas.microsoft.com/office/drawing/2014/main" id="{86D54EBE-A068-4008-A2D9-2C3C96297E4C}"/>
              </a:ext>
            </a:extLst>
          </p:cNvPr>
          <p:cNvSpPr/>
          <p:nvPr/>
        </p:nvSpPr>
        <p:spPr>
          <a:xfrm>
            <a:off x="149966" y="2434141"/>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97" name="Freeform 530">
            <a:extLst>
              <a:ext uri="{FF2B5EF4-FFF2-40B4-BE49-F238E27FC236}">
                <a16:creationId xmlns:a16="http://schemas.microsoft.com/office/drawing/2014/main" id="{88C2D567-CB26-4537-87E9-0D1B34634C82}"/>
              </a:ext>
            </a:extLst>
          </p:cNvPr>
          <p:cNvSpPr/>
          <p:nvPr/>
        </p:nvSpPr>
        <p:spPr>
          <a:xfrm>
            <a:off x="6132195" y="2125531"/>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98" name="Freeform 547">
            <a:extLst>
              <a:ext uri="{FF2B5EF4-FFF2-40B4-BE49-F238E27FC236}">
                <a16:creationId xmlns:a16="http://schemas.microsoft.com/office/drawing/2014/main" id="{FF248F15-A815-4E7E-9F80-168CCC129A96}"/>
              </a:ext>
            </a:extLst>
          </p:cNvPr>
          <p:cNvSpPr/>
          <p:nvPr/>
        </p:nvSpPr>
        <p:spPr>
          <a:xfrm>
            <a:off x="6272868" y="2457180"/>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99" name="Picture 561">
            <a:hlinkClick r:id="" action="ppaction://noaction"/>
            <a:extLst>
              <a:ext uri="{FF2B5EF4-FFF2-40B4-BE49-F238E27FC236}">
                <a16:creationId xmlns:a16="http://schemas.microsoft.com/office/drawing/2014/main" id="{EA5926F2-2894-4858-B63E-DE4F90C128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071894" y="3140126"/>
            <a:ext cx="105115" cy="175988"/>
          </a:xfrm>
          <a:prstGeom prst="rect">
            <a:avLst/>
          </a:prstGeom>
          <a:noFill/>
        </p:spPr>
      </p:pic>
      <p:sp>
        <p:nvSpPr>
          <p:cNvPr id="100" name="Rectangle 572">
            <a:extLst>
              <a:ext uri="{FF2B5EF4-FFF2-40B4-BE49-F238E27FC236}">
                <a16:creationId xmlns:a16="http://schemas.microsoft.com/office/drawing/2014/main" id="{CE3CCD8E-36DE-4737-9A25-7481EC87D1B6}"/>
              </a:ext>
            </a:extLst>
          </p:cNvPr>
          <p:cNvSpPr/>
          <p:nvPr/>
        </p:nvSpPr>
        <p:spPr>
          <a:xfrm>
            <a:off x="6272446" y="2202657"/>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Strategy</a:t>
            </a:r>
          </a:p>
        </p:txBody>
      </p:sp>
      <p:sp>
        <p:nvSpPr>
          <p:cNvPr id="101" name="Rectangle 573">
            <a:extLst>
              <a:ext uri="{FF2B5EF4-FFF2-40B4-BE49-F238E27FC236}">
                <a16:creationId xmlns:a16="http://schemas.microsoft.com/office/drawing/2014/main" id="{C296B506-9F7C-49B1-A031-C1B70174BBD1}"/>
              </a:ext>
            </a:extLst>
          </p:cNvPr>
          <p:cNvSpPr/>
          <p:nvPr/>
        </p:nvSpPr>
        <p:spPr>
          <a:xfrm>
            <a:off x="6158146" y="2498309"/>
            <a:ext cx="2862028" cy="1261884"/>
          </a:xfrm>
          <a:prstGeom prst="rect">
            <a:avLst/>
          </a:prstGeom>
        </p:spPr>
        <p:txBody>
          <a:bodyPr wrap="square" lIns="0" tIns="0" rIns="0" bIns="0">
            <a:spAutoFit/>
          </a:bodyPr>
          <a:lstStyle/>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IT has limited influence in front-office business decisions</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Minimal contributions from IT in designing digital business models focused on growth</a:t>
            </a:r>
          </a:p>
          <a:p>
            <a:pPr marL="171450" marR="0" lvl="0" indent="-171450" algn="l" defTabSz="457200" rtl="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cs typeface="Helvetica"/>
                <a:sym typeface="Helvetica"/>
              </a:rPr>
              <a:t>Lack of standardized strategy communication practices </a:t>
            </a:r>
          </a:p>
        </p:txBody>
      </p:sp>
      <p:grpSp>
        <p:nvGrpSpPr>
          <p:cNvPr id="102" name="Group 15">
            <a:extLst>
              <a:ext uri="{FF2B5EF4-FFF2-40B4-BE49-F238E27FC236}">
                <a16:creationId xmlns:a16="http://schemas.microsoft.com/office/drawing/2014/main" id="{955A1A6B-83D2-4F62-9EA6-08274D291010}"/>
              </a:ext>
            </a:extLst>
          </p:cNvPr>
          <p:cNvGrpSpPr>
            <a:grpSpLocks noChangeAspect="1"/>
          </p:cNvGrpSpPr>
          <p:nvPr/>
        </p:nvGrpSpPr>
        <p:grpSpPr bwMode="auto">
          <a:xfrm>
            <a:off x="207461" y="1602882"/>
            <a:ext cx="344991" cy="435832"/>
            <a:chOff x="3814" y="2106"/>
            <a:chExt cx="338" cy="427"/>
          </a:xfrm>
          <a:solidFill>
            <a:srgbClr val="1C3E62"/>
          </a:solidFill>
        </p:grpSpPr>
        <p:sp>
          <p:nvSpPr>
            <p:cNvPr id="103" name="Freeform 16">
              <a:extLst>
                <a:ext uri="{FF2B5EF4-FFF2-40B4-BE49-F238E27FC236}">
                  <a16:creationId xmlns:a16="http://schemas.microsoft.com/office/drawing/2014/main" id="{717AC57C-61CF-4009-BC62-C67088968AED}"/>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cs typeface="Helvetica"/>
                <a:sym typeface="Helvetica"/>
              </a:endParaRPr>
            </a:p>
          </p:txBody>
        </p:sp>
        <p:sp>
          <p:nvSpPr>
            <p:cNvPr id="104" name="Freeform 17">
              <a:extLst>
                <a:ext uri="{FF2B5EF4-FFF2-40B4-BE49-F238E27FC236}">
                  <a16:creationId xmlns:a16="http://schemas.microsoft.com/office/drawing/2014/main" id="{5D4AE713-4C15-4178-8BD4-3B6D4F9614DA}"/>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cs typeface="Helvetica"/>
                <a:sym typeface="Helvetica"/>
              </a:endParaRPr>
            </a:p>
          </p:txBody>
        </p:sp>
      </p:grpSp>
      <p:sp>
        <p:nvSpPr>
          <p:cNvPr id="34" name="Shape 10499">
            <a:extLst>
              <a:ext uri="{FF2B5EF4-FFF2-40B4-BE49-F238E27FC236}">
                <a16:creationId xmlns:a16="http://schemas.microsoft.com/office/drawing/2014/main" id="{6DF036E9-86C2-4D83-987B-B4B552637B43}"/>
              </a:ext>
            </a:extLst>
          </p:cNvPr>
          <p:cNvSpPr/>
          <p:nvPr/>
        </p:nvSpPr>
        <p:spPr>
          <a:xfrm>
            <a:off x="3143744" y="1600184"/>
            <a:ext cx="460174" cy="435832"/>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rgbClr val="1C3E62"/>
          </a:solidFill>
          <a:ln w="12700">
            <a:miter lim="400000"/>
          </a:ln>
        </p:spPr>
        <p:txBody>
          <a:bodyPr lIns="14288" tIns="14288" rIns="14288" bIns="14288" anchor="ctr"/>
          <a:lstStyle/>
          <a:p>
            <a:pPr marL="0" marR="0" lvl="0" indent="0" algn="l" defTabSz="171446"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300" b="0" i="0" u="none" strike="noStrike" kern="1200" cap="none" spc="0" normalizeH="0" baseline="0" noProof="0" dirty="0">
              <a:ln>
                <a:noFill/>
              </a:ln>
              <a:solidFill>
                <a:srgbClr val="535353"/>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40" name="Group 52">
            <a:extLst>
              <a:ext uri="{FF2B5EF4-FFF2-40B4-BE49-F238E27FC236}">
                <a16:creationId xmlns:a16="http://schemas.microsoft.com/office/drawing/2014/main" id="{B6EFDDF6-A834-4F30-B701-CA03392DD803}"/>
              </a:ext>
            </a:extLst>
          </p:cNvPr>
          <p:cNvGrpSpPr/>
          <p:nvPr/>
        </p:nvGrpSpPr>
        <p:grpSpPr>
          <a:xfrm>
            <a:off x="6158148" y="1566905"/>
            <a:ext cx="542627" cy="502390"/>
            <a:chOff x="0" y="0"/>
            <a:chExt cx="500820" cy="515307"/>
          </a:xfrm>
          <a:solidFill>
            <a:srgbClr val="1C3E62"/>
          </a:solidFill>
        </p:grpSpPr>
        <p:sp>
          <p:nvSpPr>
            <p:cNvPr id="41" name="Freeform 16">
              <a:extLst>
                <a:ext uri="{FF2B5EF4-FFF2-40B4-BE49-F238E27FC236}">
                  <a16:creationId xmlns:a16="http://schemas.microsoft.com/office/drawing/2014/main" id="{FFE137E1-EC8C-4623-8401-43412F40697D}"/>
                </a:ext>
              </a:extLst>
            </p:cNvPr>
            <p:cNvSpPr/>
            <p:nvPr/>
          </p:nvSpPr>
          <p:spPr>
            <a:xfrm>
              <a:off x="116737" y="116482"/>
              <a:ext cx="267283" cy="3218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46" name="Freeform 17">
              <a:extLst>
                <a:ext uri="{FF2B5EF4-FFF2-40B4-BE49-F238E27FC236}">
                  <a16:creationId xmlns:a16="http://schemas.microsoft.com/office/drawing/2014/main" id="{8A85DE99-CF9B-44E1-B72A-B88B884F5E43}"/>
                </a:ext>
              </a:extLst>
            </p:cNvPr>
            <p:cNvSpPr/>
            <p:nvPr/>
          </p:nvSpPr>
          <p:spPr>
            <a:xfrm>
              <a:off x="188863" y="443117"/>
              <a:ext cx="122394" cy="33745"/>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47" name="Freeform 18">
              <a:extLst>
                <a:ext uri="{FF2B5EF4-FFF2-40B4-BE49-F238E27FC236}">
                  <a16:creationId xmlns:a16="http://schemas.microsoft.com/office/drawing/2014/main" id="{7A986963-8EBD-495C-BFDC-E7599C0E0385}"/>
                </a:ext>
              </a:extLst>
            </p:cNvPr>
            <p:cNvSpPr/>
            <p:nvPr/>
          </p:nvSpPr>
          <p:spPr>
            <a:xfrm>
              <a:off x="210978" y="481564"/>
              <a:ext cx="78101" cy="33744"/>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2" name="Freeform 19">
              <a:extLst>
                <a:ext uri="{FF2B5EF4-FFF2-40B4-BE49-F238E27FC236}">
                  <a16:creationId xmlns:a16="http://schemas.microsoft.com/office/drawing/2014/main" id="{E19CED14-29D2-4BA1-B02B-6CD1E3F213E7}"/>
                </a:ext>
              </a:extLst>
            </p:cNvPr>
            <p:cNvSpPr/>
            <p:nvPr/>
          </p:nvSpPr>
          <p:spPr>
            <a:xfrm>
              <a:off x="408612" y="232838"/>
              <a:ext cx="92209" cy="33745"/>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3" name="Freeform 20">
              <a:extLst>
                <a:ext uri="{FF2B5EF4-FFF2-40B4-BE49-F238E27FC236}">
                  <a16:creationId xmlns:a16="http://schemas.microsoft.com/office/drawing/2014/main" id="{0DC8257D-0067-49DA-A055-940CAF79A46A}"/>
                </a:ext>
              </a:extLst>
            </p:cNvPr>
            <p:cNvSpPr/>
            <p:nvPr/>
          </p:nvSpPr>
          <p:spPr>
            <a:xfrm>
              <a:off x="0" y="232838"/>
              <a:ext cx="92208" cy="33745"/>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4" name="Freeform 21">
              <a:extLst>
                <a:ext uri="{FF2B5EF4-FFF2-40B4-BE49-F238E27FC236}">
                  <a16:creationId xmlns:a16="http://schemas.microsoft.com/office/drawing/2014/main" id="{99E5CC4A-01CD-4904-8D68-1D205ED9922D}"/>
                </a:ext>
              </a:extLst>
            </p:cNvPr>
            <p:cNvSpPr/>
            <p:nvPr/>
          </p:nvSpPr>
          <p:spPr>
            <a:xfrm>
              <a:off x="233538" y="0"/>
              <a:ext cx="33808" cy="92018"/>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5" name="Freeform 22">
              <a:extLst>
                <a:ext uri="{FF2B5EF4-FFF2-40B4-BE49-F238E27FC236}">
                  <a16:creationId xmlns:a16="http://schemas.microsoft.com/office/drawing/2014/main" id="{76C7287E-5586-452A-BBE2-60E732D5823D}"/>
                </a:ext>
              </a:extLst>
            </p:cNvPr>
            <p:cNvSpPr/>
            <p:nvPr/>
          </p:nvSpPr>
          <p:spPr>
            <a:xfrm>
              <a:off x="357271"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6" name="Freeform 23">
              <a:extLst>
                <a:ext uri="{FF2B5EF4-FFF2-40B4-BE49-F238E27FC236}">
                  <a16:creationId xmlns:a16="http://schemas.microsoft.com/office/drawing/2014/main" id="{3F0CCD52-66FB-4C4D-9685-C518831DDA6A}"/>
                </a:ext>
              </a:extLst>
            </p:cNvPr>
            <p:cNvSpPr/>
            <p:nvPr/>
          </p:nvSpPr>
          <p:spPr>
            <a:xfrm>
              <a:off x="68383"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7" name="Freeform 24">
              <a:extLst>
                <a:ext uri="{FF2B5EF4-FFF2-40B4-BE49-F238E27FC236}">
                  <a16:creationId xmlns:a16="http://schemas.microsoft.com/office/drawing/2014/main" id="{155AA9CB-D99E-406B-A1BA-7475E136D1D3}"/>
                </a:ext>
              </a:extLst>
            </p:cNvPr>
            <p:cNvSpPr/>
            <p:nvPr/>
          </p:nvSpPr>
          <p:spPr>
            <a:xfrm>
              <a:off x="68383"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8" name="Freeform 25">
              <a:extLst>
                <a:ext uri="{FF2B5EF4-FFF2-40B4-BE49-F238E27FC236}">
                  <a16:creationId xmlns:a16="http://schemas.microsoft.com/office/drawing/2014/main" id="{518DAE67-DB1C-41FA-9243-966ED532288F}"/>
                </a:ext>
              </a:extLst>
            </p:cNvPr>
            <p:cNvSpPr/>
            <p:nvPr/>
          </p:nvSpPr>
          <p:spPr>
            <a:xfrm>
              <a:off x="357271"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grpSp>
        <p:nvGrpSpPr>
          <p:cNvPr id="59" name="Group 82">
            <a:extLst>
              <a:ext uri="{FF2B5EF4-FFF2-40B4-BE49-F238E27FC236}">
                <a16:creationId xmlns:a16="http://schemas.microsoft.com/office/drawing/2014/main" id="{7E79DB5D-8047-46E7-8FCF-EB4FD6670572}"/>
              </a:ext>
            </a:extLst>
          </p:cNvPr>
          <p:cNvGrpSpPr/>
          <p:nvPr/>
        </p:nvGrpSpPr>
        <p:grpSpPr>
          <a:xfrm>
            <a:off x="1149966" y="4217943"/>
            <a:ext cx="482772" cy="538137"/>
            <a:chOff x="0" y="0"/>
            <a:chExt cx="369839" cy="368907"/>
          </a:xfrm>
          <a:solidFill>
            <a:srgbClr val="1C3E62"/>
          </a:solidFill>
        </p:grpSpPr>
        <p:sp>
          <p:nvSpPr>
            <p:cNvPr id="60" name="Freeform 56">
              <a:extLst>
                <a:ext uri="{FF2B5EF4-FFF2-40B4-BE49-F238E27FC236}">
                  <a16:creationId xmlns:a16="http://schemas.microsoft.com/office/drawing/2014/main" id="{D82367CA-8AFF-42BA-AD21-E7B35F55716D}"/>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1" name="Rectangle 57">
              <a:extLst>
                <a:ext uri="{FF2B5EF4-FFF2-40B4-BE49-F238E27FC236}">
                  <a16:creationId xmlns:a16="http://schemas.microsoft.com/office/drawing/2014/main" id="{D854F5B4-EB08-4888-99F5-148DF9E911B9}"/>
                </a:ext>
              </a:extLst>
            </p:cNvPr>
            <p:cNvSpPr/>
            <p:nvPr/>
          </p:nvSpPr>
          <p:spPr>
            <a:xfrm>
              <a:off x="21700" y="325640"/>
              <a:ext cx="326440" cy="43268"/>
            </a:xfrm>
            <a:prstGeom prst="rect">
              <a:avLst/>
            </a:pr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2" name="Freeform 58">
              <a:extLst>
                <a:ext uri="{FF2B5EF4-FFF2-40B4-BE49-F238E27FC236}">
                  <a16:creationId xmlns:a16="http://schemas.microsoft.com/office/drawing/2014/main" id="{79618CEC-8F79-4CF1-ABF1-A7A0362295A7}"/>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grpSp>
        <p:nvGrpSpPr>
          <p:cNvPr id="63" name="Group 62">
            <a:extLst>
              <a:ext uri="{FF2B5EF4-FFF2-40B4-BE49-F238E27FC236}">
                <a16:creationId xmlns:a16="http://schemas.microsoft.com/office/drawing/2014/main" id="{761E5860-4F1B-44FD-9521-C268CFD47113}"/>
              </a:ext>
            </a:extLst>
          </p:cNvPr>
          <p:cNvGrpSpPr/>
          <p:nvPr/>
        </p:nvGrpSpPr>
        <p:grpSpPr>
          <a:xfrm>
            <a:off x="4837015" y="4318633"/>
            <a:ext cx="482774" cy="437447"/>
            <a:chOff x="6884888" y="2967609"/>
            <a:chExt cx="391922" cy="311390"/>
          </a:xfrm>
          <a:solidFill>
            <a:srgbClr val="1C3E62"/>
          </a:solidFill>
        </p:grpSpPr>
        <p:sp>
          <p:nvSpPr>
            <p:cNvPr id="64" name="Freeform 36">
              <a:extLst>
                <a:ext uri="{FF2B5EF4-FFF2-40B4-BE49-F238E27FC236}">
                  <a16:creationId xmlns:a16="http://schemas.microsoft.com/office/drawing/2014/main" id="{BB6C0A8E-D6BE-46B6-8A58-6886C85BD103}"/>
                </a:ext>
              </a:extLst>
            </p:cNvPr>
            <p:cNvSpPr/>
            <p:nvPr/>
          </p:nvSpPr>
          <p:spPr>
            <a:xfrm>
              <a:off x="6951699" y="3243505"/>
              <a:ext cx="258299" cy="35494"/>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5" name="Freeform 37">
              <a:extLst>
                <a:ext uri="{FF2B5EF4-FFF2-40B4-BE49-F238E27FC236}">
                  <a16:creationId xmlns:a16="http://schemas.microsoft.com/office/drawing/2014/main" id="{EE43C86F-30F0-4BB3-B190-69D2FE00D497}"/>
                </a:ext>
              </a:extLst>
            </p:cNvPr>
            <p:cNvSpPr/>
            <p:nvPr/>
          </p:nvSpPr>
          <p:spPr>
            <a:xfrm>
              <a:off x="6947225" y="3096758"/>
              <a:ext cx="26547" cy="70988"/>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6" name="Freeform 38">
              <a:extLst>
                <a:ext uri="{FF2B5EF4-FFF2-40B4-BE49-F238E27FC236}">
                  <a16:creationId xmlns:a16="http://schemas.microsoft.com/office/drawing/2014/main" id="{8F018646-6940-489A-BD81-6A494C49481E}"/>
                </a:ext>
              </a:extLst>
            </p:cNvPr>
            <p:cNvSpPr/>
            <p:nvPr/>
          </p:nvSpPr>
          <p:spPr>
            <a:xfrm>
              <a:off x="6991666" y="3078862"/>
              <a:ext cx="26845" cy="8888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7" name="Freeform 39">
              <a:extLst>
                <a:ext uri="{FF2B5EF4-FFF2-40B4-BE49-F238E27FC236}">
                  <a16:creationId xmlns:a16="http://schemas.microsoft.com/office/drawing/2014/main" id="{AE027E1A-F272-43DA-BBD6-B0DA969D6602}"/>
                </a:ext>
              </a:extLst>
            </p:cNvPr>
            <p:cNvSpPr/>
            <p:nvPr/>
          </p:nvSpPr>
          <p:spPr>
            <a:xfrm>
              <a:off x="7036406" y="3060966"/>
              <a:ext cx="26547" cy="10678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8" name="Freeform 40">
              <a:extLst>
                <a:ext uri="{FF2B5EF4-FFF2-40B4-BE49-F238E27FC236}">
                  <a16:creationId xmlns:a16="http://schemas.microsoft.com/office/drawing/2014/main" id="{E62A503D-8D1C-45D6-98D8-02B23FE42BA3}"/>
                </a:ext>
              </a:extLst>
            </p:cNvPr>
            <p:cNvSpPr/>
            <p:nvPr/>
          </p:nvSpPr>
          <p:spPr>
            <a:xfrm>
              <a:off x="6884888" y="2967609"/>
              <a:ext cx="391922" cy="25800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9" name="Freeform 41">
              <a:extLst>
                <a:ext uri="{FF2B5EF4-FFF2-40B4-BE49-F238E27FC236}">
                  <a16:creationId xmlns:a16="http://schemas.microsoft.com/office/drawing/2014/main" id="{5AF1B593-AD1B-4310-8A34-1C48F3508450}"/>
                </a:ext>
              </a:extLst>
            </p:cNvPr>
            <p:cNvSpPr/>
            <p:nvPr/>
          </p:nvSpPr>
          <p:spPr>
            <a:xfrm>
              <a:off x="7091884" y="3038894"/>
              <a:ext cx="175764" cy="17508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sp>
        <p:nvSpPr>
          <p:cNvPr id="70" name="TextBox 69">
            <a:extLst>
              <a:ext uri="{FF2B5EF4-FFF2-40B4-BE49-F238E27FC236}">
                <a16:creationId xmlns:a16="http://schemas.microsoft.com/office/drawing/2014/main" id="{E967E7B2-5C8B-4BDE-94FE-CAB392BDD21F}"/>
              </a:ext>
            </a:extLst>
          </p:cNvPr>
          <p:cNvSpPr txBox="1"/>
          <p:nvPr/>
        </p:nvSpPr>
        <p:spPr>
          <a:xfrm>
            <a:off x="61945" y="884515"/>
            <a:ext cx="9009949"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Below is summary of the high level gaps which exists in each of the key areas of focus according to Gartner’s IT Score for CIO.</a:t>
            </a:r>
          </a:p>
        </p:txBody>
      </p:sp>
    </p:spTree>
    <p:extLst>
      <p:ext uri="{BB962C8B-B14F-4D97-AF65-F5344CB8AC3E}">
        <p14:creationId xmlns:p14="http://schemas.microsoft.com/office/powerpoint/2010/main" val="2502253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5" y="179979"/>
            <a:ext cx="8229601" cy="715961"/>
          </a:xfrm>
        </p:spPr>
        <p:txBody>
          <a:bodyPr>
            <a:normAutofit/>
          </a:bodyPr>
          <a:lstStyle/>
          <a:p>
            <a:r>
              <a:rPr lang="en-US" sz="2600" b="1" dirty="0">
                <a:solidFill>
                  <a:srgbClr val="000000"/>
                </a:solidFill>
                <a:latin typeface="Arial"/>
                <a:cs typeface="Arial"/>
              </a:rPr>
              <a:t>Summary of gap assessment findings ../2</a:t>
            </a:r>
            <a:endParaRPr lang="en-US" sz="2600" b="1" dirty="0">
              <a:solidFill>
                <a:srgbClr val="000000"/>
              </a:solidFill>
              <a:latin typeface="Arial"/>
              <a:cs typeface="Arial"/>
              <a:sym typeface="Arial"/>
            </a:endParaRPr>
          </a:p>
        </p:txBody>
      </p:sp>
      <p:sp>
        <p:nvSpPr>
          <p:cNvPr id="17" name="Freeform 527">
            <a:extLst>
              <a:ext uri="{FF2B5EF4-FFF2-40B4-BE49-F238E27FC236}">
                <a16:creationId xmlns:a16="http://schemas.microsoft.com/office/drawing/2014/main" id="{FBC65020-2EC1-4E5E-8550-DBA70CEB63F1}"/>
              </a:ext>
            </a:extLst>
          </p:cNvPr>
          <p:cNvSpPr/>
          <p:nvPr/>
        </p:nvSpPr>
        <p:spPr>
          <a:xfrm>
            <a:off x="1123620" y="4630102"/>
            <a:ext cx="2930400" cy="1926000"/>
          </a:xfrm>
          <a:custGeom>
            <a:avLst/>
            <a:gdLst/>
            <a:ahLst/>
            <a:cxnLst/>
            <a:rect l="0" t="0" r="0" b="0"/>
            <a:pathLst>
              <a:path w="1801367" h="1207008">
                <a:moveTo>
                  <a:pt x="0" y="1207008"/>
                </a:moveTo>
                <a:lnTo>
                  <a:pt x="1801367" y="1207008"/>
                </a:lnTo>
                <a:lnTo>
                  <a:pt x="1801367"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18" name="Freeform 537">
            <a:extLst>
              <a:ext uri="{FF2B5EF4-FFF2-40B4-BE49-F238E27FC236}">
                <a16:creationId xmlns:a16="http://schemas.microsoft.com/office/drawing/2014/main" id="{D9522FE1-2696-4D76-93CC-48024D0A2ECD}"/>
              </a:ext>
            </a:extLst>
          </p:cNvPr>
          <p:cNvSpPr/>
          <p:nvPr/>
        </p:nvSpPr>
        <p:spPr>
          <a:xfrm>
            <a:off x="1123951" y="1710697"/>
            <a:ext cx="2929743" cy="1925530"/>
          </a:xfrm>
          <a:custGeom>
            <a:avLst/>
            <a:gdLst/>
            <a:ahLst/>
            <a:cxnLst/>
            <a:rect l="0" t="0" r="0" b="0"/>
            <a:pathLst>
              <a:path w="1801367" h="1205484">
                <a:moveTo>
                  <a:pt x="0" y="1205484"/>
                </a:moveTo>
                <a:lnTo>
                  <a:pt x="1801367" y="1205484"/>
                </a:lnTo>
                <a:lnTo>
                  <a:pt x="1801367" y="0"/>
                </a:lnTo>
                <a:lnTo>
                  <a:pt x="0" y="0"/>
                </a:lnTo>
                <a:lnTo>
                  <a:pt x="0" y="1205484"/>
                </a:lnTo>
                <a:close/>
              </a:path>
            </a:pathLst>
          </a:custGeom>
          <a:solidFill>
            <a:schemeClr val="tx1">
              <a:alpha val="60000"/>
            </a:schemeClr>
          </a:solidFill>
          <a:ln w="12191">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0" name="Freeform 530">
            <a:extLst>
              <a:ext uri="{FF2B5EF4-FFF2-40B4-BE49-F238E27FC236}">
                <a16:creationId xmlns:a16="http://schemas.microsoft.com/office/drawing/2014/main" id="{C299D6AB-4232-409C-85F4-43C45F836357}"/>
              </a:ext>
            </a:extLst>
          </p:cNvPr>
          <p:cNvSpPr/>
          <p:nvPr/>
        </p:nvSpPr>
        <p:spPr>
          <a:xfrm>
            <a:off x="4765357" y="4630102"/>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1" name="Freeform 541">
            <a:extLst>
              <a:ext uri="{FF2B5EF4-FFF2-40B4-BE49-F238E27FC236}">
                <a16:creationId xmlns:a16="http://schemas.microsoft.com/office/drawing/2014/main" id="{DB622417-080C-42D4-85FE-6876523AC666}"/>
              </a:ext>
            </a:extLst>
          </p:cNvPr>
          <p:cNvSpPr/>
          <p:nvPr/>
        </p:nvSpPr>
        <p:spPr>
          <a:xfrm>
            <a:off x="4765357" y="1710697"/>
            <a:ext cx="2930400" cy="1925530"/>
          </a:xfrm>
          <a:custGeom>
            <a:avLst/>
            <a:gdLst/>
            <a:ahLst/>
            <a:cxnLst/>
            <a:rect l="0" t="0" r="0" b="0"/>
            <a:pathLst>
              <a:path w="1799844" h="1205484">
                <a:moveTo>
                  <a:pt x="0" y="1205484"/>
                </a:moveTo>
                <a:lnTo>
                  <a:pt x="1799844" y="1205484"/>
                </a:lnTo>
                <a:lnTo>
                  <a:pt x="1799844" y="0"/>
                </a:lnTo>
                <a:lnTo>
                  <a:pt x="0" y="0"/>
                </a:lnTo>
                <a:lnTo>
                  <a:pt x="0" y="1205484"/>
                </a:lnTo>
                <a:close/>
              </a:path>
            </a:pathLst>
          </a:custGeom>
          <a:solidFill>
            <a:schemeClr val="tx1">
              <a:alpha val="60000"/>
            </a:schemeClr>
          </a:solidFill>
          <a:ln w="9144">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4" name="Freeform 544">
            <a:extLst>
              <a:ext uri="{FF2B5EF4-FFF2-40B4-BE49-F238E27FC236}">
                <a16:creationId xmlns:a16="http://schemas.microsoft.com/office/drawing/2014/main" id="{2D1CD77C-B36F-4550-ACFD-203DBBA32AAD}"/>
              </a:ext>
            </a:extLst>
          </p:cNvPr>
          <p:cNvSpPr/>
          <p:nvPr/>
        </p:nvSpPr>
        <p:spPr>
          <a:xfrm>
            <a:off x="1245341" y="4966514"/>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6" name="Freeform 547">
            <a:extLst>
              <a:ext uri="{FF2B5EF4-FFF2-40B4-BE49-F238E27FC236}">
                <a16:creationId xmlns:a16="http://schemas.microsoft.com/office/drawing/2014/main" id="{C81E1E97-BCA8-47C7-8405-635C3CA18C53}"/>
              </a:ext>
            </a:extLst>
          </p:cNvPr>
          <p:cNvSpPr/>
          <p:nvPr/>
        </p:nvSpPr>
        <p:spPr>
          <a:xfrm>
            <a:off x="4910793" y="4956989"/>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30" name="Picture 557">
            <a:hlinkClick r:id="rId3" action="ppaction://hlinksldjump"/>
            <a:extLst>
              <a:ext uri="{FF2B5EF4-FFF2-40B4-BE49-F238E27FC236}">
                <a16:creationId xmlns:a16="http://schemas.microsoft.com/office/drawing/2014/main" id="{E29507DD-1F30-4DAD-8612-BCB10AFAE3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61744" y="3609975"/>
            <a:ext cx="105115" cy="175988"/>
          </a:xfrm>
          <a:prstGeom prst="rect">
            <a:avLst/>
          </a:prstGeom>
          <a:noFill/>
        </p:spPr>
      </p:pic>
      <p:sp>
        <p:nvSpPr>
          <p:cNvPr id="36" name="Rectangle 564">
            <a:extLst>
              <a:ext uri="{FF2B5EF4-FFF2-40B4-BE49-F238E27FC236}">
                <a16:creationId xmlns:a16="http://schemas.microsoft.com/office/drawing/2014/main" id="{589530CD-F289-4A8C-9921-8DFC9A42ED64}"/>
              </a:ext>
            </a:extLst>
          </p:cNvPr>
          <p:cNvSpPr/>
          <p:nvPr/>
        </p:nvSpPr>
        <p:spPr>
          <a:xfrm>
            <a:off x="1193392" y="1784679"/>
            <a:ext cx="1707199"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Enterprise Architecture</a:t>
            </a:r>
          </a:p>
        </p:txBody>
      </p:sp>
      <p:sp>
        <p:nvSpPr>
          <p:cNvPr id="37" name="Rectangle 565">
            <a:extLst>
              <a:ext uri="{FF2B5EF4-FFF2-40B4-BE49-F238E27FC236}">
                <a16:creationId xmlns:a16="http://schemas.microsoft.com/office/drawing/2014/main" id="{EFCA567B-EB51-4456-B7D0-AEC8AB85906B}"/>
              </a:ext>
            </a:extLst>
          </p:cNvPr>
          <p:cNvSpPr/>
          <p:nvPr/>
        </p:nvSpPr>
        <p:spPr>
          <a:xfrm>
            <a:off x="1207584" y="2079038"/>
            <a:ext cx="2716376" cy="1415772"/>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Enterprise architecture  implementation </a:t>
            </a:r>
          </a:p>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Software layer</a:t>
            </a:r>
          </a:p>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Application layer</a:t>
            </a:r>
          </a:p>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Data layer</a:t>
            </a:r>
          </a:p>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Framework  for scalability, Business Continuity, High Availability</a:t>
            </a:r>
          </a:p>
        </p:txBody>
      </p:sp>
      <p:sp>
        <p:nvSpPr>
          <p:cNvPr id="38" name="Rectangle 566">
            <a:extLst>
              <a:ext uri="{FF2B5EF4-FFF2-40B4-BE49-F238E27FC236}">
                <a16:creationId xmlns:a16="http://schemas.microsoft.com/office/drawing/2014/main" id="{F5FCB580-A56A-4AE4-A366-76D8323253B8}"/>
              </a:ext>
            </a:extLst>
          </p:cNvPr>
          <p:cNvSpPr/>
          <p:nvPr/>
        </p:nvSpPr>
        <p:spPr>
          <a:xfrm>
            <a:off x="4900846" y="1784679"/>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Security</a:t>
            </a:r>
          </a:p>
        </p:txBody>
      </p:sp>
      <p:sp>
        <p:nvSpPr>
          <p:cNvPr id="39" name="Rectangle 567">
            <a:extLst>
              <a:ext uri="{FF2B5EF4-FFF2-40B4-BE49-F238E27FC236}">
                <a16:creationId xmlns:a16="http://schemas.microsoft.com/office/drawing/2014/main" id="{DDC5F0EF-872E-45C5-8968-C09900178115}"/>
              </a:ext>
            </a:extLst>
          </p:cNvPr>
          <p:cNvSpPr/>
          <p:nvPr/>
        </p:nvSpPr>
        <p:spPr>
          <a:xfrm>
            <a:off x="4777022" y="2098089"/>
            <a:ext cx="2862029" cy="369332"/>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Software layer ( Application security, via up to date secure coding practices) </a:t>
            </a:r>
          </a:p>
        </p:txBody>
      </p:sp>
      <p:sp>
        <p:nvSpPr>
          <p:cNvPr id="42" name="Rectangle 570">
            <a:extLst>
              <a:ext uri="{FF2B5EF4-FFF2-40B4-BE49-F238E27FC236}">
                <a16:creationId xmlns:a16="http://schemas.microsoft.com/office/drawing/2014/main" id="{38738C68-C637-466A-92A2-89BA25C568E3}"/>
              </a:ext>
            </a:extLst>
          </p:cNvPr>
          <p:cNvSpPr/>
          <p:nvPr/>
        </p:nvSpPr>
        <p:spPr>
          <a:xfrm>
            <a:off x="1245686" y="4711991"/>
            <a:ext cx="1574149"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Business Intelligence</a:t>
            </a:r>
          </a:p>
        </p:txBody>
      </p:sp>
      <p:sp>
        <p:nvSpPr>
          <p:cNvPr id="43" name="Rectangle 571">
            <a:extLst>
              <a:ext uri="{FF2B5EF4-FFF2-40B4-BE49-F238E27FC236}">
                <a16:creationId xmlns:a16="http://schemas.microsoft.com/office/drawing/2014/main" id="{B05EA36B-2592-49D0-AE2F-0E2DBCDB5B38}"/>
              </a:ext>
            </a:extLst>
          </p:cNvPr>
          <p:cNvSpPr/>
          <p:nvPr/>
        </p:nvSpPr>
        <p:spPr>
          <a:xfrm>
            <a:off x="1159960" y="5007643"/>
            <a:ext cx="2779432" cy="184666"/>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Business intelligence implementation</a:t>
            </a:r>
          </a:p>
        </p:txBody>
      </p:sp>
      <p:sp>
        <p:nvSpPr>
          <p:cNvPr id="44" name="Rectangle 572">
            <a:extLst>
              <a:ext uri="{FF2B5EF4-FFF2-40B4-BE49-F238E27FC236}">
                <a16:creationId xmlns:a16="http://schemas.microsoft.com/office/drawing/2014/main" id="{3A082580-64C3-4F14-8E77-377EC07A29FA}"/>
              </a:ext>
            </a:extLst>
          </p:cNvPr>
          <p:cNvSpPr/>
          <p:nvPr/>
        </p:nvSpPr>
        <p:spPr>
          <a:xfrm>
            <a:off x="4910371" y="4702466"/>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Infrastructure</a:t>
            </a:r>
          </a:p>
        </p:txBody>
      </p:sp>
      <p:sp>
        <p:nvSpPr>
          <p:cNvPr id="45" name="Rectangle 573">
            <a:extLst>
              <a:ext uri="{FF2B5EF4-FFF2-40B4-BE49-F238E27FC236}">
                <a16:creationId xmlns:a16="http://schemas.microsoft.com/office/drawing/2014/main" id="{ECAF68A0-B052-468A-A49F-BDA47509F805}"/>
              </a:ext>
            </a:extLst>
          </p:cNvPr>
          <p:cNvSpPr/>
          <p:nvPr/>
        </p:nvSpPr>
        <p:spPr>
          <a:xfrm>
            <a:off x="4796071" y="4998118"/>
            <a:ext cx="2862028" cy="369332"/>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Implementation of infrastructure as code ( </a:t>
            </a:r>
            <a:r>
              <a:rPr lang="en-GB" sz="1200" dirty="0">
                <a:solidFill>
                  <a:srgbClr val="FFFFFF"/>
                </a:solidFill>
                <a:latin typeface="EYInterstate Light" panose="02000506000000020004" pitchFamily="2" charset="0"/>
              </a:rPr>
              <a:t>containerisation</a:t>
            </a:r>
            <a:r>
              <a:rPr lang="en-US" sz="1200" dirty="0">
                <a:solidFill>
                  <a:srgbClr val="FFFFFF"/>
                </a:solidFill>
                <a:latin typeface="EYInterstate Light" panose="02000506000000020004" pitchFamily="2" charset="0"/>
              </a:rPr>
              <a:t>, orchestration) </a:t>
            </a:r>
          </a:p>
        </p:txBody>
      </p:sp>
      <p:sp>
        <p:nvSpPr>
          <p:cNvPr id="50" name="Freeform 538">
            <a:extLst>
              <a:ext uri="{FF2B5EF4-FFF2-40B4-BE49-F238E27FC236}">
                <a16:creationId xmlns:a16="http://schemas.microsoft.com/office/drawing/2014/main" id="{086523C5-01F8-4A1B-96A0-6E5EE7BB6431}"/>
              </a:ext>
            </a:extLst>
          </p:cNvPr>
          <p:cNvSpPr/>
          <p:nvPr/>
        </p:nvSpPr>
        <p:spPr>
          <a:xfrm>
            <a:off x="4901268" y="2057400"/>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51" name="Freeform 538">
            <a:extLst>
              <a:ext uri="{FF2B5EF4-FFF2-40B4-BE49-F238E27FC236}">
                <a16:creationId xmlns:a16="http://schemas.microsoft.com/office/drawing/2014/main" id="{86D54EBE-A068-4008-A2D9-2C3C96297E4C}"/>
              </a:ext>
            </a:extLst>
          </p:cNvPr>
          <p:cNvSpPr/>
          <p:nvPr/>
        </p:nvSpPr>
        <p:spPr>
          <a:xfrm>
            <a:off x="1216766" y="2038350"/>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99" name="Picture 561">
            <a:hlinkClick r:id="" action="ppaction://noaction"/>
            <a:extLst>
              <a:ext uri="{FF2B5EF4-FFF2-40B4-BE49-F238E27FC236}">
                <a16:creationId xmlns:a16="http://schemas.microsoft.com/office/drawing/2014/main" id="{EA5926F2-2894-4858-B63E-DE4F90C1289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071894" y="3140126"/>
            <a:ext cx="105115" cy="175988"/>
          </a:xfrm>
          <a:prstGeom prst="rect">
            <a:avLst/>
          </a:prstGeom>
          <a:noFill/>
        </p:spPr>
      </p:pic>
      <p:grpSp>
        <p:nvGrpSpPr>
          <p:cNvPr id="33" name="Group 32">
            <a:extLst>
              <a:ext uri="{FF2B5EF4-FFF2-40B4-BE49-F238E27FC236}">
                <a16:creationId xmlns:a16="http://schemas.microsoft.com/office/drawing/2014/main" id="{ADE35741-B44F-476C-9FFB-9FDA3C89CB36}"/>
              </a:ext>
            </a:extLst>
          </p:cNvPr>
          <p:cNvGrpSpPr/>
          <p:nvPr/>
        </p:nvGrpSpPr>
        <p:grpSpPr>
          <a:xfrm>
            <a:off x="4852182" y="4019672"/>
            <a:ext cx="573349" cy="499444"/>
            <a:chOff x="-1233329" y="3074651"/>
            <a:chExt cx="535239" cy="474795"/>
          </a:xfrm>
          <a:solidFill>
            <a:srgbClr val="1C3E62"/>
          </a:solidFill>
        </p:grpSpPr>
        <p:sp>
          <p:nvSpPr>
            <p:cNvPr id="34" name="Freeform 63">
              <a:extLst>
                <a:ext uri="{FF2B5EF4-FFF2-40B4-BE49-F238E27FC236}">
                  <a16:creationId xmlns:a16="http://schemas.microsoft.com/office/drawing/2014/main" id="{0A7A393E-D778-4ABD-B0C8-735EC2EB4B04}"/>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35" name="Freeform 64">
              <a:extLst>
                <a:ext uri="{FF2B5EF4-FFF2-40B4-BE49-F238E27FC236}">
                  <a16:creationId xmlns:a16="http://schemas.microsoft.com/office/drawing/2014/main" id="{FAD0E767-AEA1-4AD4-8CD0-7D59A63BFC1D}"/>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0" name="Freeform 66">
              <a:extLst>
                <a:ext uri="{FF2B5EF4-FFF2-40B4-BE49-F238E27FC236}">
                  <a16:creationId xmlns:a16="http://schemas.microsoft.com/office/drawing/2014/main" id="{6A6F6C2D-C5BF-416C-8C54-1DAE4064404B}"/>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1" name="Freeform 68">
              <a:extLst>
                <a:ext uri="{FF2B5EF4-FFF2-40B4-BE49-F238E27FC236}">
                  <a16:creationId xmlns:a16="http://schemas.microsoft.com/office/drawing/2014/main" id="{4B8F93AF-F3BD-4C31-80E2-B36A1EFE473D}"/>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6" name="Freeform 70">
              <a:extLst>
                <a:ext uri="{FF2B5EF4-FFF2-40B4-BE49-F238E27FC236}">
                  <a16:creationId xmlns:a16="http://schemas.microsoft.com/office/drawing/2014/main" id="{A0791EF8-9B59-42F0-9488-DED549E91154}"/>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7" name="Freeform 72">
              <a:extLst>
                <a:ext uri="{FF2B5EF4-FFF2-40B4-BE49-F238E27FC236}">
                  <a16:creationId xmlns:a16="http://schemas.microsoft.com/office/drawing/2014/main" id="{7BDD8C9C-0CBC-4C3C-BDFE-33A24076EBE8}"/>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52" name="Freeform 69">
              <a:extLst>
                <a:ext uri="{FF2B5EF4-FFF2-40B4-BE49-F238E27FC236}">
                  <a16:creationId xmlns:a16="http://schemas.microsoft.com/office/drawing/2014/main" id="{7B5635D9-A732-46D9-9B34-9A9DCA220C12}"/>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53" name="Freeform 67">
              <a:extLst>
                <a:ext uri="{FF2B5EF4-FFF2-40B4-BE49-F238E27FC236}">
                  <a16:creationId xmlns:a16="http://schemas.microsoft.com/office/drawing/2014/main" id="{9FA40BB8-ADF7-41E1-A676-E814096F45A9}"/>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grpSp>
      <p:grpSp>
        <p:nvGrpSpPr>
          <p:cNvPr id="69" name="Group 13">
            <a:extLst>
              <a:ext uri="{FF2B5EF4-FFF2-40B4-BE49-F238E27FC236}">
                <a16:creationId xmlns:a16="http://schemas.microsoft.com/office/drawing/2014/main" id="{26800750-15A2-4771-BF99-563E878D37F7}"/>
              </a:ext>
            </a:extLst>
          </p:cNvPr>
          <p:cNvGrpSpPr>
            <a:grpSpLocks noChangeAspect="1"/>
          </p:cNvGrpSpPr>
          <p:nvPr/>
        </p:nvGrpSpPr>
        <p:grpSpPr bwMode="auto">
          <a:xfrm>
            <a:off x="1274259" y="3987071"/>
            <a:ext cx="323030" cy="491145"/>
            <a:chOff x="1472" y="1309"/>
            <a:chExt cx="1297" cy="1972"/>
          </a:xfrm>
          <a:solidFill>
            <a:srgbClr val="1C3E62"/>
          </a:solidFill>
        </p:grpSpPr>
        <p:sp>
          <p:nvSpPr>
            <p:cNvPr id="70" name="Freeform 14">
              <a:extLst>
                <a:ext uri="{FF2B5EF4-FFF2-40B4-BE49-F238E27FC236}">
                  <a16:creationId xmlns:a16="http://schemas.microsoft.com/office/drawing/2014/main" id="{FA15536B-2134-4008-884D-5A57456B1270}"/>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1" name="Freeform 15">
              <a:extLst>
                <a:ext uri="{FF2B5EF4-FFF2-40B4-BE49-F238E27FC236}">
                  <a16:creationId xmlns:a16="http://schemas.microsoft.com/office/drawing/2014/main" id="{954D7D95-CBF8-48AA-AE39-73DA28AA77E9}"/>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2" name="Freeform 16">
              <a:extLst>
                <a:ext uri="{FF2B5EF4-FFF2-40B4-BE49-F238E27FC236}">
                  <a16:creationId xmlns:a16="http://schemas.microsoft.com/office/drawing/2014/main" id="{1FCC98FB-E60B-4AFA-BA8B-E8D4C90DF020}"/>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EYInterstate"/>
                <a:cs typeface="Helvetica"/>
                <a:sym typeface="Helvetica"/>
              </a:endParaRPr>
            </a:p>
          </p:txBody>
        </p:sp>
        <p:sp>
          <p:nvSpPr>
            <p:cNvPr id="73" name="Freeform 17">
              <a:extLst>
                <a:ext uri="{FF2B5EF4-FFF2-40B4-BE49-F238E27FC236}">
                  <a16:creationId xmlns:a16="http://schemas.microsoft.com/office/drawing/2014/main" id="{5DACA294-5DFB-4F9A-B627-5E24F0479EC2}"/>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4" name="Freeform 18">
              <a:extLst>
                <a:ext uri="{FF2B5EF4-FFF2-40B4-BE49-F238E27FC236}">
                  <a16:creationId xmlns:a16="http://schemas.microsoft.com/office/drawing/2014/main" id="{F76D73C7-D8FC-41F5-862C-C117E4376257}"/>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5" name="Rectangle 19">
              <a:extLst>
                <a:ext uri="{FF2B5EF4-FFF2-40B4-BE49-F238E27FC236}">
                  <a16:creationId xmlns:a16="http://schemas.microsoft.com/office/drawing/2014/main" id="{2D8B379A-EE52-4C28-B46E-D652C9B8FB56}"/>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grpSp>
      <p:grpSp>
        <p:nvGrpSpPr>
          <p:cNvPr id="48" name="Group 210">
            <a:extLst>
              <a:ext uri="{FF2B5EF4-FFF2-40B4-BE49-F238E27FC236}">
                <a16:creationId xmlns:a16="http://schemas.microsoft.com/office/drawing/2014/main" id="{58C0A09B-FDA0-418F-B61D-2F1EB266481C}"/>
              </a:ext>
            </a:extLst>
          </p:cNvPr>
          <p:cNvGrpSpPr/>
          <p:nvPr/>
        </p:nvGrpSpPr>
        <p:grpSpPr>
          <a:xfrm>
            <a:off x="1143514" y="1170775"/>
            <a:ext cx="453777" cy="470919"/>
            <a:chOff x="0" y="0"/>
            <a:chExt cx="801074" cy="792769"/>
          </a:xfrm>
          <a:solidFill>
            <a:srgbClr val="1C3E62"/>
          </a:solidFill>
        </p:grpSpPr>
        <p:sp>
          <p:nvSpPr>
            <p:cNvPr id="49" name="Freeform 22">
              <a:extLst>
                <a:ext uri="{FF2B5EF4-FFF2-40B4-BE49-F238E27FC236}">
                  <a16:creationId xmlns:a16="http://schemas.microsoft.com/office/drawing/2014/main" id="{A0A2B00B-60B1-45E3-8C48-405FDD55EBAB}"/>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sp>
          <p:nvSpPr>
            <p:cNvPr id="54" name="Freeform 23">
              <a:extLst>
                <a:ext uri="{FF2B5EF4-FFF2-40B4-BE49-F238E27FC236}">
                  <a16:creationId xmlns:a16="http://schemas.microsoft.com/office/drawing/2014/main" id="{C219FFB0-F539-4293-8FFD-816797AC60CF}"/>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sp>
          <p:nvSpPr>
            <p:cNvPr id="55" name="Freeform 24">
              <a:extLst>
                <a:ext uri="{FF2B5EF4-FFF2-40B4-BE49-F238E27FC236}">
                  <a16:creationId xmlns:a16="http://schemas.microsoft.com/office/drawing/2014/main" id="{E8761AA8-5E5F-4432-830A-1ED20B49CB1D}"/>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grpSp>
      <p:grpSp>
        <p:nvGrpSpPr>
          <p:cNvPr id="56" name="Group 55">
            <a:extLst>
              <a:ext uri="{FF2B5EF4-FFF2-40B4-BE49-F238E27FC236}">
                <a16:creationId xmlns:a16="http://schemas.microsoft.com/office/drawing/2014/main" id="{83C1CD6B-8668-4D3A-A282-AF0A7CCA0B53}"/>
              </a:ext>
            </a:extLst>
          </p:cNvPr>
          <p:cNvGrpSpPr/>
          <p:nvPr/>
        </p:nvGrpSpPr>
        <p:grpSpPr>
          <a:xfrm>
            <a:off x="4855480" y="1252888"/>
            <a:ext cx="339104" cy="385816"/>
            <a:chOff x="9336318" y="3860961"/>
            <a:chExt cx="339104" cy="385816"/>
          </a:xfrm>
          <a:solidFill>
            <a:srgbClr val="1C3E62"/>
          </a:solidFill>
        </p:grpSpPr>
        <p:sp>
          <p:nvSpPr>
            <p:cNvPr id="57" name="Freeform 29">
              <a:extLst>
                <a:ext uri="{FF2B5EF4-FFF2-40B4-BE49-F238E27FC236}">
                  <a16:creationId xmlns:a16="http://schemas.microsoft.com/office/drawing/2014/main" id="{BB852910-4C20-4F03-AEA5-02E10AD648F9}"/>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cs typeface="Helvetica"/>
                <a:sym typeface="Helvetica"/>
              </a:endParaRPr>
            </a:p>
          </p:txBody>
        </p:sp>
        <p:sp>
          <p:nvSpPr>
            <p:cNvPr id="58" name="Freeform 30">
              <a:extLst>
                <a:ext uri="{FF2B5EF4-FFF2-40B4-BE49-F238E27FC236}">
                  <a16:creationId xmlns:a16="http://schemas.microsoft.com/office/drawing/2014/main" id="{68E53374-A0EE-40A9-9ABB-C0B0080799AD}"/>
                </a:ext>
              </a:extLst>
            </p:cNvPr>
            <p:cNvSpPr>
              <a:spLocks/>
            </p:cNvSpPr>
            <p:nvPr/>
          </p:nvSpPr>
          <p:spPr bwMode="auto">
            <a:xfrm>
              <a:off x="9385044" y="3860961"/>
              <a:ext cx="290378" cy="336456"/>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cs typeface="Helvetica"/>
                <a:sym typeface="Helvetica"/>
              </a:endParaRPr>
            </a:p>
          </p:txBody>
        </p:sp>
      </p:grpSp>
    </p:spTree>
    <p:extLst>
      <p:ext uri="{BB962C8B-B14F-4D97-AF65-F5344CB8AC3E}">
        <p14:creationId xmlns:p14="http://schemas.microsoft.com/office/powerpoint/2010/main" val="720661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 name="Title 2"/>
          <p:cNvSpPr txBox="1"/>
          <p:nvPr/>
        </p:nvSpPr>
        <p:spPr>
          <a:xfrm>
            <a:off x="196850" y="224634"/>
            <a:ext cx="688340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Questions CSA Should Answer </a:t>
            </a:r>
            <a:endParaRPr dirty="0"/>
          </a:p>
        </p:txBody>
      </p:sp>
      <p:grpSp>
        <p:nvGrpSpPr>
          <p:cNvPr id="20" name="Group 19">
            <a:extLst>
              <a:ext uri="{FF2B5EF4-FFF2-40B4-BE49-F238E27FC236}">
                <a16:creationId xmlns:a16="http://schemas.microsoft.com/office/drawing/2014/main" id="{62DCFE9F-58C8-4511-B0FB-1B91FAC22E2F}"/>
              </a:ext>
            </a:extLst>
          </p:cNvPr>
          <p:cNvGrpSpPr/>
          <p:nvPr/>
        </p:nvGrpSpPr>
        <p:grpSpPr>
          <a:xfrm>
            <a:off x="22500" y="932027"/>
            <a:ext cx="3269344" cy="2495502"/>
            <a:chOff x="962701" y="2023404"/>
            <a:chExt cx="4133945" cy="3111968"/>
          </a:xfrm>
        </p:grpSpPr>
        <p:sp>
          <p:nvSpPr>
            <p:cNvPr id="21" name="Content Placeholder 10">
              <a:extLst>
                <a:ext uri="{FF2B5EF4-FFF2-40B4-BE49-F238E27FC236}">
                  <a16:creationId xmlns:a16="http://schemas.microsoft.com/office/drawing/2014/main" id="{56D47150-DBCB-4F31-A09C-52944AFD4309}"/>
                </a:ext>
              </a:extLst>
            </p:cNvPr>
            <p:cNvSpPr txBox="1">
              <a:spLocks/>
            </p:cNvSpPr>
            <p:nvPr/>
          </p:nvSpPr>
          <p:spPr>
            <a:xfrm>
              <a:off x="962701" y="2696973"/>
              <a:ext cx="4133945" cy="2438399"/>
            </a:xfrm>
            <a:prstGeom prst="rect">
              <a:avLst/>
            </a:prstGeom>
          </p:spPr>
          <p:txBody>
            <a:bodyPr>
              <a:norm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How efficiently and effectively does the IT Organisation go about delivering its services?  </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Are IT Services being delivered in line with business priorities?</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Are adequate confidentiality, integrity and availability controls in place for IT security?</a:t>
              </a:r>
            </a:p>
          </p:txBody>
        </p:sp>
        <p:grpSp>
          <p:nvGrpSpPr>
            <p:cNvPr id="22" name="Group 21">
              <a:extLst>
                <a:ext uri="{FF2B5EF4-FFF2-40B4-BE49-F238E27FC236}">
                  <a16:creationId xmlns:a16="http://schemas.microsoft.com/office/drawing/2014/main" id="{ABEBC508-E932-4C67-A8C9-FDA368A2ED40}"/>
                </a:ext>
              </a:extLst>
            </p:cNvPr>
            <p:cNvGrpSpPr/>
            <p:nvPr/>
          </p:nvGrpSpPr>
          <p:grpSpPr>
            <a:xfrm>
              <a:off x="978251" y="2023404"/>
              <a:ext cx="3818567" cy="739279"/>
              <a:chOff x="2116976" y="1572064"/>
              <a:chExt cx="3818567" cy="739279"/>
            </a:xfrm>
          </p:grpSpPr>
          <p:sp>
            <p:nvSpPr>
              <p:cNvPr id="23" name="Isosceles Triangle 22">
                <a:extLst>
                  <a:ext uri="{FF2B5EF4-FFF2-40B4-BE49-F238E27FC236}">
                    <a16:creationId xmlns:a16="http://schemas.microsoft.com/office/drawing/2014/main" id="{D9EC853F-7B8B-4457-8A0E-08580AFC7612}"/>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249E2892-D328-441B-8381-FD5F65122C3D}"/>
                  </a:ext>
                </a:extLst>
              </p:cNvPr>
              <p:cNvSpPr/>
              <p:nvPr/>
            </p:nvSpPr>
            <p:spPr>
              <a:xfrm>
                <a:off x="2250414" y="1572064"/>
                <a:ext cx="3685129" cy="5333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1. Services, Functions and Process</a:t>
                </a:r>
              </a:p>
            </p:txBody>
          </p:sp>
        </p:grpSp>
      </p:grpSp>
      <p:grpSp>
        <p:nvGrpSpPr>
          <p:cNvPr id="35" name="Group 34">
            <a:extLst>
              <a:ext uri="{FF2B5EF4-FFF2-40B4-BE49-F238E27FC236}">
                <a16:creationId xmlns:a16="http://schemas.microsoft.com/office/drawing/2014/main" id="{F0169FE6-E9FE-411A-8F3C-36973F9E7406}"/>
              </a:ext>
            </a:extLst>
          </p:cNvPr>
          <p:cNvGrpSpPr/>
          <p:nvPr/>
        </p:nvGrpSpPr>
        <p:grpSpPr>
          <a:xfrm>
            <a:off x="3001511" y="1010821"/>
            <a:ext cx="3033430" cy="2424750"/>
            <a:chOff x="978251" y="2104276"/>
            <a:chExt cx="3410454" cy="3023740"/>
          </a:xfrm>
        </p:grpSpPr>
        <p:sp>
          <p:nvSpPr>
            <p:cNvPr id="36" name="Content Placeholder 10">
              <a:extLst>
                <a:ext uri="{FF2B5EF4-FFF2-40B4-BE49-F238E27FC236}">
                  <a16:creationId xmlns:a16="http://schemas.microsoft.com/office/drawing/2014/main" id="{E4B6CBEC-0EDA-48C9-B43C-9CE40A730980}"/>
                </a:ext>
              </a:extLst>
            </p:cNvPr>
            <p:cNvSpPr txBox="1">
              <a:spLocks/>
            </p:cNvSpPr>
            <p:nvPr/>
          </p:nvSpPr>
          <p:spPr>
            <a:xfrm>
              <a:off x="985079" y="2689618"/>
              <a:ext cx="3403626" cy="2438398"/>
            </a:xfrm>
            <a:prstGeom prst="rect">
              <a:avLst/>
            </a:prstGeom>
          </p:spPr>
          <p:txBody>
            <a:bodyPr>
              <a:normAutofit/>
            </a:bodyPr>
            <a:lstStyle/>
            <a:p>
              <a:pPr marL="288925" indent="-288925">
                <a:lnSpc>
                  <a:spcPct val="130000"/>
                </a:lnSpc>
                <a:spcBef>
                  <a:spcPct val="20000"/>
                </a:spcBef>
                <a:buClr>
                  <a:schemeClr val="tx2"/>
                </a:buClr>
                <a:buSzPct val="100000"/>
                <a:buFont typeface="Arial" charset="0"/>
                <a:buChar char="●"/>
              </a:pPr>
              <a:endParaRPr lang="en-US" sz="1200" dirty="0">
                <a:solidFill>
                  <a:prstClr val="black">
                    <a:lumMod val="75000"/>
                    <a:lumOff val="25000"/>
                  </a:prstClr>
                </a:solidFill>
                <a:latin typeface="Arial" pitchFamily="34" charset="0"/>
                <a:cs typeface="Arial" pitchFamily="34" charset="0"/>
              </a:endParaRPr>
            </a:p>
          </p:txBody>
        </p:sp>
        <p:sp>
          <p:nvSpPr>
            <p:cNvPr id="38" name="Isosceles Triangle 37">
              <a:extLst>
                <a:ext uri="{FF2B5EF4-FFF2-40B4-BE49-F238E27FC236}">
                  <a16:creationId xmlns:a16="http://schemas.microsoft.com/office/drawing/2014/main" id="{A03FF520-9EB2-49AA-9E49-7BD65A328CE9}"/>
                </a:ext>
              </a:extLst>
            </p:cNvPr>
            <p:cNvSpPr/>
            <p:nvPr/>
          </p:nvSpPr>
          <p:spPr>
            <a:xfrm rot="12041857">
              <a:off x="978251" y="2104276"/>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531C9EEB-E4AC-450C-9157-7BB5082E9A17}"/>
              </a:ext>
            </a:extLst>
          </p:cNvPr>
          <p:cNvGrpSpPr/>
          <p:nvPr/>
        </p:nvGrpSpPr>
        <p:grpSpPr>
          <a:xfrm>
            <a:off x="5936213" y="931045"/>
            <a:ext cx="3207789" cy="2507300"/>
            <a:chOff x="978251" y="2023404"/>
            <a:chExt cx="3666970" cy="3126680"/>
          </a:xfrm>
        </p:grpSpPr>
        <p:sp>
          <p:nvSpPr>
            <p:cNvPr id="41" name="Content Placeholder 10">
              <a:extLst>
                <a:ext uri="{FF2B5EF4-FFF2-40B4-BE49-F238E27FC236}">
                  <a16:creationId xmlns:a16="http://schemas.microsoft.com/office/drawing/2014/main" id="{31D8F476-BB3A-4522-80A3-63440D72B655}"/>
                </a:ext>
              </a:extLst>
            </p:cNvPr>
            <p:cNvSpPr txBox="1">
              <a:spLocks/>
            </p:cNvSpPr>
            <p:nvPr/>
          </p:nvSpPr>
          <p:spPr>
            <a:xfrm>
              <a:off x="985079" y="2711685"/>
              <a:ext cx="3660142" cy="2438399"/>
            </a:xfrm>
            <a:prstGeom prst="rect">
              <a:avLst/>
            </a:prstGeom>
          </p:spPr>
          <p:txBody>
            <a:bodyPr>
              <a:no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Is there a suitable architecture roadmap defined?</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Does the IT Organisation have the required tools and technology to deliver and govern IT Services effectively?</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What opportunities exist to simplify and standardize the IT and Business technology landscape?</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Is the workforce able to use the IT systems productively and safely?</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Is the quality of IT systems appropriate for business needs?</a:t>
              </a:r>
            </a:p>
          </p:txBody>
        </p:sp>
        <p:grpSp>
          <p:nvGrpSpPr>
            <p:cNvPr id="42" name="Group 41">
              <a:extLst>
                <a:ext uri="{FF2B5EF4-FFF2-40B4-BE49-F238E27FC236}">
                  <a16:creationId xmlns:a16="http://schemas.microsoft.com/office/drawing/2014/main" id="{A00EAF2F-2CB1-41B0-B8FD-B32DC2FBC12E}"/>
                </a:ext>
              </a:extLst>
            </p:cNvPr>
            <p:cNvGrpSpPr/>
            <p:nvPr/>
          </p:nvGrpSpPr>
          <p:grpSpPr>
            <a:xfrm>
              <a:off x="978251" y="2023404"/>
              <a:ext cx="3537066" cy="739279"/>
              <a:chOff x="2116976" y="1572064"/>
              <a:chExt cx="3537066" cy="739279"/>
            </a:xfrm>
          </p:grpSpPr>
          <p:sp>
            <p:nvSpPr>
              <p:cNvPr id="43" name="Isosceles Triangle 42">
                <a:extLst>
                  <a:ext uri="{FF2B5EF4-FFF2-40B4-BE49-F238E27FC236}">
                    <a16:creationId xmlns:a16="http://schemas.microsoft.com/office/drawing/2014/main" id="{BDC323D3-9891-4737-9C5E-8847F8293BA1}"/>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A0F118E5-E09C-4B73-83DB-384B554EBD36}"/>
                  </a:ext>
                </a:extLst>
              </p:cNvPr>
              <p:cNvSpPr/>
              <p:nvPr/>
            </p:nvSpPr>
            <p:spPr>
              <a:xfrm>
                <a:off x="2250416" y="1572064"/>
                <a:ext cx="3403626" cy="533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3. Architecture &amp; Technology </a:t>
                </a:r>
              </a:p>
            </p:txBody>
          </p:sp>
        </p:grpSp>
      </p:grpSp>
      <p:grpSp>
        <p:nvGrpSpPr>
          <p:cNvPr id="75" name="Group 74">
            <a:extLst>
              <a:ext uri="{FF2B5EF4-FFF2-40B4-BE49-F238E27FC236}">
                <a16:creationId xmlns:a16="http://schemas.microsoft.com/office/drawing/2014/main" id="{4B58EF27-D66C-40A9-B72D-1B7A06AF18F2}"/>
              </a:ext>
            </a:extLst>
          </p:cNvPr>
          <p:cNvGrpSpPr/>
          <p:nvPr/>
        </p:nvGrpSpPr>
        <p:grpSpPr>
          <a:xfrm>
            <a:off x="-7978" y="4411672"/>
            <a:ext cx="3032224" cy="2495502"/>
            <a:chOff x="962701" y="2023404"/>
            <a:chExt cx="3834117" cy="3111968"/>
          </a:xfrm>
        </p:grpSpPr>
        <p:sp>
          <p:nvSpPr>
            <p:cNvPr id="76" name="Content Placeholder 10">
              <a:extLst>
                <a:ext uri="{FF2B5EF4-FFF2-40B4-BE49-F238E27FC236}">
                  <a16:creationId xmlns:a16="http://schemas.microsoft.com/office/drawing/2014/main" id="{4AAAB50C-BAD8-4512-9EC4-CAF11D9776AA}"/>
                </a:ext>
              </a:extLst>
            </p:cNvPr>
            <p:cNvSpPr txBox="1">
              <a:spLocks/>
            </p:cNvSpPr>
            <p:nvPr/>
          </p:nvSpPr>
          <p:spPr>
            <a:xfrm>
              <a:off x="962701" y="2696973"/>
              <a:ext cx="3813049" cy="2438399"/>
            </a:xfrm>
            <a:prstGeom prst="rect">
              <a:avLst/>
            </a:prstGeom>
          </p:spPr>
          <p:txBody>
            <a:bodyPr>
              <a:norm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What is the perception of the IT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and services delivered from an IT and Business perceptive?</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How does measured performance compare to business perception?</a:t>
              </a:r>
            </a:p>
          </p:txBody>
        </p:sp>
        <p:grpSp>
          <p:nvGrpSpPr>
            <p:cNvPr id="77" name="Group 76">
              <a:extLst>
                <a:ext uri="{FF2B5EF4-FFF2-40B4-BE49-F238E27FC236}">
                  <a16:creationId xmlns:a16="http://schemas.microsoft.com/office/drawing/2014/main" id="{CC681813-BD74-41E9-89C5-220E88BBCF0C}"/>
                </a:ext>
              </a:extLst>
            </p:cNvPr>
            <p:cNvGrpSpPr/>
            <p:nvPr/>
          </p:nvGrpSpPr>
          <p:grpSpPr>
            <a:xfrm>
              <a:off x="978251" y="2023404"/>
              <a:ext cx="3818567" cy="739279"/>
              <a:chOff x="2116976" y="1572064"/>
              <a:chExt cx="3818567" cy="739279"/>
            </a:xfrm>
          </p:grpSpPr>
          <p:sp>
            <p:nvSpPr>
              <p:cNvPr id="78" name="Isosceles Triangle 77">
                <a:extLst>
                  <a:ext uri="{FF2B5EF4-FFF2-40B4-BE49-F238E27FC236}">
                    <a16:creationId xmlns:a16="http://schemas.microsoft.com/office/drawing/2014/main" id="{ADBBFDEE-4ED1-4740-9D5A-C7BFADB2E981}"/>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1FC3491-0BE6-4E5E-9D4A-C625A2C640D7}"/>
                  </a:ext>
                </a:extLst>
              </p:cNvPr>
              <p:cNvSpPr/>
              <p:nvPr/>
            </p:nvSpPr>
            <p:spPr>
              <a:xfrm>
                <a:off x="2250414" y="1572064"/>
                <a:ext cx="3685129" cy="5333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4. Perception</a:t>
                </a:r>
              </a:p>
            </p:txBody>
          </p:sp>
        </p:grpSp>
      </p:grpSp>
      <p:grpSp>
        <p:nvGrpSpPr>
          <p:cNvPr id="80" name="Group 79">
            <a:extLst>
              <a:ext uri="{FF2B5EF4-FFF2-40B4-BE49-F238E27FC236}">
                <a16:creationId xmlns:a16="http://schemas.microsoft.com/office/drawing/2014/main" id="{FD1AE9BC-3C8A-4480-89AE-81A7FD617155}"/>
              </a:ext>
            </a:extLst>
          </p:cNvPr>
          <p:cNvGrpSpPr/>
          <p:nvPr/>
        </p:nvGrpSpPr>
        <p:grpSpPr>
          <a:xfrm>
            <a:off x="2971033" y="4425615"/>
            <a:ext cx="3033430" cy="2489602"/>
            <a:chOff x="978251" y="2023404"/>
            <a:chExt cx="3410454" cy="3104612"/>
          </a:xfrm>
        </p:grpSpPr>
        <p:sp>
          <p:nvSpPr>
            <p:cNvPr id="81" name="Content Placeholder 10">
              <a:extLst>
                <a:ext uri="{FF2B5EF4-FFF2-40B4-BE49-F238E27FC236}">
                  <a16:creationId xmlns:a16="http://schemas.microsoft.com/office/drawing/2014/main" id="{802C1D4B-A85E-4EB9-B13B-ECDD7293595C}"/>
                </a:ext>
              </a:extLst>
            </p:cNvPr>
            <p:cNvSpPr txBox="1">
              <a:spLocks/>
            </p:cNvSpPr>
            <p:nvPr/>
          </p:nvSpPr>
          <p:spPr>
            <a:xfrm>
              <a:off x="985079" y="2689618"/>
              <a:ext cx="3403626" cy="2438398"/>
            </a:xfrm>
            <a:prstGeom prst="rect">
              <a:avLst/>
            </a:prstGeom>
          </p:spPr>
          <p:txBody>
            <a:bodyPr>
              <a:normAutofit lnSpcReduction="10000"/>
            </a:bodyPr>
            <a:lstStyle/>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Are IT and the business strategy aligned with the most strategic business needs?</a:t>
              </a:r>
            </a:p>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Are IT investments aligned with the most strategic?</a:t>
              </a:r>
            </a:p>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How well is the IT </a:t>
              </a:r>
              <a:r>
                <a:rPr lang="en-GB" sz="1200" dirty="0">
                  <a:solidFill>
                    <a:prstClr val="black">
                      <a:lumMod val="75000"/>
                      <a:lumOff val="25000"/>
                    </a:prstClr>
                  </a:solidFill>
                  <a:latin typeface="Arial" pitchFamily="34" charset="0"/>
                  <a:cs typeface="Arial" pitchFamily="34" charset="0"/>
                </a:rPr>
                <a:t>organisation</a:t>
              </a:r>
              <a:r>
                <a:rPr lang="en-US" sz="1200" dirty="0">
                  <a:solidFill>
                    <a:prstClr val="black">
                      <a:lumMod val="75000"/>
                      <a:lumOff val="25000"/>
                    </a:prstClr>
                  </a:solidFill>
                  <a:latin typeface="Arial" pitchFamily="34" charset="0"/>
                  <a:cs typeface="Arial" pitchFamily="34" charset="0"/>
                </a:rPr>
                <a:t> aligned to business objectives and changes in the IT marketplace?</a:t>
              </a:r>
            </a:p>
            <a:p>
              <a:pPr marL="288925" indent="-288925">
                <a:lnSpc>
                  <a:spcPct val="130000"/>
                </a:lnSpc>
                <a:spcBef>
                  <a:spcPct val="20000"/>
                </a:spcBef>
                <a:buClr>
                  <a:schemeClr val="tx2"/>
                </a:buClr>
                <a:buSzPct val="100000"/>
                <a:buFont typeface="Arial" charset="0"/>
                <a:buChar char="●"/>
              </a:pPr>
              <a:endParaRPr lang="en-US" sz="1200" dirty="0">
                <a:solidFill>
                  <a:prstClr val="black">
                    <a:lumMod val="75000"/>
                    <a:lumOff val="25000"/>
                  </a:prstClr>
                </a:solidFill>
                <a:latin typeface="Arial" pitchFamily="34" charset="0"/>
                <a:cs typeface="Arial" pitchFamily="34" charset="0"/>
              </a:endParaRPr>
            </a:p>
          </p:txBody>
        </p:sp>
        <p:grpSp>
          <p:nvGrpSpPr>
            <p:cNvPr id="82" name="Group 81">
              <a:extLst>
                <a:ext uri="{FF2B5EF4-FFF2-40B4-BE49-F238E27FC236}">
                  <a16:creationId xmlns:a16="http://schemas.microsoft.com/office/drawing/2014/main" id="{28368843-A76B-4E32-89E1-951A57ECF344}"/>
                </a:ext>
              </a:extLst>
            </p:cNvPr>
            <p:cNvGrpSpPr/>
            <p:nvPr/>
          </p:nvGrpSpPr>
          <p:grpSpPr>
            <a:xfrm>
              <a:off x="978251" y="2023404"/>
              <a:ext cx="3379060" cy="739279"/>
              <a:chOff x="2116976" y="1572064"/>
              <a:chExt cx="3379060" cy="739279"/>
            </a:xfrm>
          </p:grpSpPr>
          <p:sp>
            <p:nvSpPr>
              <p:cNvPr id="83" name="Isosceles Triangle 82">
                <a:extLst>
                  <a:ext uri="{FF2B5EF4-FFF2-40B4-BE49-F238E27FC236}">
                    <a16:creationId xmlns:a16="http://schemas.microsoft.com/office/drawing/2014/main" id="{1D0477A9-2147-45D3-9D45-652E81EF51CB}"/>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D4073336-65BF-43B4-9AEC-B84E37110432}"/>
                  </a:ext>
                </a:extLst>
              </p:cNvPr>
              <p:cNvSpPr/>
              <p:nvPr/>
            </p:nvSpPr>
            <p:spPr>
              <a:xfrm>
                <a:off x="2250415" y="1572064"/>
                <a:ext cx="3245621" cy="53339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endParaRPr lang="en-US" sz="1200" dirty="0">
                  <a:solidFill>
                    <a:prstClr val="white"/>
                  </a:solidFill>
                  <a:latin typeface="Arial" panose="020B0604020202020204" pitchFamily="34" charset="0"/>
                  <a:cs typeface="Arial" pitchFamily="34" charset="0"/>
                </a:endParaRPr>
              </a:p>
              <a:p>
                <a:r>
                  <a:rPr lang="en-US" sz="1200" dirty="0">
                    <a:solidFill>
                      <a:prstClr val="white"/>
                    </a:solidFill>
                    <a:latin typeface="Arial" panose="020B0604020202020204" pitchFamily="34" charset="0"/>
                    <a:cs typeface="Arial" pitchFamily="34" charset="0"/>
                  </a:rPr>
                  <a:t>5.Strategy and Business Alignment</a:t>
                </a:r>
                <a:r>
                  <a:rPr lang="en-US" sz="1400" dirty="0">
                    <a:solidFill>
                      <a:prstClr val="white"/>
                    </a:solidFill>
                    <a:latin typeface="Arial" panose="020B0604020202020204" pitchFamily="34" charset="0"/>
                    <a:cs typeface="Arial" pitchFamily="34" charset="0"/>
                  </a:rPr>
                  <a:t>	</a:t>
                </a:r>
              </a:p>
            </p:txBody>
          </p:sp>
        </p:grpSp>
      </p:grpSp>
      <p:grpSp>
        <p:nvGrpSpPr>
          <p:cNvPr id="85" name="Group 84">
            <a:extLst>
              <a:ext uri="{FF2B5EF4-FFF2-40B4-BE49-F238E27FC236}">
                <a16:creationId xmlns:a16="http://schemas.microsoft.com/office/drawing/2014/main" id="{4BE58E73-D634-43D7-A0A8-11AE95D55078}"/>
              </a:ext>
            </a:extLst>
          </p:cNvPr>
          <p:cNvGrpSpPr/>
          <p:nvPr/>
        </p:nvGrpSpPr>
        <p:grpSpPr>
          <a:xfrm>
            <a:off x="5905735" y="4410690"/>
            <a:ext cx="3207789" cy="2507300"/>
            <a:chOff x="978251" y="2023404"/>
            <a:chExt cx="3666970" cy="3126680"/>
          </a:xfrm>
        </p:grpSpPr>
        <p:sp>
          <p:nvSpPr>
            <p:cNvPr id="86" name="Content Placeholder 10">
              <a:extLst>
                <a:ext uri="{FF2B5EF4-FFF2-40B4-BE49-F238E27FC236}">
                  <a16:creationId xmlns:a16="http://schemas.microsoft.com/office/drawing/2014/main" id="{5FAD4CE7-0489-4FF5-A494-2E5935DF6E1F}"/>
                </a:ext>
              </a:extLst>
            </p:cNvPr>
            <p:cNvSpPr txBox="1">
              <a:spLocks/>
            </p:cNvSpPr>
            <p:nvPr/>
          </p:nvSpPr>
          <p:spPr>
            <a:xfrm>
              <a:off x="985079" y="2711685"/>
              <a:ext cx="3660142" cy="2438399"/>
            </a:xfrm>
            <a:prstGeom prst="rect">
              <a:avLst/>
            </a:prstGeom>
          </p:spPr>
          <p:txBody>
            <a:bodyPr>
              <a:no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Is IT cost optimized?</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Does the IT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have the required cost visibility? If not, why?</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How can IT costs be driven down without sacrificing quality and stability?</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How does the TCO and spend profile of the IT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compare to peer </a:t>
              </a:r>
              <a:r>
                <a:rPr lang="en-GB" sz="1100" dirty="0">
                  <a:solidFill>
                    <a:prstClr val="black">
                      <a:lumMod val="75000"/>
                      <a:lumOff val="25000"/>
                    </a:prstClr>
                  </a:solidFill>
                  <a:latin typeface="Arial" pitchFamily="34" charset="0"/>
                  <a:cs typeface="Arial" pitchFamily="34" charset="0"/>
                </a:rPr>
                <a:t>organisations</a:t>
              </a:r>
              <a:r>
                <a:rPr lang="en-US" sz="1100" dirty="0">
                  <a:solidFill>
                    <a:prstClr val="black">
                      <a:lumMod val="75000"/>
                      <a:lumOff val="25000"/>
                    </a:prstClr>
                  </a:solidFill>
                  <a:latin typeface="Arial" pitchFamily="34" charset="0"/>
                  <a:cs typeface="Arial" pitchFamily="34" charset="0"/>
                </a:rPr>
                <a:t>?</a:t>
              </a:r>
            </a:p>
          </p:txBody>
        </p:sp>
        <p:grpSp>
          <p:nvGrpSpPr>
            <p:cNvPr id="87" name="Group 86">
              <a:extLst>
                <a:ext uri="{FF2B5EF4-FFF2-40B4-BE49-F238E27FC236}">
                  <a16:creationId xmlns:a16="http://schemas.microsoft.com/office/drawing/2014/main" id="{184B37C0-08AB-481D-B659-5C235D8C9492}"/>
                </a:ext>
              </a:extLst>
            </p:cNvPr>
            <p:cNvGrpSpPr/>
            <p:nvPr/>
          </p:nvGrpSpPr>
          <p:grpSpPr>
            <a:xfrm>
              <a:off x="978251" y="2023404"/>
              <a:ext cx="3537066" cy="739279"/>
              <a:chOff x="2116976" y="1572064"/>
              <a:chExt cx="3537066" cy="739279"/>
            </a:xfrm>
          </p:grpSpPr>
          <p:sp>
            <p:nvSpPr>
              <p:cNvPr id="88" name="Isosceles Triangle 87">
                <a:extLst>
                  <a:ext uri="{FF2B5EF4-FFF2-40B4-BE49-F238E27FC236}">
                    <a16:creationId xmlns:a16="http://schemas.microsoft.com/office/drawing/2014/main" id="{0C1F4AB9-29F7-4E4C-9B77-0D8114A5C89E}"/>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2F60AA7E-9331-4239-9CC5-CD8F3DC64CBB}"/>
                  </a:ext>
                </a:extLst>
              </p:cNvPr>
              <p:cNvSpPr/>
              <p:nvPr/>
            </p:nvSpPr>
            <p:spPr>
              <a:xfrm>
                <a:off x="2250417" y="1572064"/>
                <a:ext cx="3403625" cy="53339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6. Cost and Financial Management </a:t>
                </a:r>
              </a:p>
            </p:txBody>
          </p:sp>
        </p:grpSp>
      </p:grpSp>
      <p:sp>
        <p:nvSpPr>
          <p:cNvPr id="31" name="Content Placeholder 10">
            <a:extLst>
              <a:ext uri="{FF2B5EF4-FFF2-40B4-BE49-F238E27FC236}">
                <a16:creationId xmlns:a16="http://schemas.microsoft.com/office/drawing/2014/main" id="{D204EEB4-F9B4-449A-AB1A-6F070E3A083D}"/>
              </a:ext>
            </a:extLst>
          </p:cNvPr>
          <p:cNvSpPr txBox="1">
            <a:spLocks/>
          </p:cNvSpPr>
          <p:nvPr/>
        </p:nvSpPr>
        <p:spPr>
          <a:xfrm>
            <a:off x="3007586" y="1480210"/>
            <a:ext cx="3027357" cy="1955362"/>
          </a:xfrm>
          <a:prstGeom prst="rect">
            <a:avLst/>
          </a:prstGeom>
        </p:spPr>
        <p:txBody>
          <a:bodyPr>
            <a:normAutofit fontScale="92500" lnSpcReduction="10000"/>
          </a:bodyPr>
          <a:lstStyle/>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How effectively are decisions being made and enforced within the IT Organisation </a:t>
            </a:r>
          </a:p>
          <a:p>
            <a:pPr marL="288925" indent="-288925">
              <a:lnSpc>
                <a:spcPct val="130000"/>
              </a:lnSpc>
              <a:spcBef>
                <a:spcPct val="20000"/>
              </a:spcBef>
              <a:buClr>
                <a:schemeClr val="tx2"/>
              </a:buClr>
              <a:buSzPct val="100000"/>
              <a:buFont typeface="Arial" panose="020B0604020202020204" pitchFamily="34" charset="0"/>
              <a:buChar char="●"/>
            </a:pPr>
            <a:r>
              <a:rPr lang="en-US" sz="1200" dirty="0">
                <a:solidFill>
                  <a:prstClr val="black">
                    <a:lumMod val="75000"/>
                    <a:lumOff val="25000"/>
                  </a:prstClr>
                </a:solidFill>
                <a:latin typeface="Arial" pitchFamily="34" charset="0"/>
                <a:cs typeface="Arial" pitchFamily="34" charset="0"/>
              </a:rPr>
              <a:t>Are IT risks understood and being managed within the enterprise risk appetite?</a:t>
            </a:r>
          </a:p>
          <a:p>
            <a:pPr marL="288925" indent="-288925">
              <a:lnSpc>
                <a:spcPct val="130000"/>
              </a:lnSpc>
              <a:spcBef>
                <a:spcPct val="20000"/>
              </a:spcBef>
              <a:buClr>
                <a:schemeClr val="tx2"/>
              </a:buClr>
              <a:buSzPct val="100000"/>
              <a:buFont typeface="Arial" panose="020B0604020202020204" pitchFamily="34" charset="0"/>
              <a:buChar char="●"/>
            </a:pPr>
            <a:r>
              <a:rPr lang="en-US" sz="1200" dirty="0">
                <a:solidFill>
                  <a:prstClr val="black">
                    <a:lumMod val="75000"/>
                    <a:lumOff val="25000"/>
                  </a:prstClr>
                </a:solidFill>
                <a:latin typeface="Arial" pitchFamily="34" charset="0"/>
                <a:cs typeface="Arial" pitchFamily="34" charset="0"/>
              </a:rPr>
              <a:t>Is appropriate governance in place to ensure new projects are likely to be delivered on time and within budget?</a:t>
            </a:r>
          </a:p>
        </p:txBody>
      </p:sp>
      <p:sp>
        <p:nvSpPr>
          <p:cNvPr id="32" name="Rectangle 31">
            <a:extLst>
              <a:ext uri="{FF2B5EF4-FFF2-40B4-BE49-F238E27FC236}">
                <a16:creationId xmlns:a16="http://schemas.microsoft.com/office/drawing/2014/main" id="{41E29F73-3DF1-4028-AAB1-5D54CDDB3952}"/>
              </a:ext>
            </a:extLst>
          </p:cNvPr>
          <p:cNvSpPr/>
          <p:nvPr/>
        </p:nvSpPr>
        <p:spPr>
          <a:xfrm>
            <a:off x="3120198" y="945972"/>
            <a:ext cx="2886820" cy="427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2. Governance </a:t>
            </a:r>
            <a:r>
              <a:rPr lang="en-US" sz="1400" dirty="0">
                <a:solidFill>
                  <a:prstClr val="white"/>
                </a:solidFill>
                <a:latin typeface="Arial" panose="020B0604020202020204" pitchFamily="34" charset="0"/>
                <a:cs typeface="Arial" pitchFamily="34" charset="0"/>
              </a:rPr>
              <a:t>	</a:t>
            </a:r>
          </a:p>
        </p:txBody>
      </p:sp>
    </p:spTree>
    <p:extLst>
      <p:ext uri="{BB962C8B-B14F-4D97-AF65-F5344CB8AC3E}">
        <p14:creationId xmlns:p14="http://schemas.microsoft.com/office/powerpoint/2010/main" val="34719094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 name="Title 2"/>
          <p:cNvSpPr txBox="1"/>
          <p:nvPr/>
        </p:nvSpPr>
        <p:spPr>
          <a:xfrm>
            <a:off x="196850" y="224634"/>
            <a:ext cx="688340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defTabSz="685800">
              <a:lnSpc>
                <a:spcPct val="90000"/>
              </a:lnSpc>
              <a:defRPr sz="2600" b="1">
                <a:latin typeface="Arial"/>
                <a:ea typeface="Arial"/>
                <a:cs typeface="Arial"/>
                <a:sym typeface="Arial"/>
              </a:defRPr>
            </a:lvl1pPr>
          </a:lstStyle>
          <a:p>
            <a:endParaRPr dirty="0"/>
          </a:p>
        </p:txBody>
      </p:sp>
      <p:grpSp>
        <p:nvGrpSpPr>
          <p:cNvPr id="75" name="Group 74">
            <a:extLst>
              <a:ext uri="{FF2B5EF4-FFF2-40B4-BE49-F238E27FC236}">
                <a16:creationId xmlns:a16="http://schemas.microsoft.com/office/drawing/2014/main" id="{4B58EF27-D66C-40A9-B72D-1B7A06AF18F2}"/>
              </a:ext>
            </a:extLst>
          </p:cNvPr>
          <p:cNvGrpSpPr/>
          <p:nvPr/>
        </p:nvGrpSpPr>
        <p:grpSpPr>
          <a:xfrm>
            <a:off x="-7978" y="1208315"/>
            <a:ext cx="3032224" cy="2495502"/>
            <a:chOff x="962701" y="2023404"/>
            <a:chExt cx="3834117" cy="3111968"/>
          </a:xfrm>
        </p:grpSpPr>
        <p:sp>
          <p:nvSpPr>
            <p:cNvPr id="76" name="Content Placeholder 10">
              <a:extLst>
                <a:ext uri="{FF2B5EF4-FFF2-40B4-BE49-F238E27FC236}">
                  <a16:creationId xmlns:a16="http://schemas.microsoft.com/office/drawing/2014/main" id="{4AAAB50C-BAD8-4512-9EC4-CAF11D9776AA}"/>
                </a:ext>
              </a:extLst>
            </p:cNvPr>
            <p:cNvSpPr txBox="1">
              <a:spLocks/>
            </p:cNvSpPr>
            <p:nvPr/>
          </p:nvSpPr>
          <p:spPr>
            <a:xfrm>
              <a:off x="962701" y="2696973"/>
              <a:ext cx="3813049" cy="2438399"/>
            </a:xfrm>
            <a:prstGeom prst="rect">
              <a:avLst/>
            </a:prstGeom>
          </p:spPr>
          <p:txBody>
            <a:bodyPr>
              <a:norm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How effective is the current sourcing strategy in supporting the IT </a:t>
              </a:r>
              <a:r>
                <a:rPr lang="en-GB" sz="1100" dirty="0">
                  <a:solidFill>
                    <a:prstClr val="black">
                      <a:lumMod val="75000"/>
                      <a:lumOff val="25000"/>
                    </a:prstClr>
                  </a:solidFill>
                  <a:latin typeface="Arial" pitchFamily="34" charset="0"/>
                  <a:cs typeface="Arial" pitchFamily="34" charset="0"/>
                </a:rPr>
                <a:t>organisation’s</a:t>
              </a:r>
              <a:r>
                <a:rPr lang="en-US" sz="1100" dirty="0">
                  <a:solidFill>
                    <a:prstClr val="black">
                      <a:lumMod val="75000"/>
                      <a:lumOff val="25000"/>
                    </a:prstClr>
                  </a:solidFill>
                  <a:latin typeface="Arial" pitchFamily="34" charset="0"/>
                  <a:cs typeface="Arial" pitchFamily="34" charset="0"/>
                </a:rPr>
                <a:t> strategy?</a:t>
              </a:r>
            </a:p>
            <a:p>
              <a:pPr marL="288925" indent="-288925">
                <a:lnSpc>
                  <a:spcPct val="130000"/>
                </a:lnSpc>
                <a:spcBef>
                  <a:spcPct val="20000"/>
                </a:spcBef>
                <a:buClr>
                  <a:schemeClr val="tx2"/>
                </a:buClr>
                <a:buSzPct val="100000"/>
                <a:buFont typeface="Arial" panose="020B0604020202020204" pitchFamily="34" charset="0"/>
                <a:buChar char="●"/>
              </a:pPr>
              <a:r>
                <a:rPr lang="en-US" sz="1100" dirty="0">
                  <a:solidFill>
                    <a:prstClr val="black">
                      <a:lumMod val="75000"/>
                      <a:lumOff val="25000"/>
                    </a:prstClr>
                  </a:solidFill>
                  <a:latin typeface="Arial" pitchFamily="34" charset="0"/>
                  <a:cs typeface="Arial" pitchFamily="34" charset="0"/>
                </a:rPr>
                <a:t>What sourcing and location configuration models might be best suited for the IT </a:t>
              </a:r>
              <a:r>
                <a:rPr lang="en-GB" sz="1100" dirty="0">
                  <a:solidFill>
                    <a:prstClr val="black">
                      <a:lumMod val="75000"/>
                      <a:lumOff val="25000"/>
                    </a:prstClr>
                  </a:solidFill>
                  <a:latin typeface="Arial" pitchFamily="34" charset="0"/>
                  <a:cs typeface="Arial" pitchFamily="34" charset="0"/>
                </a:rPr>
                <a:t>organisation’s</a:t>
              </a:r>
              <a:r>
                <a:rPr lang="en-US" sz="1100" dirty="0">
                  <a:solidFill>
                    <a:prstClr val="black">
                      <a:lumMod val="75000"/>
                      <a:lumOff val="25000"/>
                    </a:prstClr>
                  </a:solidFill>
                  <a:latin typeface="Arial" pitchFamily="34" charset="0"/>
                  <a:cs typeface="Arial" pitchFamily="34" charset="0"/>
                </a:rPr>
                <a:t> objectives?</a:t>
              </a:r>
            </a:p>
          </p:txBody>
        </p:sp>
        <p:grpSp>
          <p:nvGrpSpPr>
            <p:cNvPr id="77" name="Group 76">
              <a:extLst>
                <a:ext uri="{FF2B5EF4-FFF2-40B4-BE49-F238E27FC236}">
                  <a16:creationId xmlns:a16="http://schemas.microsoft.com/office/drawing/2014/main" id="{CC681813-BD74-41E9-89C5-220E88BBCF0C}"/>
                </a:ext>
              </a:extLst>
            </p:cNvPr>
            <p:cNvGrpSpPr/>
            <p:nvPr/>
          </p:nvGrpSpPr>
          <p:grpSpPr>
            <a:xfrm>
              <a:off x="978251" y="2023404"/>
              <a:ext cx="3818567" cy="739279"/>
              <a:chOff x="2116976" y="1572064"/>
              <a:chExt cx="3818567" cy="739279"/>
            </a:xfrm>
          </p:grpSpPr>
          <p:sp>
            <p:nvSpPr>
              <p:cNvPr id="78" name="Isosceles Triangle 77">
                <a:extLst>
                  <a:ext uri="{FF2B5EF4-FFF2-40B4-BE49-F238E27FC236}">
                    <a16:creationId xmlns:a16="http://schemas.microsoft.com/office/drawing/2014/main" id="{ADBBFDEE-4ED1-4740-9D5A-C7BFADB2E981}"/>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1FC3491-0BE6-4E5E-9D4A-C625A2C640D7}"/>
                  </a:ext>
                </a:extLst>
              </p:cNvPr>
              <p:cNvSpPr/>
              <p:nvPr/>
            </p:nvSpPr>
            <p:spPr>
              <a:xfrm>
                <a:off x="2250414" y="1572064"/>
                <a:ext cx="3685129" cy="53339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7. Sourcing</a:t>
                </a:r>
              </a:p>
            </p:txBody>
          </p:sp>
        </p:grpSp>
      </p:grpSp>
      <p:grpSp>
        <p:nvGrpSpPr>
          <p:cNvPr id="80" name="Group 79">
            <a:extLst>
              <a:ext uri="{FF2B5EF4-FFF2-40B4-BE49-F238E27FC236}">
                <a16:creationId xmlns:a16="http://schemas.microsoft.com/office/drawing/2014/main" id="{FD1AE9BC-3C8A-4480-89AE-81A7FD617155}"/>
              </a:ext>
            </a:extLst>
          </p:cNvPr>
          <p:cNvGrpSpPr/>
          <p:nvPr/>
        </p:nvGrpSpPr>
        <p:grpSpPr>
          <a:xfrm>
            <a:off x="2971033" y="1222258"/>
            <a:ext cx="3033430" cy="2489602"/>
            <a:chOff x="978251" y="2023404"/>
            <a:chExt cx="3410454" cy="3104612"/>
          </a:xfrm>
        </p:grpSpPr>
        <p:sp>
          <p:nvSpPr>
            <p:cNvPr id="81" name="Content Placeholder 10">
              <a:extLst>
                <a:ext uri="{FF2B5EF4-FFF2-40B4-BE49-F238E27FC236}">
                  <a16:creationId xmlns:a16="http://schemas.microsoft.com/office/drawing/2014/main" id="{802C1D4B-A85E-4EB9-B13B-ECDD7293595C}"/>
                </a:ext>
              </a:extLst>
            </p:cNvPr>
            <p:cNvSpPr txBox="1">
              <a:spLocks/>
            </p:cNvSpPr>
            <p:nvPr/>
          </p:nvSpPr>
          <p:spPr>
            <a:xfrm>
              <a:off x="985079" y="2689618"/>
              <a:ext cx="3403626" cy="2438398"/>
            </a:xfrm>
            <a:prstGeom prst="rect">
              <a:avLst/>
            </a:prstGeom>
          </p:spPr>
          <p:txBody>
            <a:bodyPr>
              <a:normAutofit/>
            </a:bodyPr>
            <a:lstStyle/>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How effective is the IT department at measuring its processes, capabilities and service fulfilment?</a:t>
              </a:r>
            </a:p>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Is IT’s performance measured to detect problems before its is too late?</a:t>
              </a:r>
            </a:p>
            <a:p>
              <a:pPr marL="288925" indent="-288925">
                <a:lnSpc>
                  <a:spcPct val="130000"/>
                </a:lnSpc>
                <a:spcBef>
                  <a:spcPct val="20000"/>
                </a:spcBef>
                <a:buClr>
                  <a:schemeClr val="tx2"/>
                </a:buClr>
                <a:buSzPct val="100000"/>
                <a:buFont typeface="Arial" charset="0"/>
                <a:buChar char="●"/>
              </a:pPr>
              <a:r>
                <a:rPr lang="en-US" sz="1200" dirty="0">
                  <a:solidFill>
                    <a:prstClr val="black">
                      <a:lumMod val="75000"/>
                      <a:lumOff val="25000"/>
                    </a:prstClr>
                  </a:solidFill>
                  <a:latin typeface="Arial" pitchFamily="34" charset="0"/>
                  <a:cs typeface="Arial" pitchFamily="34" charset="0"/>
                </a:rPr>
                <a:t>Can IT performance be linked back to business goals?</a:t>
              </a:r>
            </a:p>
            <a:p>
              <a:pPr marL="288925" indent="-288925">
                <a:lnSpc>
                  <a:spcPct val="130000"/>
                </a:lnSpc>
                <a:spcBef>
                  <a:spcPct val="20000"/>
                </a:spcBef>
                <a:buClr>
                  <a:schemeClr val="tx2"/>
                </a:buClr>
                <a:buSzPct val="100000"/>
                <a:buFont typeface="Arial" charset="0"/>
                <a:buChar char="●"/>
              </a:pPr>
              <a:endParaRPr lang="en-US" sz="1200" dirty="0">
                <a:solidFill>
                  <a:prstClr val="black">
                    <a:lumMod val="75000"/>
                    <a:lumOff val="25000"/>
                  </a:prstClr>
                </a:solidFill>
                <a:latin typeface="Arial" pitchFamily="34" charset="0"/>
                <a:cs typeface="Arial" pitchFamily="34" charset="0"/>
              </a:endParaRPr>
            </a:p>
          </p:txBody>
        </p:sp>
        <p:grpSp>
          <p:nvGrpSpPr>
            <p:cNvPr id="82" name="Group 81">
              <a:extLst>
                <a:ext uri="{FF2B5EF4-FFF2-40B4-BE49-F238E27FC236}">
                  <a16:creationId xmlns:a16="http://schemas.microsoft.com/office/drawing/2014/main" id="{28368843-A76B-4E32-89E1-951A57ECF344}"/>
                </a:ext>
              </a:extLst>
            </p:cNvPr>
            <p:cNvGrpSpPr/>
            <p:nvPr/>
          </p:nvGrpSpPr>
          <p:grpSpPr>
            <a:xfrm>
              <a:off x="978251" y="2023404"/>
              <a:ext cx="3379060" cy="739279"/>
              <a:chOff x="2116976" y="1572064"/>
              <a:chExt cx="3379060" cy="739279"/>
            </a:xfrm>
          </p:grpSpPr>
          <p:sp>
            <p:nvSpPr>
              <p:cNvPr id="83" name="Isosceles Triangle 82">
                <a:extLst>
                  <a:ext uri="{FF2B5EF4-FFF2-40B4-BE49-F238E27FC236}">
                    <a16:creationId xmlns:a16="http://schemas.microsoft.com/office/drawing/2014/main" id="{1D0477A9-2147-45D3-9D45-652E81EF51CB}"/>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D4073336-65BF-43B4-9AEC-B84E37110432}"/>
                  </a:ext>
                </a:extLst>
              </p:cNvPr>
              <p:cNvSpPr/>
              <p:nvPr/>
            </p:nvSpPr>
            <p:spPr>
              <a:xfrm>
                <a:off x="2250415" y="1572064"/>
                <a:ext cx="3245621" cy="5333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8.Performance Management </a:t>
                </a:r>
                <a:r>
                  <a:rPr lang="en-US" sz="1400" dirty="0">
                    <a:solidFill>
                      <a:prstClr val="white"/>
                    </a:solidFill>
                    <a:latin typeface="Arial" panose="020B0604020202020204" pitchFamily="34" charset="0"/>
                    <a:cs typeface="Arial" pitchFamily="34" charset="0"/>
                  </a:rPr>
                  <a:t>	</a:t>
                </a:r>
              </a:p>
            </p:txBody>
          </p:sp>
        </p:grpSp>
      </p:grpSp>
      <p:grpSp>
        <p:nvGrpSpPr>
          <p:cNvPr id="85" name="Group 84">
            <a:extLst>
              <a:ext uri="{FF2B5EF4-FFF2-40B4-BE49-F238E27FC236}">
                <a16:creationId xmlns:a16="http://schemas.microsoft.com/office/drawing/2014/main" id="{4BE58E73-D634-43D7-A0A8-11AE95D55078}"/>
              </a:ext>
            </a:extLst>
          </p:cNvPr>
          <p:cNvGrpSpPr/>
          <p:nvPr/>
        </p:nvGrpSpPr>
        <p:grpSpPr>
          <a:xfrm>
            <a:off x="5905735" y="1207333"/>
            <a:ext cx="3207789" cy="2507300"/>
            <a:chOff x="978251" y="2023404"/>
            <a:chExt cx="3666970" cy="3126680"/>
          </a:xfrm>
        </p:grpSpPr>
        <p:sp>
          <p:nvSpPr>
            <p:cNvPr id="86" name="Content Placeholder 10">
              <a:extLst>
                <a:ext uri="{FF2B5EF4-FFF2-40B4-BE49-F238E27FC236}">
                  <a16:creationId xmlns:a16="http://schemas.microsoft.com/office/drawing/2014/main" id="{5FAD4CE7-0489-4FF5-A494-2E5935DF6E1F}"/>
                </a:ext>
              </a:extLst>
            </p:cNvPr>
            <p:cNvSpPr txBox="1">
              <a:spLocks/>
            </p:cNvSpPr>
            <p:nvPr/>
          </p:nvSpPr>
          <p:spPr>
            <a:xfrm>
              <a:off x="985079" y="2711685"/>
              <a:ext cx="3660142" cy="2438399"/>
            </a:xfrm>
            <a:prstGeom prst="rect">
              <a:avLst/>
            </a:prstGeom>
          </p:spPr>
          <p:txBody>
            <a:bodyPr>
              <a:noAutofit/>
            </a:bodyPr>
            <a:lstStyle/>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What areas of improvement exist across the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structure? How does the IT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compare to peers in terms of structure and headcount?</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What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structure would be most beneficial to the IT </a:t>
              </a:r>
              <a:r>
                <a:rPr lang="en-GB" sz="1100" dirty="0">
                  <a:solidFill>
                    <a:prstClr val="black">
                      <a:lumMod val="75000"/>
                      <a:lumOff val="25000"/>
                    </a:prstClr>
                  </a:solidFill>
                  <a:latin typeface="Arial" pitchFamily="34" charset="0"/>
                  <a:cs typeface="Arial" pitchFamily="34" charset="0"/>
                </a:rPr>
                <a:t>organisation’s</a:t>
              </a:r>
              <a:r>
                <a:rPr lang="en-US" sz="1100" dirty="0">
                  <a:solidFill>
                    <a:prstClr val="black">
                      <a:lumMod val="75000"/>
                      <a:lumOff val="25000"/>
                    </a:prstClr>
                  </a:solidFill>
                  <a:latin typeface="Arial" pitchFamily="34" charset="0"/>
                  <a:cs typeface="Arial" pitchFamily="34" charset="0"/>
                </a:rPr>
                <a:t> ability to deliver value?</a:t>
              </a:r>
            </a:p>
            <a:p>
              <a:pPr marL="288925" indent="-288925">
                <a:lnSpc>
                  <a:spcPct val="130000"/>
                </a:lnSpc>
                <a:spcBef>
                  <a:spcPct val="20000"/>
                </a:spcBef>
                <a:buClr>
                  <a:schemeClr val="tx2"/>
                </a:buClr>
                <a:buSzPct val="100000"/>
                <a:buFont typeface="Arial" charset="0"/>
                <a:buChar char="●"/>
              </a:pPr>
              <a:r>
                <a:rPr lang="en-US" sz="1100" dirty="0">
                  <a:solidFill>
                    <a:prstClr val="black">
                      <a:lumMod val="75000"/>
                      <a:lumOff val="25000"/>
                    </a:prstClr>
                  </a:solidFill>
                  <a:latin typeface="Arial" pitchFamily="34" charset="0"/>
                  <a:cs typeface="Arial" pitchFamily="34" charset="0"/>
                </a:rPr>
                <a:t>Is the </a:t>
              </a:r>
              <a:r>
                <a:rPr lang="en-GB" sz="1100" dirty="0">
                  <a:solidFill>
                    <a:prstClr val="black">
                      <a:lumMod val="75000"/>
                      <a:lumOff val="25000"/>
                    </a:prstClr>
                  </a:solidFill>
                  <a:latin typeface="Arial" pitchFamily="34" charset="0"/>
                  <a:cs typeface="Arial" pitchFamily="34" charset="0"/>
                </a:rPr>
                <a:t>organisation</a:t>
              </a:r>
              <a:r>
                <a:rPr lang="en-US" sz="1100" dirty="0">
                  <a:solidFill>
                    <a:prstClr val="black">
                      <a:lumMod val="75000"/>
                      <a:lumOff val="25000"/>
                    </a:prstClr>
                  </a:solidFill>
                  <a:latin typeface="Arial" pitchFamily="34" charset="0"/>
                  <a:cs typeface="Arial" pitchFamily="34" charset="0"/>
                </a:rPr>
                <a:t> achieving optimum use of its resources?</a:t>
              </a:r>
            </a:p>
          </p:txBody>
        </p:sp>
        <p:grpSp>
          <p:nvGrpSpPr>
            <p:cNvPr id="87" name="Group 86">
              <a:extLst>
                <a:ext uri="{FF2B5EF4-FFF2-40B4-BE49-F238E27FC236}">
                  <a16:creationId xmlns:a16="http://schemas.microsoft.com/office/drawing/2014/main" id="{184B37C0-08AB-481D-B659-5C235D8C9492}"/>
                </a:ext>
              </a:extLst>
            </p:cNvPr>
            <p:cNvGrpSpPr/>
            <p:nvPr/>
          </p:nvGrpSpPr>
          <p:grpSpPr>
            <a:xfrm>
              <a:off x="978251" y="2023404"/>
              <a:ext cx="3537066" cy="739279"/>
              <a:chOff x="2116976" y="1572064"/>
              <a:chExt cx="3537066" cy="739279"/>
            </a:xfrm>
          </p:grpSpPr>
          <p:sp>
            <p:nvSpPr>
              <p:cNvPr id="88" name="Isosceles Triangle 87">
                <a:extLst>
                  <a:ext uri="{FF2B5EF4-FFF2-40B4-BE49-F238E27FC236}">
                    <a16:creationId xmlns:a16="http://schemas.microsoft.com/office/drawing/2014/main" id="{0C1F4AB9-29F7-4E4C-9B77-0D8114A5C89E}"/>
                  </a:ext>
                </a:extLst>
              </p:cNvPr>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2F60AA7E-9331-4239-9CC5-CD8F3DC64CBB}"/>
                  </a:ext>
                </a:extLst>
              </p:cNvPr>
              <p:cNvSpPr/>
              <p:nvPr/>
            </p:nvSpPr>
            <p:spPr>
              <a:xfrm>
                <a:off x="2250416" y="1572064"/>
                <a:ext cx="3403626" cy="5333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200" dirty="0">
                    <a:solidFill>
                      <a:prstClr val="white"/>
                    </a:solidFill>
                    <a:latin typeface="Arial" panose="020B0604020202020204" pitchFamily="34" charset="0"/>
                    <a:cs typeface="Arial" pitchFamily="34" charset="0"/>
                  </a:rPr>
                  <a:t>9. People and Skills</a:t>
                </a:r>
              </a:p>
            </p:txBody>
          </p:sp>
        </p:grpSp>
      </p:grpSp>
      <p:sp>
        <p:nvSpPr>
          <p:cNvPr id="33" name="Title 2">
            <a:extLst>
              <a:ext uri="{FF2B5EF4-FFF2-40B4-BE49-F238E27FC236}">
                <a16:creationId xmlns:a16="http://schemas.microsoft.com/office/drawing/2014/main" id="{EBCED0FF-AD1C-4943-B893-5FB8C7E93A29}"/>
              </a:ext>
            </a:extLst>
          </p:cNvPr>
          <p:cNvSpPr txBox="1"/>
          <p:nvPr/>
        </p:nvSpPr>
        <p:spPr>
          <a:xfrm>
            <a:off x="349250" y="196985"/>
            <a:ext cx="6883400"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Questions CSA Should Answer ../2</a:t>
            </a:r>
          </a:p>
          <a:p>
            <a:endParaRPr dirty="0"/>
          </a:p>
        </p:txBody>
      </p:sp>
    </p:spTree>
    <p:extLst>
      <p:ext uri="{BB962C8B-B14F-4D97-AF65-F5344CB8AC3E}">
        <p14:creationId xmlns:p14="http://schemas.microsoft.com/office/powerpoint/2010/main" val="406868312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19436" y="46533"/>
            <a:ext cx="6909251"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Future State: High-Level Transformation Journey </a:t>
            </a:r>
            <a:endParaRPr dirty="0"/>
          </a:p>
        </p:txBody>
      </p:sp>
      <p:grpSp>
        <p:nvGrpSpPr>
          <p:cNvPr id="275" name="Group 274">
            <a:extLst>
              <a:ext uri="{FF2B5EF4-FFF2-40B4-BE49-F238E27FC236}">
                <a16:creationId xmlns:a16="http://schemas.microsoft.com/office/drawing/2014/main" id="{EE8EC00E-1EF7-4453-852D-4D53773FEDB9}"/>
              </a:ext>
            </a:extLst>
          </p:cNvPr>
          <p:cNvGrpSpPr>
            <a:grpSpLocks noChangeAspect="1"/>
          </p:cNvGrpSpPr>
          <p:nvPr/>
        </p:nvGrpSpPr>
        <p:grpSpPr>
          <a:xfrm>
            <a:off x="41342" y="1335024"/>
            <a:ext cx="8759761" cy="4231690"/>
            <a:chOff x="304801" y="941698"/>
            <a:chExt cx="6248399" cy="3677997"/>
          </a:xfrm>
        </p:grpSpPr>
        <p:sp>
          <p:nvSpPr>
            <p:cNvPr id="276" name="AutoShape 7">
              <a:extLst>
                <a:ext uri="{FF2B5EF4-FFF2-40B4-BE49-F238E27FC236}">
                  <a16:creationId xmlns:a16="http://schemas.microsoft.com/office/drawing/2014/main" id="{EFAA5D30-CE9C-476D-B34B-1B6973817D83}"/>
                </a:ext>
              </a:extLst>
            </p:cNvPr>
            <p:cNvSpPr>
              <a:spLocks noChangeArrowheads="1"/>
            </p:cNvSpPr>
            <p:nvPr/>
          </p:nvSpPr>
          <p:spPr bwMode="auto">
            <a:xfrm>
              <a:off x="1591083" y="1562722"/>
              <a:ext cx="4630615" cy="429844"/>
            </a:xfrm>
            <a:prstGeom prst="homePlate">
              <a:avLst>
                <a:gd name="adj" fmla="val 17714"/>
              </a:avLst>
            </a:prstGeom>
            <a:solidFill>
              <a:srgbClr val="FFC000"/>
            </a:solidFill>
            <a:ln w="12700" cap="flat" cmpd="sng" algn="ctr">
              <a:noFill/>
              <a:prstDash val="solid"/>
              <a:round/>
              <a:headEnd type="none" w="sm" len="sm"/>
              <a:tailEnd type="none" w="sm" len="sm"/>
            </a:ln>
            <a:effectLst/>
          </p:spPr>
          <p:txBody>
            <a:bodyPr vert="horz" wrap="square" lIns="51408" tIns="25704" rIns="51408" bIns="25704" numCol="1" rtlCol="0" anchor="ctr" anchorCtr="0" compatLnSpc="1">
              <a:prstTxWarp prst="textNoShape">
                <a:avLst/>
              </a:prstTxWarp>
            </a:bodyPr>
            <a:lstStyle/>
            <a:p>
              <a:pPr marL="893" algn="ctr" defTabSz="127996" eaLnBrk="0" hangingPunct="0">
                <a:lnSpc>
                  <a:spcPct val="90000"/>
                </a:lnSpc>
                <a:spcBef>
                  <a:spcPct val="35000"/>
                </a:spcBef>
                <a:defRPr/>
              </a:pPr>
              <a:r>
                <a:rPr lang="en-US" sz="900" b="1" kern="0" dirty="0">
                  <a:solidFill>
                    <a:schemeClr val="tx1"/>
                  </a:solidFill>
                </a:rPr>
                <a:t>Phase 3</a:t>
              </a:r>
            </a:p>
            <a:p>
              <a:pPr marL="893" algn="ctr" defTabSz="127996" eaLnBrk="0" hangingPunct="0">
                <a:lnSpc>
                  <a:spcPct val="90000"/>
                </a:lnSpc>
                <a:spcBef>
                  <a:spcPct val="35000"/>
                </a:spcBef>
                <a:defRPr/>
              </a:pPr>
              <a:r>
                <a:rPr lang="en-US" sz="900" kern="0" dirty="0">
                  <a:solidFill>
                    <a:schemeClr val="tx1"/>
                  </a:solidFill>
                </a:rPr>
                <a:t>Innovate &amp; </a:t>
              </a:r>
              <a:r>
                <a:rPr lang="en-GB" sz="900" kern="0" dirty="0">
                  <a:solidFill>
                    <a:schemeClr val="tx1"/>
                  </a:solidFill>
                </a:rPr>
                <a:t>Optimise</a:t>
              </a:r>
              <a:r>
                <a:rPr lang="en-US" sz="900" kern="0" dirty="0">
                  <a:solidFill>
                    <a:schemeClr val="tx1"/>
                  </a:solidFill>
                </a:rPr>
                <a:t> Digital Capability </a:t>
              </a:r>
            </a:p>
          </p:txBody>
        </p:sp>
        <p:sp>
          <p:nvSpPr>
            <p:cNvPr id="277" name="AutoShape 7">
              <a:extLst>
                <a:ext uri="{FF2B5EF4-FFF2-40B4-BE49-F238E27FC236}">
                  <a16:creationId xmlns:a16="http://schemas.microsoft.com/office/drawing/2014/main" id="{B23ABC6C-844A-41D0-A07A-D863EAF0A55D}"/>
                </a:ext>
              </a:extLst>
            </p:cNvPr>
            <p:cNvSpPr>
              <a:spLocks noChangeArrowheads="1"/>
            </p:cNvSpPr>
            <p:nvPr/>
          </p:nvSpPr>
          <p:spPr bwMode="auto">
            <a:xfrm>
              <a:off x="1719711" y="1128903"/>
              <a:ext cx="2675467" cy="409831"/>
            </a:xfrm>
            <a:prstGeom prst="homePlate">
              <a:avLst>
                <a:gd name="adj" fmla="val 17714"/>
              </a:avLst>
            </a:prstGeom>
            <a:solidFill>
              <a:srgbClr val="336699"/>
            </a:solidFill>
            <a:ln w="12700" cap="flat" cmpd="sng" algn="ctr">
              <a:noFill/>
              <a:prstDash val="solid"/>
              <a:round/>
              <a:headEnd type="none" w="sm" len="sm"/>
              <a:tailEnd type="none" w="sm" len="sm"/>
            </a:ln>
            <a:effectLst/>
          </p:spPr>
          <p:txBody>
            <a:bodyPr vert="horz" wrap="square" lIns="137160" tIns="25704" rIns="51408" bIns="25704" numCol="1" rtlCol="0" anchor="ctr" anchorCtr="0" compatLnSpc="1">
              <a:prstTxWarp prst="textNoShape">
                <a:avLst/>
              </a:prstTxWarp>
            </a:bodyPr>
            <a:lstStyle/>
            <a:p>
              <a:pPr marL="893" algn="ctr" defTabSz="127996" eaLnBrk="0" hangingPunct="0">
                <a:lnSpc>
                  <a:spcPct val="90000"/>
                </a:lnSpc>
                <a:spcBef>
                  <a:spcPct val="35000"/>
                </a:spcBef>
                <a:defRPr/>
              </a:pPr>
              <a:r>
                <a:rPr lang="en-US" sz="900" b="1" kern="0" dirty="0">
                  <a:solidFill>
                    <a:schemeClr val="bg1"/>
                  </a:solidFill>
                </a:rPr>
                <a:t>Phase 2</a:t>
              </a:r>
            </a:p>
            <a:p>
              <a:pPr marL="893" algn="ctr" defTabSz="127996" eaLnBrk="0" hangingPunct="0">
                <a:lnSpc>
                  <a:spcPct val="90000"/>
                </a:lnSpc>
                <a:spcBef>
                  <a:spcPct val="35000"/>
                </a:spcBef>
                <a:defRPr/>
              </a:pPr>
              <a:r>
                <a:rPr lang="en-US" sz="900" kern="0" dirty="0">
                  <a:solidFill>
                    <a:schemeClr val="bg1"/>
                  </a:solidFill>
                </a:rPr>
                <a:t>Build Digital-Enabling Structures</a:t>
              </a:r>
            </a:p>
          </p:txBody>
        </p:sp>
        <p:sp>
          <p:nvSpPr>
            <p:cNvPr id="278" name="AutoShape 8">
              <a:extLst>
                <a:ext uri="{FF2B5EF4-FFF2-40B4-BE49-F238E27FC236}">
                  <a16:creationId xmlns:a16="http://schemas.microsoft.com/office/drawing/2014/main" id="{5E7F50B6-AB06-4498-8E42-E4983CF6C5D9}"/>
                </a:ext>
              </a:extLst>
            </p:cNvPr>
            <p:cNvSpPr>
              <a:spLocks noChangeArrowheads="1"/>
            </p:cNvSpPr>
            <p:nvPr/>
          </p:nvSpPr>
          <p:spPr bwMode="auto">
            <a:xfrm>
              <a:off x="381978" y="1121764"/>
              <a:ext cx="1577869" cy="879642"/>
            </a:xfrm>
            <a:prstGeom prst="homePlate">
              <a:avLst>
                <a:gd name="adj" fmla="val 16382"/>
              </a:avLst>
            </a:prstGeom>
            <a:solidFill>
              <a:srgbClr val="00B050"/>
            </a:solidFill>
            <a:ln w="28575">
              <a:solidFill>
                <a:srgbClr val="FFFFFF"/>
              </a:solidFill>
              <a:miter lim="800000"/>
              <a:headEnd/>
              <a:tailEnd/>
            </a:ln>
            <a:effectLst/>
          </p:spPr>
          <p:txBody>
            <a:bodyPr lIns="102405" tIns="13330" rIns="102405" bIns="13330" anchor="ctr"/>
            <a:lstStyle/>
            <a:p>
              <a:pPr marL="893" algn="ctr" defTabSz="127996">
                <a:lnSpc>
                  <a:spcPct val="90000"/>
                </a:lnSpc>
                <a:spcBef>
                  <a:spcPct val="35000"/>
                </a:spcBef>
                <a:defRPr/>
              </a:pPr>
              <a:r>
                <a:rPr lang="en-US" sz="900" b="1" kern="0" dirty="0">
                  <a:solidFill>
                    <a:schemeClr val="tx1"/>
                  </a:solidFill>
                </a:rPr>
                <a:t>Phase 1</a:t>
              </a:r>
            </a:p>
            <a:p>
              <a:pPr marL="893" algn="ctr" defTabSz="127996">
                <a:lnSpc>
                  <a:spcPct val="90000"/>
                </a:lnSpc>
                <a:spcBef>
                  <a:spcPct val="35000"/>
                </a:spcBef>
                <a:defRPr/>
              </a:pPr>
              <a:r>
                <a:rPr lang="en-US" sz="900" kern="0" dirty="0">
                  <a:solidFill>
                    <a:schemeClr val="tx1"/>
                  </a:solidFill>
                </a:rPr>
                <a:t>Establish Digital Foundation</a:t>
              </a:r>
            </a:p>
          </p:txBody>
        </p:sp>
        <p:sp>
          <p:nvSpPr>
            <p:cNvPr id="279" name="AutoShape 16">
              <a:extLst>
                <a:ext uri="{FF2B5EF4-FFF2-40B4-BE49-F238E27FC236}">
                  <a16:creationId xmlns:a16="http://schemas.microsoft.com/office/drawing/2014/main" id="{404BD9B7-5A80-4A94-A8FE-4294D914D082}"/>
                </a:ext>
              </a:extLst>
            </p:cNvPr>
            <p:cNvSpPr>
              <a:spLocks noChangeArrowheads="1"/>
            </p:cNvSpPr>
            <p:nvPr/>
          </p:nvSpPr>
          <p:spPr bwMode="auto">
            <a:xfrm>
              <a:off x="396248" y="2078933"/>
              <a:ext cx="5825451" cy="180085"/>
            </a:xfrm>
            <a:custGeom>
              <a:avLst/>
              <a:gdLst>
                <a:gd name="connsiteX0" fmla="*/ 0 w 8965467"/>
                <a:gd name="connsiteY0" fmla="*/ 0 h 268835"/>
                <a:gd name="connsiteX1" fmla="*/ 8821487 w 8965467"/>
                <a:gd name="connsiteY1" fmla="*/ 0 h 268835"/>
                <a:gd name="connsiteX2" fmla="*/ 8965467 w 8965467"/>
                <a:gd name="connsiteY2" fmla="*/ 134418 h 268835"/>
                <a:gd name="connsiteX3" fmla="*/ 8821487 w 8965467"/>
                <a:gd name="connsiteY3" fmla="*/ 268835 h 268835"/>
                <a:gd name="connsiteX4" fmla="*/ 0 w 8965467"/>
                <a:gd name="connsiteY4" fmla="*/ 268835 h 268835"/>
                <a:gd name="connsiteX5" fmla="*/ 0 w 8965467"/>
                <a:gd name="connsiteY5" fmla="*/ 0 h 268835"/>
                <a:gd name="connsiteX0" fmla="*/ 0 w 8965467"/>
                <a:gd name="connsiteY0" fmla="*/ 0 h 268835"/>
                <a:gd name="connsiteX1" fmla="*/ 8870804 w 8965467"/>
                <a:gd name="connsiteY1" fmla="*/ 0 h 268835"/>
                <a:gd name="connsiteX2" fmla="*/ 8965467 w 8965467"/>
                <a:gd name="connsiteY2" fmla="*/ 134418 h 268835"/>
                <a:gd name="connsiteX3" fmla="*/ 8821487 w 8965467"/>
                <a:gd name="connsiteY3" fmla="*/ 268835 h 268835"/>
                <a:gd name="connsiteX4" fmla="*/ 0 w 8965467"/>
                <a:gd name="connsiteY4" fmla="*/ 268835 h 268835"/>
                <a:gd name="connsiteX5" fmla="*/ 0 w 8965467"/>
                <a:gd name="connsiteY5" fmla="*/ 0 h 268835"/>
                <a:gd name="connsiteX0" fmla="*/ 0 w 8965467"/>
                <a:gd name="connsiteY0" fmla="*/ 0 h 268835"/>
                <a:gd name="connsiteX1" fmla="*/ 8870804 w 8965467"/>
                <a:gd name="connsiteY1" fmla="*/ 0 h 268835"/>
                <a:gd name="connsiteX2" fmla="*/ 8965467 w 8965467"/>
                <a:gd name="connsiteY2" fmla="*/ 134418 h 268835"/>
                <a:gd name="connsiteX3" fmla="*/ 8873323 w 8965467"/>
                <a:gd name="connsiteY3" fmla="*/ 268835 h 268835"/>
                <a:gd name="connsiteX4" fmla="*/ 0 w 8965467"/>
                <a:gd name="connsiteY4" fmla="*/ 268835 h 268835"/>
                <a:gd name="connsiteX5" fmla="*/ 0 w 8965467"/>
                <a:gd name="connsiteY5" fmla="*/ 0 h 26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5467" h="268835">
                  <a:moveTo>
                    <a:pt x="0" y="0"/>
                  </a:moveTo>
                  <a:lnTo>
                    <a:pt x="8870804" y="0"/>
                  </a:lnTo>
                  <a:lnTo>
                    <a:pt x="8965467" y="134418"/>
                  </a:lnTo>
                  <a:lnTo>
                    <a:pt x="8873323" y="268835"/>
                  </a:lnTo>
                  <a:lnTo>
                    <a:pt x="0" y="268835"/>
                  </a:lnTo>
                  <a:lnTo>
                    <a:pt x="0" y="0"/>
                  </a:lnTo>
                  <a:close/>
                </a:path>
              </a:pathLst>
            </a:custGeom>
            <a:solidFill>
              <a:schemeClr val="tx1">
                <a:lumMod val="65000"/>
                <a:lumOff val="35000"/>
                <a:alpha val="41000"/>
              </a:schemeClr>
            </a:solidFill>
            <a:ln w="41275">
              <a:noFill/>
              <a:miter lim="800000"/>
              <a:headEnd/>
              <a:tailEnd/>
            </a:ln>
            <a:effectLst/>
          </p:spPr>
          <p:txBody>
            <a:bodyPr lIns="102763" tIns="13381" rIns="102763" bIns="13381" anchor="ctr"/>
            <a:lstStyle/>
            <a:p>
              <a:pPr marL="893" algn="ctr" defTabSz="128452">
                <a:lnSpc>
                  <a:spcPct val="90000"/>
                </a:lnSpc>
                <a:spcBef>
                  <a:spcPct val="35000"/>
                </a:spcBef>
                <a:defRPr/>
              </a:pPr>
              <a:r>
                <a:rPr lang="en-US" sz="825" kern="0" dirty="0">
                  <a:solidFill>
                    <a:schemeClr val="tx1"/>
                  </a:solidFill>
                </a:rPr>
                <a:t>Program and Digital Change Management</a:t>
              </a:r>
            </a:p>
          </p:txBody>
        </p:sp>
        <p:sp>
          <p:nvSpPr>
            <p:cNvPr id="280" name="AutoShape 18">
              <a:extLst>
                <a:ext uri="{FF2B5EF4-FFF2-40B4-BE49-F238E27FC236}">
                  <a16:creationId xmlns:a16="http://schemas.microsoft.com/office/drawing/2014/main" id="{56E02C64-A53F-4795-AA8B-36FFEA7C2DE9}"/>
                </a:ext>
              </a:extLst>
            </p:cNvPr>
            <p:cNvSpPr>
              <a:spLocks noChangeArrowheads="1"/>
            </p:cNvSpPr>
            <p:nvPr/>
          </p:nvSpPr>
          <p:spPr bwMode="auto">
            <a:xfrm>
              <a:off x="377274" y="2366820"/>
              <a:ext cx="81881" cy="54876"/>
            </a:xfrm>
            <a:prstGeom prst="triangle">
              <a:avLst>
                <a:gd name="adj" fmla="val 50000"/>
              </a:avLst>
            </a:prstGeom>
            <a:solidFill>
              <a:sysClr val="window" lastClr="FFFFFF"/>
            </a:solidFill>
            <a:ln w="9525" algn="ctr">
              <a:solidFill>
                <a:srgbClr val="FFE600">
                  <a:lumMod val="75000"/>
                </a:srgbClr>
              </a:solidFill>
              <a:miter lim="800000"/>
              <a:headEnd/>
              <a:tailEnd/>
            </a:ln>
          </p:spPr>
          <p:txBody>
            <a:bodyPr wrap="none" lIns="51197" tIns="25598" rIns="51197" bIns="25598" anchor="ctr"/>
            <a:lstStyle/>
            <a:p>
              <a:pPr defTabSz="685783">
                <a:lnSpc>
                  <a:spcPct val="80000"/>
                </a:lnSpc>
                <a:defRPr/>
              </a:pPr>
              <a:endParaRPr lang="en-US" sz="1350" b="1" kern="0" dirty="0">
                <a:solidFill>
                  <a:schemeClr val="tx1"/>
                </a:solidFill>
              </a:endParaRPr>
            </a:p>
          </p:txBody>
        </p:sp>
        <p:sp>
          <p:nvSpPr>
            <p:cNvPr id="281" name="AutoShape 20">
              <a:extLst>
                <a:ext uri="{FF2B5EF4-FFF2-40B4-BE49-F238E27FC236}">
                  <a16:creationId xmlns:a16="http://schemas.microsoft.com/office/drawing/2014/main" id="{BD9B7750-78B2-4CFC-A877-1F7D91337298}"/>
                </a:ext>
              </a:extLst>
            </p:cNvPr>
            <p:cNvSpPr>
              <a:spLocks noChangeArrowheads="1"/>
            </p:cNvSpPr>
            <p:nvPr/>
          </p:nvSpPr>
          <p:spPr bwMode="auto">
            <a:xfrm>
              <a:off x="4294305" y="2379115"/>
              <a:ext cx="81881" cy="53945"/>
            </a:xfrm>
            <a:prstGeom prst="triangle">
              <a:avLst>
                <a:gd name="adj" fmla="val 50000"/>
              </a:avLst>
            </a:prstGeom>
            <a:solidFill>
              <a:sysClr val="window" lastClr="FFFFFF"/>
            </a:solidFill>
            <a:ln w="9525" algn="ctr">
              <a:solidFill>
                <a:srgbClr val="FFE600">
                  <a:lumMod val="75000"/>
                </a:srgbClr>
              </a:solidFill>
              <a:miter lim="800000"/>
              <a:headEnd/>
              <a:tailEnd/>
            </a:ln>
          </p:spPr>
          <p:txBody>
            <a:bodyPr wrap="none" lIns="51197" tIns="25598" rIns="51197" bIns="25598" anchor="ctr"/>
            <a:lstStyle/>
            <a:p>
              <a:pPr defTabSz="685783">
                <a:lnSpc>
                  <a:spcPct val="80000"/>
                </a:lnSpc>
                <a:defRPr/>
              </a:pPr>
              <a:endParaRPr lang="en-US" sz="1350" b="1" kern="0" dirty="0">
                <a:solidFill>
                  <a:schemeClr val="tx1"/>
                </a:solidFill>
              </a:endParaRPr>
            </a:p>
          </p:txBody>
        </p:sp>
        <p:sp>
          <p:nvSpPr>
            <p:cNvPr id="282" name="Text Box 25">
              <a:extLst>
                <a:ext uri="{FF2B5EF4-FFF2-40B4-BE49-F238E27FC236}">
                  <a16:creationId xmlns:a16="http://schemas.microsoft.com/office/drawing/2014/main" id="{F0C500FF-44FC-41EA-88B8-592CD6945FA9}"/>
                </a:ext>
              </a:extLst>
            </p:cNvPr>
            <p:cNvSpPr txBox="1">
              <a:spLocks noChangeArrowheads="1"/>
            </p:cNvSpPr>
            <p:nvPr/>
          </p:nvSpPr>
          <p:spPr bwMode="auto">
            <a:xfrm>
              <a:off x="304801" y="2452428"/>
              <a:ext cx="490221" cy="13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spcBef>
                  <a:spcPct val="50000"/>
                </a:spcBef>
                <a:defRPr/>
              </a:pPr>
              <a:r>
                <a:rPr lang="en-GB" sz="788" b="1" kern="0" dirty="0">
                  <a:latin typeface="EYInterstate Light" panose="02000506000000020004" pitchFamily="2" charset="0"/>
                </a:rPr>
                <a:t>Kick-off</a:t>
              </a:r>
            </a:p>
          </p:txBody>
        </p:sp>
        <p:sp>
          <p:nvSpPr>
            <p:cNvPr id="283" name="Line 35">
              <a:extLst>
                <a:ext uri="{FF2B5EF4-FFF2-40B4-BE49-F238E27FC236}">
                  <a16:creationId xmlns:a16="http://schemas.microsoft.com/office/drawing/2014/main" id="{97C2D2EC-174F-4E2F-A504-A4FBC94C8FCF}"/>
                </a:ext>
              </a:extLst>
            </p:cNvPr>
            <p:cNvSpPr>
              <a:spLocks noChangeShapeType="1"/>
            </p:cNvSpPr>
            <p:nvPr/>
          </p:nvSpPr>
          <p:spPr bwMode="auto">
            <a:xfrm>
              <a:off x="475087" y="2405996"/>
              <a:ext cx="134752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51197" tIns="25598" rIns="51197" bIns="25598" anchor="ctr"/>
            <a:lstStyle/>
            <a:p>
              <a:pPr defTabSz="685783">
                <a:defRPr/>
              </a:pPr>
              <a:endParaRPr lang="en-GB" sz="1500" kern="0" dirty="0">
                <a:solidFill>
                  <a:schemeClr val="tx1"/>
                </a:solidFill>
              </a:endParaRPr>
            </a:p>
          </p:txBody>
        </p:sp>
        <p:sp>
          <p:nvSpPr>
            <p:cNvPr id="284" name="Text Box 36">
              <a:extLst>
                <a:ext uri="{FF2B5EF4-FFF2-40B4-BE49-F238E27FC236}">
                  <a16:creationId xmlns:a16="http://schemas.microsoft.com/office/drawing/2014/main" id="{CDA1E2DD-DF46-45B7-8F3D-A0B2EDE87C1D}"/>
                </a:ext>
              </a:extLst>
            </p:cNvPr>
            <p:cNvSpPr txBox="1">
              <a:spLocks noChangeArrowheads="1"/>
            </p:cNvSpPr>
            <p:nvPr/>
          </p:nvSpPr>
          <p:spPr bwMode="auto">
            <a:xfrm>
              <a:off x="798978" y="2460538"/>
              <a:ext cx="400774" cy="1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defRPr/>
              </a:pPr>
              <a:r>
                <a:rPr lang="en-GB" sz="750" kern="0" dirty="0">
                  <a:latin typeface="EYInterstate Light" panose="02000506000000020004" pitchFamily="2" charset="0"/>
                </a:rPr>
                <a:t>2020 - 2021</a:t>
              </a:r>
            </a:p>
          </p:txBody>
        </p:sp>
        <p:sp>
          <p:nvSpPr>
            <p:cNvPr id="285" name="Line 37">
              <a:extLst>
                <a:ext uri="{FF2B5EF4-FFF2-40B4-BE49-F238E27FC236}">
                  <a16:creationId xmlns:a16="http://schemas.microsoft.com/office/drawing/2014/main" id="{69FB3EDE-0BCE-478C-A404-7B77F4E7D830}"/>
                </a:ext>
              </a:extLst>
            </p:cNvPr>
            <p:cNvSpPr>
              <a:spLocks noChangeShapeType="1"/>
            </p:cNvSpPr>
            <p:nvPr/>
          </p:nvSpPr>
          <p:spPr bwMode="auto">
            <a:xfrm flipV="1">
              <a:off x="2004809" y="2404295"/>
              <a:ext cx="2238507" cy="216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51197" tIns="25598" rIns="51197" bIns="25598" anchor="ctr"/>
            <a:lstStyle/>
            <a:p>
              <a:pPr defTabSz="685783">
                <a:defRPr/>
              </a:pPr>
              <a:endParaRPr lang="en-GB" sz="1500" kern="0" dirty="0">
                <a:solidFill>
                  <a:schemeClr val="tx1"/>
                </a:solidFill>
              </a:endParaRPr>
            </a:p>
          </p:txBody>
        </p:sp>
        <p:sp>
          <p:nvSpPr>
            <p:cNvPr id="286" name="Text Box 38">
              <a:extLst>
                <a:ext uri="{FF2B5EF4-FFF2-40B4-BE49-F238E27FC236}">
                  <a16:creationId xmlns:a16="http://schemas.microsoft.com/office/drawing/2014/main" id="{7456C63A-9B6D-4F5A-8851-AAD0C022CCC1}"/>
                </a:ext>
              </a:extLst>
            </p:cNvPr>
            <p:cNvSpPr txBox="1">
              <a:spLocks noChangeArrowheads="1"/>
            </p:cNvSpPr>
            <p:nvPr/>
          </p:nvSpPr>
          <p:spPr bwMode="auto">
            <a:xfrm>
              <a:off x="2988296" y="2460538"/>
              <a:ext cx="210963" cy="1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defRPr/>
              </a:pPr>
              <a:r>
                <a:rPr lang="en-GB" sz="750" kern="0" dirty="0">
                  <a:latin typeface="EYInterstate Light" panose="02000506000000020004" pitchFamily="2" charset="0"/>
                </a:rPr>
                <a:t>2022</a:t>
              </a:r>
            </a:p>
          </p:txBody>
        </p:sp>
        <p:sp>
          <p:nvSpPr>
            <p:cNvPr id="287" name="Line 39">
              <a:extLst>
                <a:ext uri="{FF2B5EF4-FFF2-40B4-BE49-F238E27FC236}">
                  <a16:creationId xmlns:a16="http://schemas.microsoft.com/office/drawing/2014/main" id="{DD0634CF-ADE9-45AB-9A45-F14A60B90650}"/>
                </a:ext>
              </a:extLst>
            </p:cNvPr>
            <p:cNvSpPr>
              <a:spLocks noChangeShapeType="1"/>
            </p:cNvSpPr>
            <p:nvPr/>
          </p:nvSpPr>
          <p:spPr bwMode="auto">
            <a:xfrm>
              <a:off x="4429378" y="2404296"/>
              <a:ext cx="1683860" cy="1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51197" tIns="25598" rIns="51197" bIns="25598" anchor="ctr"/>
            <a:lstStyle/>
            <a:p>
              <a:pPr defTabSz="685783">
                <a:defRPr/>
              </a:pPr>
              <a:endParaRPr lang="en-GB" sz="1500" kern="0" dirty="0">
                <a:solidFill>
                  <a:schemeClr val="tx1"/>
                </a:solidFill>
              </a:endParaRPr>
            </a:p>
          </p:txBody>
        </p:sp>
        <p:sp>
          <p:nvSpPr>
            <p:cNvPr id="288" name="AutoShape 18">
              <a:extLst>
                <a:ext uri="{FF2B5EF4-FFF2-40B4-BE49-F238E27FC236}">
                  <a16:creationId xmlns:a16="http://schemas.microsoft.com/office/drawing/2014/main" id="{5B345B4B-E9CA-4163-9A80-690D043719BD}"/>
                </a:ext>
              </a:extLst>
            </p:cNvPr>
            <p:cNvSpPr>
              <a:spLocks noChangeArrowheads="1"/>
            </p:cNvSpPr>
            <p:nvPr/>
          </p:nvSpPr>
          <p:spPr bwMode="auto">
            <a:xfrm>
              <a:off x="1855452" y="2371713"/>
              <a:ext cx="81881" cy="54876"/>
            </a:xfrm>
            <a:prstGeom prst="triangle">
              <a:avLst>
                <a:gd name="adj" fmla="val 50000"/>
              </a:avLst>
            </a:prstGeom>
            <a:solidFill>
              <a:sysClr val="window" lastClr="FFFFFF"/>
            </a:solidFill>
            <a:ln w="9525" algn="ctr">
              <a:solidFill>
                <a:srgbClr val="FFE600">
                  <a:lumMod val="75000"/>
                </a:srgbClr>
              </a:solidFill>
              <a:miter lim="800000"/>
              <a:headEnd/>
              <a:tailEnd/>
            </a:ln>
          </p:spPr>
          <p:txBody>
            <a:bodyPr wrap="none" lIns="51197" tIns="25598" rIns="51197" bIns="25598" anchor="ctr"/>
            <a:lstStyle/>
            <a:p>
              <a:pPr defTabSz="685783">
                <a:lnSpc>
                  <a:spcPct val="80000"/>
                </a:lnSpc>
                <a:defRPr/>
              </a:pPr>
              <a:endParaRPr lang="en-US" sz="1350" b="1" kern="0" dirty="0">
                <a:solidFill>
                  <a:schemeClr val="tx1"/>
                </a:solidFill>
              </a:endParaRPr>
            </a:p>
          </p:txBody>
        </p:sp>
        <p:sp>
          <p:nvSpPr>
            <p:cNvPr id="289" name="Text Box 25">
              <a:extLst>
                <a:ext uri="{FF2B5EF4-FFF2-40B4-BE49-F238E27FC236}">
                  <a16:creationId xmlns:a16="http://schemas.microsoft.com/office/drawing/2014/main" id="{DEF5821C-411D-4355-A215-6773A7581C41}"/>
                </a:ext>
              </a:extLst>
            </p:cNvPr>
            <p:cNvSpPr txBox="1">
              <a:spLocks noChangeArrowheads="1"/>
            </p:cNvSpPr>
            <p:nvPr/>
          </p:nvSpPr>
          <p:spPr bwMode="auto">
            <a:xfrm>
              <a:off x="1537778" y="2452428"/>
              <a:ext cx="750933" cy="13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spcBef>
                  <a:spcPct val="50000"/>
                </a:spcBef>
                <a:defRPr/>
              </a:pPr>
              <a:r>
                <a:rPr lang="en-GB" sz="788" b="1" kern="0" dirty="0">
                  <a:latin typeface="EYInterstate Light" panose="02000506000000020004" pitchFamily="2" charset="0"/>
                </a:rPr>
                <a:t>Check Point 1</a:t>
              </a:r>
            </a:p>
          </p:txBody>
        </p:sp>
        <p:sp>
          <p:nvSpPr>
            <p:cNvPr id="290" name="AutoShape 20">
              <a:extLst>
                <a:ext uri="{FF2B5EF4-FFF2-40B4-BE49-F238E27FC236}">
                  <a16:creationId xmlns:a16="http://schemas.microsoft.com/office/drawing/2014/main" id="{EE4FB498-70E5-42D6-AC33-E0EB01969E40}"/>
                </a:ext>
              </a:extLst>
            </p:cNvPr>
            <p:cNvSpPr>
              <a:spLocks noChangeArrowheads="1"/>
            </p:cNvSpPr>
            <p:nvPr/>
          </p:nvSpPr>
          <p:spPr bwMode="auto">
            <a:xfrm>
              <a:off x="6134927" y="2379685"/>
              <a:ext cx="81881" cy="53945"/>
            </a:xfrm>
            <a:prstGeom prst="triangle">
              <a:avLst>
                <a:gd name="adj" fmla="val 50000"/>
              </a:avLst>
            </a:prstGeom>
            <a:solidFill>
              <a:sysClr val="window" lastClr="FFFFFF"/>
            </a:solidFill>
            <a:ln w="9525" algn="ctr">
              <a:solidFill>
                <a:srgbClr val="FFE600">
                  <a:lumMod val="75000"/>
                </a:srgbClr>
              </a:solidFill>
              <a:miter lim="800000"/>
              <a:headEnd/>
              <a:tailEnd/>
            </a:ln>
          </p:spPr>
          <p:txBody>
            <a:bodyPr wrap="none" lIns="51197" tIns="25598" rIns="51197" bIns="25598" anchor="ctr"/>
            <a:lstStyle/>
            <a:p>
              <a:pPr defTabSz="685783">
                <a:lnSpc>
                  <a:spcPct val="80000"/>
                </a:lnSpc>
                <a:defRPr/>
              </a:pPr>
              <a:endParaRPr lang="en-US" sz="1350" b="1" kern="0" dirty="0">
                <a:solidFill>
                  <a:schemeClr val="tx1"/>
                </a:solidFill>
              </a:endParaRPr>
            </a:p>
          </p:txBody>
        </p:sp>
        <p:sp>
          <p:nvSpPr>
            <p:cNvPr id="291" name="Text Box 25">
              <a:extLst>
                <a:ext uri="{FF2B5EF4-FFF2-40B4-BE49-F238E27FC236}">
                  <a16:creationId xmlns:a16="http://schemas.microsoft.com/office/drawing/2014/main" id="{2B18796B-CE35-47D8-9CC5-0063AB3D5660}"/>
                </a:ext>
              </a:extLst>
            </p:cNvPr>
            <p:cNvSpPr txBox="1">
              <a:spLocks noChangeArrowheads="1"/>
            </p:cNvSpPr>
            <p:nvPr/>
          </p:nvSpPr>
          <p:spPr bwMode="auto">
            <a:xfrm>
              <a:off x="4090953" y="2452428"/>
              <a:ext cx="750933" cy="13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spcBef>
                  <a:spcPct val="50000"/>
                </a:spcBef>
                <a:defRPr/>
              </a:pPr>
              <a:r>
                <a:rPr lang="en-GB" sz="788" b="1" kern="0" dirty="0">
                  <a:latin typeface="EYInterstate Light" panose="02000506000000020004" pitchFamily="2" charset="0"/>
                </a:rPr>
                <a:t>Check Point 2</a:t>
              </a:r>
            </a:p>
          </p:txBody>
        </p:sp>
        <p:sp>
          <p:nvSpPr>
            <p:cNvPr id="292" name="Text Box 25">
              <a:extLst>
                <a:ext uri="{FF2B5EF4-FFF2-40B4-BE49-F238E27FC236}">
                  <a16:creationId xmlns:a16="http://schemas.microsoft.com/office/drawing/2014/main" id="{A7E94F5E-4716-4C5B-915E-6ACD854403D8}"/>
                </a:ext>
              </a:extLst>
            </p:cNvPr>
            <p:cNvSpPr txBox="1">
              <a:spLocks noChangeArrowheads="1"/>
            </p:cNvSpPr>
            <p:nvPr/>
          </p:nvSpPr>
          <p:spPr bwMode="auto">
            <a:xfrm>
              <a:off x="5522217" y="2452428"/>
              <a:ext cx="750933" cy="13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51197" tIns="25598" rIns="51197" bIns="25598">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algn="r" defTabSz="685783">
                <a:lnSpc>
                  <a:spcPct val="80000"/>
                </a:lnSpc>
                <a:spcBef>
                  <a:spcPct val="50000"/>
                </a:spcBef>
                <a:defRPr/>
              </a:pPr>
              <a:r>
                <a:rPr lang="en-GB" sz="788" b="1" kern="0" dirty="0">
                  <a:latin typeface="EYInterstate Light" panose="02000506000000020004" pitchFamily="2" charset="0"/>
                </a:rPr>
                <a:t>Check Point 3</a:t>
              </a:r>
            </a:p>
          </p:txBody>
        </p:sp>
        <p:sp>
          <p:nvSpPr>
            <p:cNvPr id="293" name="Text Box 40">
              <a:extLst>
                <a:ext uri="{FF2B5EF4-FFF2-40B4-BE49-F238E27FC236}">
                  <a16:creationId xmlns:a16="http://schemas.microsoft.com/office/drawing/2014/main" id="{80E49A49-EFC0-4DD0-B64D-265A5507CEAB}"/>
                </a:ext>
              </a:extLst>
            </p:cNvPr>
            <p:cNvSpPr txBox="1">
              <a:spLocks noChangeArrowheads="1"/>
            </p:cNvSpPr>
            <p:nvPr/>
          </p:nvSpPr>
          <p:spPr bwMode="auto">
            <a:xfrm>
              <a:off x="5131150" y="2460538"/>
              <a:ext cx="210963" cy="1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1197" tIns="25598" rIns="51197" bIns="25598" anchor="t">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0"/>
                </a:spcBef>
                <a:spcAft>
                  <a:spcPct val="0"/>
                </a:spcAft>
                <a:defRPr sz="1400">
                  <a:solidFill>
                    <a:schemeClr val="tx1"/>
                  </a:solidFill>
                  <a:latin typeface="Arial" charset="0"/>
                </a:defRPr>
              </a:lvl6pPr>
              <a:lvl7pPr marL="2971800" indent="-228600" algn="ctr" eaLnBrk="0" fontAlgn="base" hangingPunct="0">
                <a:spcBef>
                  <a:spcPct val="0"/>
                </a:spcBef>
                <a:spcAft>
                  <a:spcPct val="0"/>
                </a:spcAft>
                <a:defRPr sz="1400">
                  <a:solidFill>
                    <a:schemeClr val="tx1"/>
                  </a:solidFill>
                  <a:latin typeface="Arial" charset="0"/>
                </a:defRPr>
              </a:lvl7pPr>
              <a:lvl8pPr marL="3429000" indent="-228600" algn="ctr" eaLnBrk="0" fontAlgn="base" hangingPunct="0">
                <a:spcBef>
                  <a:spcPct val="0"/>
                </a:spcBef>
                <a:spcAft>
                  <a:spcPct val="0"/>
                </a:spcAft>
                <a:defRPr sz="1400">
                  <a:solidFill>
                    <a:schemeClr val="tx1"/>
                  </a:solidFill>
                  <a:latin typeface="Arial" charset="0"/>
                </a:defRPr>
              </a:lvl8pPr>
              <a:lvl9pPr marL="3886200" indent="-228600" algn="ctr" eaLnBrk="0" fontAlgn="base" hangingPunct="0">
                <a:spcBef>
                  <a:spcPct val="0"/>
                </a:spcBef>
                <a:spcAft>
                  <a:spcPct val="0"/>
                </a:spcAft>
                <a:defRPr sz="1400">
                  <a:solidFill>
                    <a:schemeClr val="tx1"/>
                  </a:solidFill>
                  <a:latin typeface="Arial" charset="0"/>
                </a:defRPr>
              </a:lvl9pPr>
            </a:lstStyle>
            <a:p>
              <a:pPr defTabSz="685783">
                <a:lnSpc>
                  <a:spcPct val="80000"/>
                </a:lnSpc>
                <a:defRPr/>
              </a:pPr>
              <a:r>
                <a:rPr lang="en-GB" sz="750" kern="0" dirty="0">
                  <a:latin typeface="EYInterstate Light" panose="02000506000000020004" pitchFamily="2" charset="0"/>
                </a:rPr>
                <a:t>2023</a:t>
              </a:r>
            </a:p>
          </p:txBody>
        </p:sp>
        <p:sp>
          <p:nvSpPr>
            <p:cNvPr id="294" name="Rectangle 3">
              <a:extLst>
                <a:ext uri="{FF2B5EF4-FFF2-40B4-BE49-F238E27FC236}">
                  <a16:creationId xmlns:a16="http://schemas.microsoft.com/office/drawing/2014/main" id="{C195AD08-AEC0-4BD7-922A-DA8609C40AE9}"/>
                </a:ext>
              </a:extLst>
            </p:cNvPr>
            <p:cNvSpPr txBox="1">
              <a:spLocks noChangeArrowheads="1"/>
            </p:cNvSpPr>
            <p:nvPr/>
          </p:nvSpPr>
          <p:spPr bwMode="auto">
            <a:xfrm>
              <a:off x="381978" y="4043920"/>
              <a:ext cx="5942623" cy="575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8" rIns="57163" bIns="28088" numCol="1" anchor="t" anchorCtr="0" compatLnSpc="1">
              <a:prstTxWarp prst="textNoShape">
                <a:avLst/>
              </a:prstTxWarp>
            </a:bodyPr>
            <a:lstStyle>
              <a:lvl1pPr marL="386860" indent="-386860" algn="l" rtl="0" eaLnBrk="0" fontAlgn="base" hangingPunct="0">
                <a:spcBef>
                  <a:spcPct val="40000"/>
                </a:spcBef>
                <a:spcAft>
                  <a:spcPct val="40000"/>
                </a:spcAft>
                <a:buClr>
                  <a:schemeClr val="tx1"/>
                </a:buClr>
                <a:buBlip>
                  <a:blip r:embed="rId2"/>
                </a:buBlip>
                <a:defRPr sz="2000">
                  <a:solidFill>
                    <a:schemeClr val="tx1"/>
                  </a:solidFill>
                  <a:latin typeface="+mn-lt"/>
                  <a:ea typeface="+mn-ea"/>
                  <a:cs typeface="+mn-cs"/>
                </a:defRPr>
              </a:lvl1pPr>
              <a:lvl2pPr marL="838196" indent="-322383" algn="l" rtl="0" eaLnBrk="0" fontAlgn="base" hangingPunct="0">
                <a:spcBef>
                  <a:spcPct val="30000"/>
                </a:spcBef>
                <a:spcAft>
                  <a:spcPct val="30000"/>
                </a:spcAft>
                <a:buClr>
                  <a:schemeClr val="tx1"/>
                </a:buClr>
                <a:buBlip>
                  <a:blip r:embed="rId3"/>
                </a:buBlip>
                <a:defRPr sz="1800">
                  <a:solidFill>
                    <a:schemeClr val="tx1"/>
                  </a:solidFill>
                  <a:latin typeface="+mn-lt"/>
                </a:defRPr>
              </a:lvl2pPr>
              <a:lvl3pPr marL="1289533" indent="-257907" algn="l" rtl="0" eaLnBrk="0" fontAlgn="base" hangingPunct="0">
                <a:spcBef>
                  <a:spcPct val="30000"/>
                </a:spcBef>
                <a:spcAft>
                  <a:spcPct val="30000"/>
                </a:spcAft>
                <a:buClr>
                  <a:srgbClr val="990033"/>
                </a:buClr>
                <a:buChar char="•"/>
                <a:defRPr sz="1800">
                  <a:solidFill>
                    <a:schemeClr val="tx1"/>
                  </a:solidFill>
                  <a:latin typeface="+mn-lt"/>
                </a:defRPr>
              </a:lvl3pPr>
              <a:lvl4pPr marL="1805346" indent="-257907" algn="l" rtl="0" eaLnBrk="0" fontAlgn="base" hangingPunct="0">
                <a:spcBef>
                  <a:spcPct val="30000"/>
                </a:spcBef>
                <a:spcAft>
                  <a:spcPct val="30000"/>
                </a:spcAft>
                <a:buClr>
                  <a:schemeClr val="tx1"/>
                </a:buClr>
                <a:buChar char="–"/>
                <a:defRPr sz="1800">
                  <a:solidFill>
                    <a:schemeClr val="tx1"/>
                  </a:solidFill>
                  <a:latin typeface="+mn-lt"/>
                </a:defRPr>
              </a:lvl4pPr>
              <a:lvl5pPr marL="2321159" indent="-257907" algn="l" rtl="0" eaLnBrk="0" fontAlgn="base" hangingPunct="0">
                <a:spcBef>
                  <a:spcPct val="30000"/>
                </a:spcBef>
                <a:spcAft>
                  <a:spcPct val="30000"/>
                </a:spcAft>
                <a:buClr>
                  <a:schemeClr val="tx1"/>
                </a:buClr>
                <a:buChar char="•"/>
                <a:defRPr sz="1800">
                  <a:solidFill>
                    <a:schemeClr val="tx1"/>
                  </a:solidFill>
                  <a:latin typeface="+mn-lt"/>
                </a:defRPr>
              </a:lvl5pPr>
              <a:lvl6pPr marL="2836972" indent="-257907" algn="l" rtl="0" eaLnBrk="0" fontAlgn="base" hangingPunct="0">
                <a:spcBef>
                  <a:spcPct val="30000"/>
                </a:spcBef>
                <a:spcAft>
                  <a:spcPct val="30000"/>
                </a:spcAft>
                <a:buClr>
                  <a:schemeClr val="tx1"/>
                </a:buClr>
                <a:buChar char="•"/>
                <a:defRPr sz="1800">
                  <a:solidFill>
                    <a:schemeClr val="tx1"/>
                  </a:solidFill>
                  <a:latin typeface="+mn-lt"/>
                </a:defRPr>
              </a:lvl6pPr>
              <a:lvl7pPr marL="3352785" indent="-257907" algn="l" rtl="0" eaLnBrk="0" fontAlgn="base" hangingPunct="0">
                <a:spcBef>
                  <a:spcPct val="30000"/>
                </a:spcBef>
                <a:spcAft>
                  <a:spcPct val="30000"/>
                </a:spcAft>
                <a:buClr>
                  <a:schemeClr val="tx1"/>
                </a:buClr>
                <a:buChar char="•"/>
                <a:defRPr sz="1800">
                  <a:solidFill>
                    <a:schemeClr val="tx1"/>
                  </a:solidFill>
                  <a:latin typeface="+mn-lt"/>
                </a:defRPr>
              </a:lvl7pPr>
              <a:lvl8pPr marL="3868598" indent="-257907" algn="l" rtl="0" eaLnBrk="0" fontAlgn="base" hangingPunct="0">
                <a:spcBef>
                  <a:spcPct val="30000"/>
                </a:spcBef>
                <a:spcAft>
                  <a:spcPct val="30000"/>
                </a:spcAft>
                <a:buClr>
                  <a:schemeClr val="tx1"/>
                </a:buClr>
                <a:buChar char="•"/>
                <a:defRPr sz="1800">
                  <a:solidFill>
                    <a:schemeClr val="tx1"/>
                  </a:solidFill>
                  <a:latin typeface="+mn-lt"/>
                </a:defRPr>
              </a:lvl8pPr>
              <a:lvl9pPr marL="4384411" indent="-257907" algn="l" rtl="0" eaLnBrk="0" fontAlgn="base" hangingPunct="0">
                <a:spcBef>
                  <a:spcPct val="30000"/>
                </a:spcBef>
                <a:spcAft>
                  <a:spcPct val="30000"/>
                </a:spcAft>
                <a:buClr>
                  <a:schemeClr val="tx1"/>
                </a:buClr>
                <a:buChar char="•"/>
                <a:defRPr sz="1800">
                  <a:solidFill>
                    <a:schemeClr val="tx1"/>
                  </a:solidFill>
                  <a:latin typeface="+mn-lt"/>
                </a:defRPr>
              </a:lvl9pPr>
            </a:lstStyle>
            <a:p>
              <a:pPr marL="0" indent="0" defTabSz="685783">
                <a:spcBef>
                  <a:spcPts val="450"/>
                </a:spcBef>
                <a:spcAft>
                  <a:spcPts val="450"/>
                </a:spcAft>
                <a:buClr>
                  <a:srgbClr val="000000"/>
                </a:buClr>
                <a:buNone/>
                <a:defRPr/>
              </a:pPr>
              <a:r>
                <a:rPr lang="en-US" sz="1050" b="1" kern="0" dirty="0">
                  <a:latin typeface="Calibri" panose="020F0502020204030204"/>
                  <a:cs typeface="Times New Roman" pitchFamily="18" charset="0"/>
                </a:rPr>
                <a:t>A Program and Change Management function is required to coordinate the execution of projects activities, ensure ownership and buy-in at all levels, determine the overall performance of the projects and report same to the Group’s Executive Committee.</a:t>
              </a:r>
            </a:p>
          </p:txBody>
        </p:sp>
        <p:sp>
          <p:nvSpPr>
            <p:cNvPr id="295" name="TextBox 294">
              <a:extLst>
                <a:ext uri="{FF2B5EF4-FFF2-40B4-BE49-F238E27FC236}">
                  <a16:creationId xmlns:a16="http://schemas.microsoft.com/office/drawing/2014/main" id="{03B41E7F-2B8A-43AD-9D30-6C2CD89A1D07}"/>
                </a:ext>
              </a:extLst>
            </p:cNvPr>
            <p:cNvSpPr txBox="1"/>
            <p:nvPr/>
          </p:nvSpPr>
          <p:spPr>
            <a:xfrm>
              <a:off x="2395329" y="2662060"/>
              <a:ext cx="1529234" cy="185373"/>
            </a:xfrm>
            <a:prstGeom prst="rect">
              <a:avLst/>
            </a:prstGeom>
            <a:noFill/>
          </p:spPr>
          <p:txBody>
            <a:bodyPr wrap="square" lIns="51197" tIns="25598" rIns="51197" bIns="25598" rtlCol="0">
              <a:spAutoFit/>
            </a:bodyPr>
            <a:lstStyle/>
            <a:p>
              <a:pPr algn="ctr" defTabSz="685783">
                <a:defRPr/>
              </a:pPr>
              <a:r>
                <a:rPr lang="en-US" sz="1050" kern="0" dirty="0">
                  <a:solidFill>
                    <a:schemeClr val="tx1"/>
                  </a:solidFill>
                </a:rPr>
                <a:t>Technology/Digital Transformation</a:t>
              </a:r>
            </a:p>
          </p:txBody>
        </p:sp>
        <p:sp>
          <p:nvSpPr>
            <p:cNvPr id="296" name="TextBox 295">
              <a:extLst>
                <a:ext uri="{FF2B5EF4-FFF2-40B4-BE49-F238E27FC236}">
                  <a16:creationId xmlns:a16="http://schemas.microsoft.com/office/drawing/2014/main" id="{3FD20A0E-ADE4-4A70-BBAE-2FAA03586913}"/>
                </a:ext>
              </a:extLst>
            </p:cNvPr>
            <p:cNvSpPr txBox="1"/>
            <p:nvPr/>
          </p:nvSpPr>
          <p:spPr>
            <a:xfrm>
              <a:off x="536332" y="941698"/>
              <a:ext cx="930960" cy="164141"/>
            </a:xfrm>
            <a:prstGeom prst="rect">
              <a:avLst/>
            </a:prstGeom>
            <a:noFill/>
          </p:spPr>
          <p:txBody>
            <a:bodyPr wrap="square" lIns="51197" tIns="25598" rIns="51197" bIns="25598" rtlCol="0">
              <a:spAutoFit/>
            </a:bodyPr>
            <a:lstStyle/>
            <a:p>
              <a:pPr algn="ctr" defTabSz="685783">
                <a:defRPr/>
              </a:pPr>
              <a:r>
                <a:rPr lang="en-US" sz="825" kern="0" dirty="0">
                  <a:solidFill>
                    <a:schemeClr val="tx1"/>
                  </a:solidFill>
                </a:rPr>
                <a:t>Months 0-18</a:t>
              </a:r>
            </a:p>
          </p:txBody>
        </p:sp>
        <p:sp>
          <p:nvSpPr>
            <p:cNvPr id="297" name="TextBox 296">
              <a:extLst>
                <a:ext uri="{FF2B5EF4-FFF2-40B4-BE49-F238E27FC236}">
                  <a16:creationId xmlns:a16="http://schemas.microsoft.com/office/drawing/2014/main" id="{9D5120C2-CAD3-4224-A431-F7DFFE17F762}"/>
                </a:ext>
              </a:extLst>
            </p:cNvPr>
            <p:cNvSpPr txBox="1"/>
            <p:nvPr/>
          </p:nvSpPr>
          <p:spPr>
            <a:xfrm>
              <a:off x="3064030" y="941926"/>
              <a:ext cx="930960" cy="164141"/>
            </a:xfrm>
            <a:prstGeom prst="rect">
              <a:avLst/>
            </a:prstGeom>
            <a:noFill/>
          </p:spPr>
          <p:txBody>
            <a:bodyPr wrap="square" lIns="51197" tIns="25598" rIns="51197" bIns="25598" rtlCol="0">
              <a:spAutoFit/>
            </a:bodyPr>
            <a:lstStyle/>
            <a:p>
              <a:pPr algn="ctr" defTabSz="685783">
                <a:defRPr/>
              </a:pPr>
              <a:r>
                <a:rPr lang="en-US" sz="825" kern="0" dirty="0">
                  <a:solidFill>
                    <a:schemeClr val="tx1"/>
                  </a:solidFill>
                </a:rPr>
                <a:t>Months 19 - 30</a:t>
              </a:r>
            </a:p>
          </p:txBody>
        </p:sp>
        <p:sp>
          <p:nvSpPr>
            <p:cNvPr id="298" name="TextBox 297">
              <a:extLst>
                <a:ext uri="{FF2B5EF4-FFF2-40B4-BE49-F238E27FC236}">
                  <a16:creationId xmlns:a16="http://schemas.microsoft.com/office/drawing/2014/main" id="{67C57E20-901C-4190-8C9D-5B9DBCA5CC2F}"/>
                </a:ext>
              </a:extLst>
            </p:cNvPr>
            <p:cNvSpPr txBox="1"/>
            <p:nvPr/>
          </p:nvSpPr>
          <p:spPr>
            <a:xfrm>
              <a:off x="4953000" y="1372267"/>
              <a:ext cx="1179750" cy="164141"/>
            </a:xfrm>
            <a:prstGeom prst="rect">
              <a:avLst/>
            </a:prstGeom>
            <a:noFill/>
          </p:spPr>
          <p:txBody>
            <a:bodyPr wrap="square" lIns="51197" tIns="25598" rIns="51197" bIns="25598" rtlCol="0">
              <a:spAutoFit/>
            </a:bodyPr>
            <a:lstStyle/>
            <a:p>
              <a:pPr algn="ctr" defTabSz="685783">
                <a:defRPr/>
              </a:pPr>
              <a:r>
                <a:rPr lang="en-US" sz="825" kern="0" dirty="0">
                  <a:solidFill>
                    <a:schemeClr val="tx1"/>
                  </a:solidFill>
                </a:rPr>
                <a:t>Months 31 - 42</a:t>
              </a:r>
            </a:p>
          </p:txBody>
        </p:sp>
        <p:sp>
          <p:nvSpPr>
            <p:cNvPr id="299" name="Rectangle 298">
              <a:extLst>
                <a:ext uri="{FF2B5EF4-FFF2-40B4-BE49-F238E27FC236}">
                  <a16:creationId xmlns:a16="http://schemas.microsoft.com/office/drawing/2014/main" id="{FD13D267-7FC3-4185-A54A-8EEEA19DDD26}"/>
                </a:ext>
              </a:extLst>
            </p:cNvPr>
            <p:cNvSpPr/>
            <p:nvPr/>
          </p:nvSpPr>
          <p:spPr>
            <a:xfrm>
              <a:off x="371534" y="3120169"/>
              <a:ext cx="1631160" cy="474265"/>
            </a:xfrm>
            <a:prstGeom prst="rect">
              <a:avLst/>
            </a:prstGeom>
          </p:spPr>
          <p:txBody>
            <a:bodyPr wrap="square" lIns="0" tIns="0" rIns="0" bIns="0">
              <a:spAutoFit/>
            </a:bodyPr>
            <a:lstStyle/>
            <a:p>
              <a:pPr defTabSz="685783">
                <a:lnSpc>
                  <a:spcPct val="90000"/>
                </a:lnSpc>
                <a:spcBef>
                  <a:spcPts val="450"/>
                </a:spcBef>
                <a:spcAft>
                  <a:spcPts val="450"/>
                </a:spcAft>
                <a:defRPr/>
              </a:pPr>
              <a:r>
                <a:rPr lang="en-US" sz="788" kern="0" dirty="0">
                  <a:solidFill>
                    <a:schemeClr val="tx1"/>
                  </a:solidFill>
                  <a:cs typeface="Times New Roman" pitchFamily="18" charset="0"/>
                </a:rPr>
                <a:t>Phase 1: </a:t>
              </a:r>
              <a:r>
                <a:rPr lang="en-US" sz="788" b="1" i="1" kern="0" dirty="0">
                  <a:solidFill>
                    <a:schemeClr val="tx1"/>
                  </a:solidFill>
                  <a:cs typeface="Times New Roman" pitchFamily="18" charset="0"/>
                </a:rPr>
                <a:t>“Establish Foundation</a:t>
              </a:r>
              <a:r>
                <a:rPr lang="en-US" sz="788" i="1" kern="0" dirty="0">
                  <a:solidFill>
                    <a:schemeClr val="tx1"/>
                  </a:solidFill>
                  <a:cs typeface="Times New Roman" pitchFamily="18" charset="0"/>
                </a:rPr>
                <a:t>” </a:t>
              </a:r>
              <a:r>
                <a:rPr lang="en-US" sz="788" kern="0" dirty="0">
                  <a:solidFill>
                    <a:schemeClr val="tx1"/>
                  </a:solidFill>
                  <a:cs typeface="EYInterstate Light"/>
                </a:rPr>
                <a:t>addresses foundational issues which when resolved, will introduce stability, reliability and  set the baseline for building enabling structures and transforming FMDQ.</a:t>
              </a:r>
            </a:p>
          </p:txBody>
        </p:sp>
        <p:sp>
          <p:nvSpPr>
            <p:cNvPr id="300" name="Rectangle 299">
              <a:extLst>
                <a:ext uri="{FF2B5EF4-FFF2-40B4-BE49-F238E27FC236}">
                  <a16:creationId xmlns:a16="http://schemas.microsoft.com/office/drawing/2014/main" id="{B3B1F0B4-61E1-46C9-9863-276CEDC19EE1}"/>
                </a:ext>
              </a:extLst>
            </p:cNvPr>
            <p:cNvSpPr/>
            <p:nvPr/>
          </p:nvSpPr>
          <p:spPr>
            <a:xfrm>
              <a:off x="2429585" y="3120169"/>
              <a:ext cx="1631160" cy="379412"/>
            </a:xfrm>
            <a:prstGeom prst="rect">
              <a:avLst/>
            </a:prstGeom>
          </p:spPr>
          <p:txBody>
            <a:bodyPr wrap="square" lIns="0" tIns="0" rIns="0" bIns="0">
              <a:spAutoFit/>
            </a:bodyPr>
            <a:lstStyle/>
            <a:p>
              <a:pPr defTabSz="685783">
                <a:lnSpc>
                  <a:spcPct val="90000"/>
                </a:lnSpc>
                <a:spcBef>
                  <a:spcPts val="450"/>
                </a:spcBef>
                <a:spcAft>
                  <a:spcPts val="450"/>
                </a:spcAft>
                <a:defRPr/>
              </a:pPr>
              <a:r>
                <a:rPr lang="en-US" sz="788" kern="0" dirty="0">
                  <a:solidFill>
                    <a:schemeClr val="tx1"/>
                  </a:solidFill>
                  <a:cs typeface="Times New Roman" pitchFamily="18" charset="0"/>
                </a:rPr>
                <a:t>Phase 2 : </a:t>
              </a:r>
              <a:r>
                <a:rPr lang="en-US" sz="788" b="1" i="1" kern="0" dirty="0">
                  <a:solidFill>
                    <a:schemeClr val="tx1"/>
                  </a:solidFill>
                  <a:cs typeface="Times New Roman" pitchFamily="18" charset="0"/>
                </a:rPr>
                <a:t>“Build Enabling Structures” </a:t>
              </a:r>
              <a:r>
                <a:rPr lang="en-US" sz="788" kern="0" dirty="0">
                  <a:solidFill>
                    <a:schemeClr val="tx1"/>
                  </a:solidFill>
                  <a:cs typeface="EYInterstate Light"/>
                </a:rPr>
                <a:t>which entail design, development and implementation of supportive systems, processes and technology across FMDQ.</a:t>
              </a:r>
            </a:p>
          </p:txBody>
        </p:sp>
        <p:sp>
          <p:nvSpPr>
            <p:cNvPr id="301" name="Rectangle 300">
              <a:extLst>
                <a:ext uri="{FF2B5EF4-FFF2-40B4-BE49-F238E27FC236}">
                  <a16:creationId xmlns:a16="http://schemas.microsoft.com/office/drawing/2014/main" id="{8657654E-1288-41C5-B669-1E2ED1A5BD41}"/>
                </a:ext>
              </a:extLst>
            </p:cNvPr>
            <p:cNvSpPr/>
            <p:nvPr/>
          </p:nvSpPr>
          <p:spPr>
            <a:xfrm>
              <a:off x="4395178" y="3120169"/>
              <a:ext cx="1737572" cy="284559"/>
            </a:xfrm>
            <a:prstGeom prst="rect">
              <a:avLst/>
            </a:prstGeom>
          </p:spPr>
          <p:txBody>
            <a:bodyPr wrap="square" lIns="0" tIns="0" rIns="0" bIns="0">
              <a:spAutoFit/>
            </a:bodyPr>
            <a:lstStyle/>
            <a:p>
              <a:pPr defTabSz="685783">
                <a:lnSpc>
                  <a:spcPct val="90000"/>
                </a:lnSpc>
                <a:spcBef>
                  <a:spcPts val="450"/>
                </a:spcBef>
                <a:spcAft>
                  <a:spcPts val="450"/>
                </a:spcAft>
                <a:defRPr/>
              </a:pPr>
              <a:r>
                <a:rPr lang="en-US" sz="788" kern="0" dirty="0">
                  <a:solidFill>
                    <a:schemeClr val="tx1"/>
                  </a:solidFill>
                  <a:cs typeface="Times New Roman" pitchFamily="18" charset="0"/>
                </a:rPr>
                <a:t>Phase 3: </a:t>
              </a:r>
              <a:r>
                <a:rPr lang="en-US" sz="788" b="1" i="1" kern="0" dirty="0">
                  <a:solidFill>
                    <a:schemeClr val="tx1"/>
                  </a:solidFill>
                  <a:cs typeface="Times New Roman" pitchFamily="18" charset="0"/>
                </a:rPr>
                <a:t>“Innovate &amp; </a:t>
              </a:r>
              <a:r>
                <a:rPr lang="en-GB" sz="788" b="1" i="1" kern="0" dirty="0">
                  <a:solidFill>
                    <a:schemeClr val="tx1"/>
                  </a:solidFill>
                  <a:cs typeface="Times New Roman" pitchFamily="18" charset="0"/>
                </a:rPr>
                <a:t>Optimise</a:t>
              </a:r>
              <a:r>
                <a:rPr lang="en-US" sz="788" b="1" i="1" kern="0" dirty="0">
                  <a:solidFill>
                    <a:schemeClr val="tx1"/>
                  </a:solidFill>
                  <a:cs typeface="Times New Roman" pitchFamily="18" charset="0"/>
                </a:rPr>
                <a:t> Capability”</a:t>
              </a:r>
              <a:r>
                <a:rPr lang="en-US" sz="788" kern="0" dirty="0">
                  <a:solidFill>
                    <a:schemeClr val="tx1"/>
                  </a:solidFill>
                  <a:cs typeface="Times New Roman" pitchFamily="18" charset="0"/>
                </a:rPr>
                <a:t> </a:t>
              </a:r>
              <a:r>
                <a:rPr lang="en-US" sz="788" kern="0" dirty="0">
                  <a:solidFill>
                    <a:schemeClr val="tx1"/>
                  </a:solidFill>
                  <a:cs typeface="EYInterstate Light"/>
                </a:rPr>
                <a:t>the focus will shift to digital innovation and disruptive initiatives that will differentiate </a:t>
              </a:r>
              <a:r>
                <a:rPr lang="en-US" sz="788" dirty="0">
                  <a:solidFill>
                    <a:schemeClr val="tx1"/>
                  </a:solidFill>
                  <a:cs typeface="EYInterstate Light"/>
                </a:rPr>
                <a:t>FMDQ</a:t>
              </a:r>
              <a:endParaRPr lang="en-US" sz="788" kern="0" dirty="0">
                <a:solidFill>
                  <a:schemeClr val="tx1"/>
                </a:solidFill>
                <a:cs typeface="EYInterstate Light"/>
              </a:endParaRPr>
            </a:p>
          </p:txBody>
        </p:sp>
        <p:cxnSp>
          <p:nvCxnSpPr>
            <p:cNvPr id="302" name="Straight Connector 301">
              <a:extLst>
                <a:ext uri="{FF2B5EF4-FFF2-40B4-BE49-F238E27FC236}">
                  <a16:creationId xmlns:a16="http://schemas.microsoft.com/office/drawing/2014/main" id="{54B5C8D6-5574-4FE3-BC6F-D1C7417D470C}"/>
                </a:ext>
              </a:extLst>
            </p:cNvPr>
            <p:cNvCxnSpPr/>
            <p:nvPr/>
          </p:nvCxnSpPr>
          <p:spPr bwMode="auto">
            <a:xfrm>
              <a:off x="2131322" y="3062591"/>
              <a:ext cx="0" cy="699944"/>
            </a:xfrm>
            <a:prstGeom prst="line">
              <a:avLst/>
            </a:prstGeom>
            <a:solidFill>
              <a:srgbClr val="808080"/>
            </a:solidFill>
            <a:ln w="12700" cap="flat" cmpd="sng" algn="ctr">
              <a:solidFill>
                <a:srgbClr val="808080"/>
              </a:solidFill>
              <a:prstDash val="solid"/>
              <a:round/>
              <a:headEnd type="none" w="sm" len="sm"/>
              <a:tailEnd type="none" w="sm" len="sm"/>
            </a:ln>
            <a:effectLst/>
          </p:spPr>
        </p:cxnSp>
        <p:cxnSp>
          <p:nvCxnSpPr>
            <p:cNvPr id="303" name="Straight Connector 302">
              <a:extLst>
                <a:ext uri="{FF2B5EF4-FFF2-40B4-BE49-F238E27FC236}">
                  <a16:creationId xmlns:a16="http://schemas.microsoft.com/office/drawing/2014/main" id="{EE4845C8-7558-4AF0-AA0E-19DB2DE9F6E1}"/>
                </a:ext>
              </a:extLst>
            </p:cNvPr>
            <p:cNvCxnSpPr/>
            <p:nvPr/>
          </p:nvCxnSpPr>
          <p:spPr bwMode="auto">
            <a:xfrm>
              <a:off x="4240824" y="3062591"/>
              <a:ext cx="0" cy="699944"/>
            </a:xfrm>
            <a:prstGeom prst="line">
              <a:avLst/>
            </a:prstGeom>
            <a:solidFill>
              <a:srgbClr val="808080"/>
            </a:solidFill>
            <a:ln w="12700" cap="flat" cmpd="sng" algn="ctr">
              <a:solidFill>
                <a:srgbClr val="808080"/>
              </a:solidFill>
              <a:prstDash val="solid"/>
              <a:round/>
              <a:headEnd type="none" w="sm" len="sm"/>
              <a:tailEnd type="none" w="sm" len="sm"/>
            </a:ln>
            <a:effectLst/>
          </p:spPr>
        </p:cxnSp>
        <p:cxnSp>
          <p:nvCxnSpPr>
            <p:cNvPr id="304" name="Straight Connector 303">
              <a:extLst>
                <a:ext uri="{FF2B5EF4-FFF2-40B4-BE49-F238E27FC236}">
                  <a16:creationId xmlns:a16="http://schemas.microsoft.com/office/drawing/2014/main" id="{A4AF494B-9749-40B4-A45B-EE3F53589DBB}"/>
                </a:ext>
              </a:extLst>
            </p:cNvPr>
            <p:cNvCxnSpPr/>
            <p:nvPr/>
          </p:nvCxnSpPr>
          <p:spPr bwMode="auto">
            <a:xfrm flipV="1">
              <a:off x="4337765" y="1331833"/>
              <a:ext cx="1874520" cy="7956"/>
            </a:xfrm>
            <a:prstGeom prst="line">
              <a:avLst/>
            </a:prstGeom>
            <a:solidFill>
              <a:srgbClr val="808080"/>
            </a:solidFill>
            <a:ln w="38100" cap="flat" cmpd="sng" algn="ctr">
              <a:solidFill>
                <a:schemeClr val="tx1"/>
              </a:solidFill>
              <a:prstDash val="sysDash"/>
              <a:round/>
              <a:headEnd type="none" w="sm" len="sm"/>
              <a:tailEnd type="none" w="sm" len="sm"/>
            </a:ln>
            <a:effectLst/>
          </p:spPr>
        </p:cxnSp>
        <p:cxnSp>
          <p:nvCxnSpPr>
            <p:cNvPr id="305" name="Straight Connector 304">
              <a:extLst>
                <a:ext uri="{FF2B5EF4-FFF2-40B4-BE49-F238E27FC236}">
                  <a16:creationId xmlns:a16="http://schemas.microsoft.com/office/drawing/2014/main" id="{153C4D17-43C0-4B40-9326-1A994355C430}"/>
                </a:ext>
              </a:extLst>
            </p:cNvPr>
            <p:cNvCxnSpPr/>
            <p:nvPr/>
          </p:nvCxnSpPr>
          <p:spPr bwMode="auto">
            <a:xfrm flipV="1">
              <a:off x="6221698" y="1274110"/>
              <a:ext cx="0" cy="727295"/>
            </a:xfrm>
            <a:prstGeom prst="line">
              <a:avLst/>
            </a:prstGeom>
            <a:solidFill>
              <a:srgbClr val="808080"/>
            </a:solidFill>
            <a:ln w="28575" cap="flat" cmpd="sng" algn="ctr">
              <a:solidFill>
                <a:schemeClr val="tx1"/>
              </a:solidFill>
              <a:prstDash val="solid"/>
              <a:round/>
              <a:headEnd type="none" w="sm" len="sm"/>
              <a:tailEnd type="none" w="sm" len="sm"/>
            </a:ln>
            <a:effectLst/>
          </p:spPr>
        </p:cxnSp>
        <p:sp>
          <p:nvSpPr>
            <p:cNvPr id="306" name="TextBox 305">
              <a:extLst>
                <a:ext uri="{FF2B5EF4-FFF2-40B4-BE49-F238E27FC236}">
                  <a16:creationId xmlns:a16="http://schemas.microsoft.com/office/drawing/2014/main" id="{E52950B4-96A3-43CB-AC62-96904C0CC3AF}"/>
                </a:ext>
              </a:extLst>
            </p:cNvPr>
            <p:cNvSpPr txBox="1"/>
            <p:nvPr/>
          </p:nvSpPr>
          <p:spPr>
            <a:xfrm>
              <a:off x="4336584" y="1096653"/>
              <a:ext cx="2216616" cy="150319"/>
            </a:xfrm>
            <a:prstGeom prst="rect">
              <a:avLst/>
            </a:prstGeom>
            <a:noFill/>
          </p:spPr>
          <p:txBody>
            <a:bodyPr wrap="square" lIns="51197" tIns="25598" rIns="51197" bIns="25598" rtlCol="0">
              <a:spAutoFit/>
            </a:bodyPr>
            <a:lstStyle/>
            <a:p>
              <a:pPr algn="ctr" defTabSz="685783">
                <a:defRPr/>
              </a:pPr>
              <a:r>
                <a:rPr lang="en-US" sz="788" b="1" kern="0" dirty="0">
                  <a:solidFill>
                    <a:schemeClr val="tx1"/>
                  </a:solidFill>
                </a:rPr>
                <a:t>Includes YoY Initiatives running through 2023</a:t>
              </a:r>
            </a:p>
          </p:txBody>
        </p:sp>
      </p:grpSp>
    </p:spTree>
    <p:extLst>
      <p:ext uri="{BB962C8B-B14F-4D97-AF65-F5344CB8AC3E}">
        <p14:creationId xmlns:p14="http://schemas.microsoft.com/office/powerpoint/2010/main" val="1087982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Tech trends   </a:t>
            </a:r>
          </a:p>
        </p:txBody>
      </p:sp>
      <p:sp>
        <p:nvSpPr>
          <p:cNvPr id="107" name="Title 1">
            <a:extLst>
              <a:ext uri="{FF2B5EF4-FFF2-40B4-BE49-F238E27FC236}">
                <a16:creationId xmlns:a16="http://schemas.microsoft.com/office/drawing/2014/main" id="{E528E4D9-C0E4-47C1-A7E3-18836C765716}"/>
              </a:ext>
            </a:extLst>
          </p:cNvPr>
          <p:cNvSpPr txBox="1">
            <a:spLocks/>
          </p:cNvSpPr>
          <p:nvPr/>
        </p:nvSpPr>
        <p:spPr>
          <a:xfrm>
            <a:off x="0" y="774557"/>
            <a:ext cx="9144000" cy="884584"/>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ZA" sz="1800" b="1" dirty="0">
                <a:solidFill>
                  <a:srgbClr val="002060"/>
                </a:solidFill>
                <a:latin typeface="Arial" panose="020B0604020202020204" pitchFamily="34" charset="0"/>
                <a:cs typeface="Arial" panose="020B0604020202020204" pitchFamily="34" charset="0"/>
              </a:rPr>
              <a:t>WE ARE SEEING A SHIFT BOTH GLOBALLY AND LOCALLY WITH NEW SERVICES THAT ARE CHANGING CUSTOMER’S EXPERIENCE AND EXPECTATIONS</a:t>
            </a:r>
          </a:p>
        </p:txBody>
      </p:sp>
      <p:sp>
        <p:nvSpPr>
          <p:cNvPr id="108" name="Rectangle 107">
            <a:extLst>
              <a:ext uri="{FF2B5EF4-FFF2-40B4-BE49-F238E27FC236}">
                <a16:creationId xmlns:a16="http://schemas.microsoft.com/office/drawing/2014/main" id="{2251499C-EF95-4DC4-B151-7CFE3F613C11}"/>
              </a:ext>
            </a:extLst>
          </p:cNvPr>
          <p:cNvSpPr/>
          <p:nvPr/>
        </p:nvSpPr>
        <p:spPr>
          <a:xfrm>
            <a:off x="250826" y="2263663"/>
            <a:ext cx="3596346" cy="621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rgbClr val="F3822F"/>
                </a:solidFill>
                <a:latin typeface="Arial" panose="020B0604020202020204" pitchFamily="34" charset="0"/>
                <a:cs typeface="Arial" panose="020B0604020202020204" pitchFamily="34" charset="0"/>
              </a:rPr>
              <a:t>SERVICES THAT ARE </a:t>
            </a:r>
            <a:r>
              <a:rPr lang="en-ZA" sz="1200" b="1" dirty="0">
                <a:solidFill>
                  <a:srgbClr val="004990"/>
                </a:solidFill>
                <a:latin typeface="Arial" panose="020B0604020202020204" pitchFamily="34" charset="0"/>
                <a:cs typeface="Arial" panose="020B0604020202020204" pitchFamily="34" charset="0"/>
              </a:rPr>
              <a:t>CREATING NEW FORMS OF ACCESS</a:t>
            </a:r>
            <a:r>
              <a:rPr lang="en-ZA" sz="1200" b="1" dirty="0">
                <a:solidFill>
                  <a:srgbClr val="F3822F"/>
                </a:solidFill>
                <a:latin typeface="Arial" panose="020B0604020202020204" pitchFamily="34" charset="0"/>
                <a:cs typeface="Arial" panose="020B0604020202020204" pitchFamily="34" charset="0"/>
              </a:rPr>
              <a:t> FOR CUSTOMERS</a:t>
            </a:r>
          </a:p>
        </p:txBody>
      </p:sp>
      <p:sp>
        <p:nvSpPr>
          <p:cNvPr id="109" name="Rectangle 108">
            <a:extLst>
              <a:ext uri="{FF2B5EF4-FFF2-40B4-BE49-F238E27FC236}">
                <a16:creationId xmlns:a16="http://schemas.microsoft.com/office/drawing/2014/main" id="{20D69B8F-4128-40FD-A409-5A0BD0075766}"/>
              </a:ext>
            </a:extLst>
          </p:cNvPr>
          <p:cNvSpPr/>
          <p:nvPr/>
        </p:nvSpPr>
        <p:spPr>
          <a:xfrm>
            <a:off x="250826" y="3255592"/>
            <a:ext cx="3596346" cy="621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rgbClr val="F3822F"/>
                </a:solidFill>
                <a:latin typeface="Arial" panose="020B0604020202020204" pitchFamily="34" charset="0"/>
                <a:cs typeface="Arial" panose="020B0604020202020204" pitchFamily="34" charset="0"/>
              </a:rPr>
              <a:t>SERVICES THAT ARE </a:t>
            </a:r>
            <a:r>
              <a:rPr lang="en-ZA" sz="1200" b="1" dirty="0">
                <a:solidFill>
                  <a:srgbClr val="004990"/>
                </a:solidFill>
                <a:latin typeface="Arial" panose="020B0604020202020204" pitchFamily="34" charset="0"/>
                <a:cs typeface="Arial" panose="020B0604020202020204" pitchFamily="34" charset="0"/>
              </a:rPr>
              <a:t>PULLING SERVICES TOGETHER</a:t>
            </a:r>
            <a:r>
              <a:rPr lang="en-ZA" sz="1200" b="1" dirty="0">
                <a:solidFill>
                  <a:srgbClr val="F3822F"/>
                </a:solidFill>
                <a:latin typeface="Arial" panose="020B0604020202020204" pitchFamily="34" charset="0"/>
                <a:cs typeface="Arial" panose="020B0604020202020204" pitchFamily="34" charset="0"/>
              </a:rPr>
              <a:t> AND CHANGING THE MARKET PLACE</a:t>
            </a:r>
          </a:p>
        </p:txBody>
      </p:sp>
      <p:sp>
        <p:nvSpPr>
          <p:cNvPr id="110" name="Rectangle 109">
            <a:extLst>
              <a:ext uri="{FF2B5EF4-FFF2-40B4-BE49-F238E27FC236}">
                <a16:creationId xmlns:a16="http://schemas.microsoft.com/office/drawing/2014/main" id="{D2983EBA-22EF-43A0-8A10-A9018357E81A}"/>
              </a:ext>
            </a:extLst>
          </p:cNvPr>
          <p:cNvSpPr/>
          <p:nvPr/>
        </p:nvSpPr>
        <p:spPr>
          <a:xfrm>
            <a:off x="311919" y="4528061"/>
            <a:ext cx="3596346" cy="621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rgbClr val="F3822F"/>
                </a:solidFill>
                <a:latin typeface="Arial" panose="020B0604020202020204" pitchFamily="34" charset="0"/>
                <a:cs typeface="Arial" panose="020B0604020202020204" pitchFamily="34" charset="0"/>
              </a:rPr>
              <a:t>SERVICES THAT ARE </a:t>
            </a:r>
            <a:r>
              <a:rPr lang="en-ZA" sz="1200" b="1" dirty="0">
                <a:solidFill>
                  <a:srgbClr val="004990"/>
                </a:solidFill>
                <a:latin typeface="Arial" panose="020B0604020202020204" pitchFamily="34" charset="0"/>
                <a:cs typeface="Arial" panose="020B0604020202020204" pitchFamily="34" charset="0"/>
              </a:rPr>
              <a:t>REDEFINING THE ROLE OF CUSTOMER ADVICE AND SERVICE</a:t>
            </a:r>
          </a:p>
        </p:txBody>
      </p:sp>
      <p:pic>
        <p:nvPicPr>
          <p:cNvPr id="111" name="Picture 2" descr="https://www.nyintl.net/uploads/imagebox/taskrabbit.png">
            <a:extLst>
              <a:ext uri="{FF2B5EF4-FFF2-40B4-BE49-F238E27FC236}">
                <a16:creationId xmlns:a16="http://schemas.microsoft.com/office/drawing/2014/main" id="{2DFC5F52-6AF1-40FF-B74E-2DD567540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8152" y="4567375"/>
            <a:ext cx="927363" cy="54317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http://www.expediainc.com/wp-content/uploads/2013/06/expedia1.png">
            <a:extLst>
              <a:ext uri="{FF2B5EF4-FFF2-40B4-BE49-F238E27FC236}">
                <a16:creationId xmlns:a16="http://schemas.microsoft.com/office/drawing/2014/main" id="{21F61C00-F80B-455E-9CE1-9B5AF084A50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43" t="23570" r="10476" b="42253"/>
          <a:stretch/>
        </p:blipFill>
        <p:spPr bwMode="auto">
          <a:xfrm>
            <a:off x="4197584" y="3240783"/>
            <a:ext cx="1087924" cy="31661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6" descr="http://abovethecrowd.com/wp-content/uploads/2014/03/New-Logo-Vertical-Dark.jpg">
            <a:extLst>
              <a:ext uri="{FF2B5EF4-FFF2-40B4-BE49-F238E27FC236}">
                <a16:creationId xmlns:a16="http://schemas.microsoft.com/office/drawing/2014/main" id="{192AF5FA-43BE-46D3-8D94-DEB00337CC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9402" y="21739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8" descr="http://blogs-images.forbes.com/davidvinjamuri/files/2014/07/airbnb_horizontal_lockup_print.jpg">
            <a:extLst>
              <a:ext uri="{FF2B5EF4-FFF2-40B4-BE49-F238E27FC236}">
                <a16:creationId xmlns:a16="http://schemas.microsoft.com/office/drawing/2014/main" id="{3C4EA60F-8599-47CE-8839-BECBCCC5D9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5863" y="2209818"/>
            <a:ext cx="1178310" cy="52472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0" descr="http://connectnigeria.com/articles/wp-content/uploads/2013/07/easy-taxi.jpg">
            <a:extLst>
              <a:ext uri="{FF2B5EF4-FFF2-40B4-BE49-F238E27FC236}">
                <a16:creationId xmlns:a16="http://schemas.microsoft.com/office/drawing/2014/main" id="{E3CE3283-1618-4DEC-978A-7D6B951C84B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986" t="30022" r="15960" b="35173"/>
          <a:stretch/>
        </p:blipFill>
        <p:spPr bwMode="auto">
          <a:xfrm>
            <a:off x="7662671" y="2247017"/>
            <a:ext cx="1240552" cy="43320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2" descr="http://cdn1.tnwcdn.com/files/2011/05/wakanow_logo.jpg">
            <a:extLst>
              <a:ext uri="{FF2B5EF4-FFF2-40B4-BE49-F238E27FC236}">
                <a16:creationId xmlns:a16="http://schemas.microsoft.com/office/drawing/2014/main" id="{266E7F1E-8FDE-4AF6-B669-EABC045B0D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8363" y="3110634"/>
            <a:ext cx="1204868" cy="57690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4" descr="http://www.livearchitecture.net/wp-content/uploads/2010/02/UrbanBuddy_LOGO-310x150.png">
            <a:extLst>
              <a:ext uri="{FF2B5EF4-FFF2-40B4-BE49-F238E27FC236}">
                <a16:creationId xmlns:a16="http://schemas.microsoft.com/office/drawing/2014/main" id="{1C3ED014-CBDD-487A-ADB7-DC0D488013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907" b="13776"/>
          <a:stretch/>
        </p:blipFill>
        <p:spPr bwMode="auto">
          <a:xfrm>
            <a:off x="5524664" y="4705569"/>
            <a:ext cx="1547956" cy="44429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http://techloy.com/wp-content/uploads/2014/06/spotify-logo-primary-horizontal-light-background-rgb.jpg">
            <a:extLst>
              <a:ext uri="{FF2B5EF4-FFF2-40B4-BE49-F238E27FC236}">
                <a16:creationId xmlns:a16="http://schemas.microsoft.com/office/drawing/2014/main" id="{B492154C-89A6-483B-988C-6D033F2FFA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89696" y="2247018"/>
            <a:ext cx="1177212" cy="457619"/>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8" descr="http://media.mbank.pl/file/mediakit/565148/be/mbank_podstawowy_logotyp.jpg">
            <a:extLst>
              <a:ext uri="{FF2B5EF4-FFF2-40B4-BE49-F238E27FC236}">
                <a16:creationId xmlns:a16="http://schemas.microsoft.com/office/drawing/2014/main" id="{77CA7EF2-DF73-4D9B-93D5-1FE89F8A3CC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329" t="20196" r="15332" b="20287"/>
          <a:stretch/>
        </p:blipFill>
        <p:spPr bwMode="auto">
          <a:xfrm>
            <a:off x="4251936" y="4669098"/>
            <a:ext cx="923323" cy="35670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2" descr="http://media.corporate-ir.net/media_files/IROL/97/97664/images/amazon_logo_RGB.jpg">
            <a:extLst>
              <a:ext uri="{FF2B5EF4-FFF2-40B4-BE49-F238E27FC236}">
                <a16:creationId xmlns:a16="http://schemas.microsoft.com/office/drawing/2014/main" id="{75E7092E-C1EF-4D77-B0F6-49E38D85C5B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50415" y="3270987"/>
            <a:ext cx="1107421" cy="405759"/>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0" descr="http://moneymorning.com/files/2014/08/alibaba-logo.png">
            <a:extLst>
              <a:ext uri="{FF2B5EF4-FFF2-40B4-BE49-F238E27FC236}">
                <a16:creationId xmlns:a16="http://schemas.microsoft.com/office/drawing/2014/main" id="{824CAD5F-1E4D-4FC4-9FBD-439DD404EA5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2376" y="3194965"/>
            <a:ext cx="964532" cy="42198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6" descr="https://datafox-data.s3.amazonaws.com/images/cb_71627793c7e0422f91ac5c1e9d5ec34a.jpg">
            <a:extLst>
              <a:ext uri="{FF2B5EF4-FFF2-40B4-BE49-F238E27FC236}">
                <a16:creationId xmlns:a16="http://schemas.microsoft.com/office/drawing/2014/main" id="{67A12BCF-16A5-4BBF-A712-B20912B9DB5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7747" y="5218758"/>
            <a:ext cx="1093835" cy="417766"/>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8" descr="https://www.mint.com/blog/wp-content/uploads/2014/05/CheckLogo_white.jpg">
            <a:extLst>
              <a:ext uri="{FF2B5EF4-FFF2-40B4-BE49-F238E27FC236}">
                <a16:creationId xmlns:a16="http://schemas.microsoft.com/office/drawing/2014/main" id="{97C75B0C-7239-4081-B6BC-D9F48C88B8C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5052" b="27306"/>
          <a:stretch/>
        </p:blipFill>
        <p:spPr bwMode="auto">
          <a:xfrm>
            <a:off x="6643327" y="5298907"/>
            <a:ext cx="949648" cy="25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230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grpSp>
        <p:nvGrpSpPr>
          <p:cNvPr id="47" name="Group 46">
            <a:extLst>
              <a:ext uri="{FF2B5EF4-FFF2-40B4-BE49-F238E27FC236}">
                <a16:creationId xmlns:a16="http://schemas.microsoft.com/office/drawing/2014/main" id="{23E17114-33FF-4247-86FC-DBCD13D4AD24}"/>
              </a:ext>
            </a:extLst>
          </p:cNvPr>
          <p:cNvGrpSpPr/>
          <p:nvPr/>
        </p:nvGrpSpPr>
        <p:grpSpPr>
          <a:xfrm>
            <a:off x="415589" y="2101747"/>
            <a:ext cx="4710605" cy="2095748"/>
            <a:chOff x="406062" y="2064599"/>
            <a:chExt cx="4710605" cy="2095748"/>
          </a:xfrm>
          <a:solidFill>
            <a:schemeClr val="bg1">
              <a:lumMod val="50000"/>
            </a:schemeClr>
          </a:solidFill>
        </p:grpSpPr>
        <p:sp>
          <p:nvSpPr>
            <p:cNvPr id="26" name="Rounded Rectangle 44">
              <a:extLst>
                <a:ext uri="{FF2B5EF4-FFF2-40B4-BE49-F238E27FC236}">
                  <a16:creationId xmlns:a16="http://schemas.microsoft.com/office/drawing/2014/main" id="{9DFF0D48-BBDA-4D32-BA61-1514DD24FB20}"/>
                </a:ext>
              </a:extLst>
            </p:cNvPr>
            <p:cNvSpPr/>
            <p:nvPr/>
          </p:nvSpPr>
          <p:spPr>
            <a:xfrm>
              <a:off x="406062" y="206459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2004" y="3859703"/>
              <a:ext cx="374904" cy="300644"/>
            </a:xfrm>
            <a:prstGeom prst="rect">
              <a:avLst/>
            </a:prstGeom>
            <a:grpFill/>
          </p:spPr>
        </p:pic>
      </p:grpSp>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10772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2234"/>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362970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324077"/>
            <a:ext cx="710324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solidFill>
                  <a:schemeClr val="tx1"/>
                </a:solidFill>
                <a:latin typeface="Arial" panose="020B0604020202020204" pitchFamily="34" charset="0"/>
                <a:cs typeface="Arial" panose="020B0604020202020204" pitchFamily="34" charset="0"/>
              </a:rPr>
              <a:t>Future State: Target Technology Roadmap</a:t>
            </a:r>
            <a:endParaRPr dirty="0">
              <a:solidFill>
                <a:schemeClr val="tx1"/>
              </a:solidFill>
              <a:latin typeface="Arial" panose="020B0604020202020204" pitchFamily="34" charset="0"/>
              <a:cs typeface="Arial" panose="020B0604020202020204" pitchFamily="34" charset="0"/>
            </a:endParaRPr>
          </a:p>
        </p:txBody>
      </p:sp>
      <p:cxnSp>
        <p:nvCxnSpPr>
          <p:cNvPr id="139" name="Straight Arrow Connector 138">
            <a:extLst>
              <a:ext uri="{FF2B5EF4-FFF2-40B4-BE49-F238E27FC236}">
                <a16:creationId xmlns:a16="http://schemas.microsoft.com/office/drawing/2014/main" id="{EC10F0EB-509D-4A9C-8FB2-9EAB9F8200CD}"/>
              </a:ext>
            </a:extLst>
          </p:cNvPr>
          <p:cNvCxnSpPr>
            <a:cxnSpLocks/>
          </p:cNvCxnSpPr>
          <p:nvPr/>
        </p:nvCxnSpPr>
        <p:spPr>
          <a:xfrm flipH="1" flipV="1">
            <a:off x="4743257" y="1491695"/>
            <a:ext cx="3265242" cy="0"/>
          </a:xfrm>
          <a:prstGeom prst="straightConnector1">
            <a:avLst/>
          </a:prstGeom>
          <a:noFill/>
          <a:ln w="12700" cap="flat" cmpd="sng" algn="ctr">
            <a:solidFill>
              <a:schemeClr val="tx1"/>
            </a:solidFill>
            <a:prstDash val="sysDash"/>
            <a:miter lim="800000"/>
            <a:headEnd type="triangle"/>
            <a:tailEnd type="triangle"/>
          </a:ln>
          <a:effectLst/>
        </p:spPr>
      </p:cxnSp>
      <p:cxnSp>
        <p:nvCxnSpPr>
          <p:cNvPr id="140" name="Straight Arrow Connector 139">
            <a:extLst>
              <a:ext uri="{FF2B5EF4-FFF2-40B4-BE49-F238E27FC236}">
                <a16:creationId xmlns:a16="http://schemas.microsoft.com/office/drawing/2014/main" id="{A4909E85-C25D-48DD-9B92-B95758A101EE}"/>
              </a:ext>
            </a:extLst>
          </p:cNvPr>
          <p:cNvCxnSpPr>
            <a:cxnSpLocks/>
          </p:cNvCxnSpPr>
          <p:nvPr/>
        </p:nvCxnSpPr>
        <p:spPr>
          <a:xfrm flipH="1">
            <a:off x="514350" y="1491695"/>
            <a:ext cx="2606040" cy="0"/>
          </a:xfrm>
          <a:prstGeom prst="straightConnector1">
            <a:avLst/>
          </a:prstGeom>
          <a:noFill/>
          <a:ln w="12700" cap="flat" cmpd="sng" algn="ctr">
            <a:solidFill>
              <a:schemeClr val="tx1"/>
            </a:solidFill>
            <a:prstDash val="sysDash"/>
            <a:miter lim="800000"/>
            <a:headEnd type="triangle"/>
            <a:tailEnd type="triangle"/>
          </a:ln>
          <a:effectLst/>
        </p:spPr>
      </p:cxnSp>
      <p:cxnSp>
        <p:nvCxnSpPr>
          <p:cNvPr id="141" name="Straight Arrow Connector 140">
            <a:extLst>
              <a:ext uri="{FF2B5EF4-FFF2-40B4-BE49-F238E27FC236}">
                <a16:creationId xmlns:a16="http://schemas.microsoft.com/office/drawing/2014/main" id="{523AC07E-7096-49A3-9A02-17E676C86C88}"/>
              </a:ext>
            </a:extLst>
          </p:cNvPr>
          <p:cNvCxnSpPr>
            <a:cxnSpLocks/>
          </p:cNvCxnSpPr>
          <p:nvPr/>
        </p:nvCxnSpPr>
        <p:spPr>
          <a:xfrm flipH="1">
            <a:off x="3138056" y="1491695"/>
            <a:ext cx="1586841" cy="0"/>
          </a:xfrm>
          <a:prstGeom prst="straightConnector1">
            <a:avLst/>
          </a:prstGeom>
          <a:noFill/>
          <a:ln w="12700" cap="flat" cmpd="sng" algn="ctr">
            <a:solidFill>
              <a:schemeClr val="tx1"/>
            </a:solidFill>
            <a:prstDash val="sysDash"/>
            <a:miter lim="800000"/>
            <a:headEnd type="triangle"/>
            <a:tailEnd type="triangle"/>
          </a:ln>
          <a:effectLst/>
        </p:spPr>
      </p:cxnSp>
      <p:sp>
        <p:nvSpPr>
          <p:cNvPr id="142" name="Arc 8">
            <a:extLst>
              <a:ext uri="{FF2B5EF4-FFF2-40B4-BE49-F238E27FC236}">
                <a16:creationId xmlns:a16="http://schemas.microsoft.com/office/drawing/2014/main" id="{E220F990-3A56-415C-9BFA-337D599076E6}"/>
              </a:ext>
            </a:extLst>
          </p:cNvPr>
          <p:cNvSpPr>
            <a:spLocks/>
          </p:cNvSpPr>
          <p:nvPr/>
        </p:nvSpPr>
        <p:spPr bwMode="gray">
          <a:xfrm rot="-10607542">
            <a:off x="2986139" y="1744167"/>
            <a:ext cx="5831811" cy="2629019"/>
          </a:xfrm>
          <a:custGeom>
            <a:avLst/>
            <a:gdLst>
              <a:gd name="T0" fmla="*/ 0 w 25923"/>
              <a:gd name="T1" fmla="*/ 2147483647 h 24669"/>
              <a:gd name="T2" fmla="*/ 2147483647 w 25923"/>
              <a:gd name="T3" fmla="*/ 2147483647 h 24669"/>
              <a:gd name="T4" fmla="*/ 2147483647 w 25923"/>
              <a:gd name="T5" fmla="*/ 2147483647 h 24669"/>
              <a:gd name="T6" fmla="*/ 0 60000 65536"/>
              <a:gd name="T7" fmla="*/ 0 60000 65536"/>
              <a:gd name="T8" fmla="*/ 0 60000 65536"/>
              <a:gd name="T9" fmla="*/ 0 w 25923"/>
              <a:gd name="T10" fmla="*/ 0 h 24669"/>
              <a:gd name="T11" fmla="*/ 25923 w 25923"/>
              <a:gd name="T12" fmla="*/ 24669 h 24669"/>
            </a:gdLst>
            <a:ahLst/>
            <a:cxnLst>
              <a:cxn ang="T6">
                <a:pos x="T0" y="T1"/>
              </a:cxn>
              <a:cxn ang="T7">
                <a:pos x="T2" y="T3"/>
              </a:cxn>
              <a:cxn ang="T8">
                <a:pos x="T4" y="T5"/>
              </a:cxn>
            </a:cxnLst>
            <a:rect l="T9" t="T10" r="T11" b="T12"/>
            <a:pathLst>
              <a:path w="25923" h="24669" fill="none" extrusionOk="0">
                <a:moveTo>
                  <a:pt x="0" y="437"/>
                </a:moveTo>
                <a:cubicBezTo>
                  <a:pt x="1422" y="146"/>
                  <a:pt x="2870" y="-1"/>
                  <a:pt x="4323" y="0"/>
                </a:cubicBezTo>
                <a:cubicBezTo>
                  <a:pt x="16252" y="0"/>
                  <a:pt x="25923" y="9670"/>
                  <a:pt x="25923" y="21600"/>
                </a:cubicBezTo>
                <a:cubicBezTo>
                  <a:pt x="25923" y="22626"/>
                  <a:pt x="25849" y="23652"/>
                  <a:pt x="25703" y="24668"/>
                </a:cubicBezTo>
              </a:path>
              <a:path w="25923" h="24669" stroke="0" extrusionOk="0">
                <a:moveTo>
                  <a:pt x="0" y="437"/>
                </a:moveTo>
                <a:cubicBezTo>
                  <a:pt x="1422" y="146"/>
                  <a:pt x="2870" y="-1"/>
                  <a:pt x="4323" y="0"/>
                </a:cubicBezTo>
                <a:cubicBezTo>
                  <a:pt x="16252" y="0"/>
                  <a:pt x="25923" y="9670"/>
                  <a:pt x="25923" y="21600"/>
                </a:cubicBezTo>
                <a:cubicBezTo>
                  <a:pt x="25923" y="22626"/>
                  <a:pt x="25849" y="23652"/>
                  <a:pt x="25703" y="24668"/>
                </a:cubicBezTo>
                <a:lnTo>
                  <a:pt x="4323" y="21600"/>
                </a:lnTo>
                <a:close/>
              </a:path>
            </a:pathLst>
          </a:custGeom>
          <a:noFill/>
          <a:ln w="12700">
            <a:solidFill>
              <a:schemeClr val="tx1"/>
            </a:solidFill>
            <a:round/>
            <a:headEnd type="none" w="sm" len="sm"/>
            <a:tailEnd type="none" w="sm" len="sm"/>
          </a:ln>
        </p:spPr>
        <p:txBody>
          <a:bodyPr wrap="none" anchor="ct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43" name="Line 3">
            <a:extLst>
              <a:ext uri="{FF2B5EF4-FFF2-40B4-BE49-F238E27FC236}">
                <a16:creationId xmlns:a16="http://schemas.microsoft.com/office/drawing/2014/main" id="{22569870-72B2-4D8C-9CD9-2C669888ECCA}"/>
              </a:ext>
            </a:extLst>
          </p:cNvPr>
          <p:cNvSpPr>
            <a:spLocks noChangeShapeType="1"/>
          </p:cNvSpPr>
          <p:nvPr/>
        </p:nvSpPr>
        <p:spPr bwMode="gray">
          <a:xfrm flipV="1">
            <a:off x="564463" y="1608370"/>
            <a:ext cx="8209691" cy="2523896"/>
          </a:xfrm>
          <a:prstGeom prst="line">
            <a:avLst/>
          </a:prstGeom>
          <a:noFill/>
          <a:ln w="19050" cap="rnd">
            <a:solidFill>
              <a:schemeClr val="tx1"/>
            </a:solidFill>
            <a:prstDash val="sysDot"/>
            <a:round/>
            <a:headEnd type="none" w="sm" len="sm"/>
            <a:tailEnd type="none" w="sm" len="sm"/>
          </a:ln>
        </p:spPr>
        <p:txBody>
          <a:bodyP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44" name="Line 7">
            <a:extLst>
              <a:ext uri="{FF2B5EF4-FFF2-40B4-BE49-F238E27FC236}">
                <a16:creationId xmlns:a16="http://schemas.microsoft.com/office/drawing/2014/main" id="{DE97E235-7C53-4F09-ACB3-5C29F31B6A3F}"/>
              </a:ext>
            </a:extLst>
          </p:cNvPr>
          <p:cNvSpPr>
            <a:spLocks noChangeShapeType="1"/>
          </p:cNvSpPr>
          <p:nvPr/>
        </p:nvSpPr>
        <p:spPr bwMode="gray">
          <a:xfrm flipV="1">
            <a:off x="8739830" y="1638205"/>
            <a:ext cx="0" cy="4286250"/>
          </a:xfrm>
          <a:prstGeom prst="line">
            <a:avLst/>
          </a:prstGeom>
          <a:noFill/>
          <a:ln w="28575">
            <a:solidFill>
              <a:schemeClr val="tx1"/>
            </a:solidFill>
            <a:round/>
            <a:headEnd/>
            <a:tailEnd/>
          </a:ln>
        </p:spPr>
        <p:txBody>
          <a:bodyPr lIns="90000" tIns="46800" rIns="90000" bIns="46800" anchor="ctr"/>
          <a:lstStyle/>
          <a:p>
            <a:pPr algn="ctr" defTabSz="685800" hangingPunct="1">
              <a:defRPr/>
            </a:pPr>
            <a:endParaRPr lang="en-US" sz="800" dirty="0">
              <a:solidFill>
                <a:schemeClr val="tx1"/>
              </a:solidFill>
              <a:latin typeface="Arial" panose="020B0604020202020204" pitchFamily="34" charset="0"/>
              <a:cs typeface="Arial" panose="020B0604020202020204" pitchFamily="34" charset="0"/>
            </a:endParaRPr>
          </a:p>
        </p:txBody>
      </p:sp>
      <p:sp>
        <p:nvSpPr>
          <p:cNvPr id="145" name="Arc 8">
            <a:extLst>
              <a:ext uri="{FF2B5EF4-FFF2-40B4-BE49-F238E27FC236}">
                <a16:creationId xmlns:a16="http://schemas.microsoft.com/office/drawing/2014/main" id="{F7649DC2-55DF-4572-BA3B-461AF2D91876}"/>
              </a:ext>
            </a:extLst>
          </p:cNvPr>
          <p:cNvSpPr>
            <a:spLocks/>
          </p:cNvSpPr>
          <p:nvPr/>
        </p:nvSpPr>
        <p:spPr bwMode="gray">
          <a:xfrm rot="-10607542">
            <a:off x="1576410" y="1790302"/>
            <a:ext cx="7233978" cy="3994026"/>
          </a:xfrm>
          <a:custGeom>
            <a:avLst/>
            <a:gdLst>
              <a:gd name="T0" fmla="*/ 0 w 25923"/>
              <a:gd name="T1" fmla="*/ 2147483647 h 24669"/>
              <a:gd name="T2" fmla="*/ 2147483647 w 25923"/>
              <a:gd name="T3" fmla="*/ 2147483647 h 24669"/>
              <a:gd name="T4" fmla="*/ 2147483647 w 25923"/>
              <a:gd name="T5" fmla="*/ 2147483647 h 24669"/>
              <a:gd name="T6" fmla="*/ 0 60000 65536"/>
              <a:gd name="T7" fmla="*/ 0 60000 65536"/>
              <a:gd name="T8" fmla="*/ 0 60000 65536"/>
              <a:gd name="T9" fmla="*/ 0 w 25923"/>
              <a:gd name="T10" fmla="*/ 0 h 24669"/>
              <a:gd name="T11" fmla="*/ 25923 w 25923"/>
              <a:gd name="T12" fmla="*/ 24669 h 24669"/>
            </a:gdLst>
            <a:ahLst/>
            <a:cxnLst>
              <a:cxn ang="T6">
                <a:pos x="T0" y="T1"/>
              </a:cxn>
              <a:cxn ang="T7">
                <a:pos x="T2" y="T3"/>
              </a:cxn>
              <a:cxn ang="T8">
                <a:pos x="T4" y="T5"/>
              </a:cxn>
            </a:cxnLst>
            <a:rect l="T9" t="T10" r="T11" b="T12"/>
            <a:pathLst>
              <a:path w="25923" h="24669" fill="none" extrusionOk="0">
                <a:moveTo>
                  <a:pt x="0" y="437"/>
                </a:moveTo>
                <a:cubicBezTo>
                  <a:pt x="1422" y="146"/>
                  <a:pt x="2870" y="-1"/>
                  <a:pt x="4323" y="0"/>
                </a:cubicBezTo>
                <a:cubicBezTo>
                  <a:pt x="16252" y="0"/>
                  <a:pt x="25923" y="9670"/>
                  <a:pt x="25923" y="21600"/>
                </a:cubicBezTo>
                <a:cubicBezTo>
                  <a:pt x="25923" y="22626"/>
                  <a:pt x="25849" y="23652"/>
                  <a:pt x="25703" y="24668"/>
                </a:cubicBezTo>
              </a:path>
              <a:path w="25923" h="24669" stroke="0" extrusionOk="0">
                <a:moveTo>
                  <a:pt x="0" y="437"/>
                </a:moveTo>
                <a:cubicBezTo>
                  <a:pt x="1422" y="146"/>
                  <a:pt x="2870" y="-1"/>
                  <a:pt x="4323" y="0"/>
                </a:cubicBezTo>
                <a:cubicBezTo>
                  <a:pt x="16252" y="0"/>
                  <a:pt x="25923" y="9670"/>
                  <a:pt x="25923" y="21600"/>
                </a:cubicBezTo>
                <a:cubicBezTo>
                  <a:pt x="25923" y="22626"/>
                  <a:pt x="25849" y="23652"/>
                  <a:pt x="25703" y="24668"/>
                </a:cubicBezTo>
                <a:lnTo>
                  <a:pt x="4323" y="21600"/>
                </a:lnTo>
                <a:close/>
              </a:path>
            </a:pathLst>
          </a:custGeom>
          <a:noFill/>
          <a:ln w="12700">
            <a:solidFill>
              <a:schemeClr val="tx1"/>
            </a:solidFill>
            <a:round/>
            <a:headEnd type="none" w="sm" len="sm"/>
            <a:tailEnd type="none" w="sm" len="sm"/>
          </a:ln>
        </p:spPr>
        <p:txBody>
          <a:bodyPr wrap="none" anchor="ct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46" name="Line 9">
            <a:extLst>
              <a:ext uri="{FF2B5EF4-FFF2-40B4-BE49-F238E27FC236}">
                <a16:creationId xmlns:a16="http://schemas.microsoft.com/office/drawing/2014/main" id="{2EE271E8-7588-4696-BA73-A90872D1F0B4}"/>
              </a:ext>
            </a:extLst>
          </p:cNvPr>
          <p:cNvSpPr>
            <a:spLocks noChangeShapeType="1"/>
          </p:cNvSpPr>
          <p:nvPr/>
        </p:nvSpPr>
        <p:spPr bwMode="gray">
          <a:xfrm flipV="1">
            <a:off x="520581" y="1594702"/>
            <a:ext cx="8225721" cy="0"/>
          </a:xfrm>
          <a:prstGeom prst="line">
            <a:avLst/>
          </a:prstGeom>
          <a:noFill/>
          <a:ln w="28575">
            <a:solidFill>
              <a:schemeClr val="tx1"/>
            </a:solidFill>
            <a:round/>
            <a:headEnd/>
            <a:tailEnd/>
          </a:ln>
        </p:spPr>
        <p:txBody>
          <a:bodyPr lIns="90000" tIns="46800" rIns="90000" bIns="46800" anchor="ctr"/>
          <a:lstStyle/>
          <a:p>
            <a:pPr algn="ctr" defTabSz="685800" hangingPunct="1">
              <a:defRPr/>
            </a:pPr>
            <a:endParaRPr lang="en-US" sz="800" dirty="0">
              <a:solidFill>
                <a:schemeClr val="tx1"/>
              </a:solidFill>
              <a:latin typeface="Arial" panose="020B0604020202020204" pitchFamily="34" charset="0"/>
              <a:cs typeface="Arial" panose="020B0604020202020204" pitchFamily="34" charset="0"/>
            </a:endParaRPr>
          </a:p>
        </p:txBody>
      </p:sp>
      <p:sp>
        <p:nvSpPr>
          <p:cNvPr id="147" name="Line 12">
            <a:extLst>
              <a:ext uri="{FF2B5EF4-FFF2-40B4-BE49-F238E27FC236}">
                <a16:creationId xmlns:a16="http://schemas.microsoft.com/office/drawing/2014/main" id="{170807CE-2E11-413A-B4AC-BAE29FEED021}"/>
              </a:ext>
            </a:extLst>
          </p:cNvPr>
          <p:cNvSpPr>
            <a:spLocks noChangeShapeType="1"/>
          </p:cNvSpPr>
          <p:nvPr/>
        </p:nvSpPr>
        <p:spPr bwMode="gray">
          <a:xfrm flipV="1">
            <a:off x="3234573" y="2045732"/>
            <a:ext cx="4888125" cy="3880781"/>
          </a:xfrm>
          <a:prstGeom prst="line">
            <a:avLst/>
          </a:prstGeom>
          <a:noFill/>
          <a:ln w="19050" cap="rnd">
            <a:solidFill>
              <a:schemeClr val="tx1"/>
            </a:solidFill>
            <a:prstDash val="sysDot"/>
            <a:round/>
            <a:headEnd type="none" w="sm" len="sm"/>
            <a:tailEnd type="none" w="sm" len="sm"/>
          </a:ln>
        </p:spPr>
        <p:txBody>
          <a:bodyP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48" name="Arc 16">
            <a:extLst>
              <a:ext uri="{FF2B5EF4-FFF2-40B4-BE49-F238E27FC236}">
                <a16:creationId xmlns:a16="http://schemas.microsoft.com/office/drawing/2014/main" id="{B3490BE8-D616-412C-B065-C386BC402FF6}"/>
              </a:ext>
            </a:extLst>
          </p:cNvPr>
          <p:cNvSpPr>
            <a:spLocks/>
          </p:cNvSpPr>
          <p:nvPr/>
        </p:nvSpPr>
        <p:spPr bwMode="gray">
          <a:xfrm rot="-10607542">
            <a:off x="4665960" y="1700448"/>
            <a:ext cx="4108197" cy="1622460"/>
          </a:xfrm>
          <a:custGeom>
            <a:avLst/>
            <a:gdLst>
              <a:gd name="T0" fmla="*/ 0 w 27182"/>
              <a:gd name="T1" fmla="*/ 2147483647 h 22560"/>
              <a:gd name="T2" fmla="*/ 2147483647 w 27182"/>
              <a:gd name="T3" fmla="*/ 2147483647 h 22560"/>
              <a:gd name="T4" fmla="*/ 2147483647 w 27182"/>
              <a:gd name="T5" fmla="*/ 2147483647 h 22560"/>
              <a:gd name="T6" fmla="*/ 0 60000 65536"/>
              <a:gd name="T7" fmla="*/ 0 60000 65536"/>
              <a:gd name="T8" fmla="*/ 0 60000 65536"/>
              <a:gd name="T9" fmla="*/ 0 w 27182"/>
              <a:gd name="T10" fmla="*/ 0 h 22560"/>
              <a:gd name="T11" fmla="*/ 27182 w 27182"/>
              <a:gd name="T12" fmla="*/ 22560 h 22560"/>
            </a:gdLst>
            <a:ahLst/>
            <a:cxnLst>
              <a:cxn ang="T6">
                <a:pos x="T0" y="T1"/>
              </a:cxn>
              <a:cxn ang="T7">
                <a:pos x="T2" y="T3"/>
              </a:cxn>
              <a:cxn ang="T8">
                <a:pos x="T4" y="T5"/>
              </a:cxn>
            </a:cxnLst>
            <a:rect l="T9" t="T10" r="T11" b="T12"/>
            <a:pathLst>
              <a:path w="27182" h="22560" fill="none" extrusionOk="0">
                <a:moveTo>
                  <a:pt x="-1" y="733"/>
                </a:moveTo>
                <a:cubicBezTo>
                  <a:pt x="1820" y="246"/>
                  <a:pt x="3697" y="-1"/>
                  <a:pt x="5582" y="0"/>
                </a:cubicBezTo>
                <a:cubicBezTo>
                  <a:pt x="17511" y="0"/>
                  <a:pt x="27182" y="9670"/>
                  <a:pt x="27182" y="21600"/>
                </a:cubicBezTo>
                <a:cubicBezTo>
                  <a:pt x="27182" y="21920"/>
                  <a:pt x="27174" y="22240"/>
                  <a:pt x="27160" y="22559"/>
                </a:cubicBezTo>
              </a:path>
              <a:path w="27182" h="22560" stroke="0" extrusionOk="0">
                <a:moveTo>
                  <a:pt x="-1" y="733"/>
                </a:moveTo>
                <a:cubicBezTo>
                  <a:pt x="1820" y="246"/>
                  <a:pt x="3697" y="-1"/>
                  <a:pt x="5582" y="0"/>
                </a:cubicBezTo>
                <a:cubicBezTo>
                  <a:pt x="17511" y="0"/>
                  <a:pt x="27182" y="9670"/>
                  <a:pt x="27182" y="21600"/>
                </a:cubicBezTo>
                <a:cubicBezTo>
                  <a:pt x="27182" y="21920"/>
                  <a:pt x="27174" y="22240"/>
                  <a:pt x="27160" y="22559"/>
                </a:cubicBezTo>
                <a:lnTo>
                  <a:pt x="5582" y="21600"/>
                </a:lnTo>
                <a:close/>
              </a:path>
            </a:pathLst>
          </a:custGeom>
          <a:noFill/>
          <a:ln w="12700">
            <a:solidFill>
              <a:schemeClr val="tx1"/>
            </a:solidFill>
            <a:round/>
            <a:headEnd type="none" w="sm" len="sm"/>
            <a:tailEnd type="none" w="sm" len="sm"/>
          </a:ln>
        </p:spPr>
        <p:txBody>
          <a:bodyPr wrap="none" anchor="ct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49" name="Line 17">
            <a:extLst>
              <a:ext uri="{FF2B5EF4-FFF2-40B4-BE49-F238E27FC236}">
                <a16:creationId xmlns:a16="http://schemas.microsoft.com/office/drawing/2014/main" id="{7B1177FF-CD81-43DA-A44F-66E5AC9540BF}"/>
              </a:ext>
            </a:extLst>
          </p:cNvPr>
          <p:cNvSpPr>
            <a:spLocks noChangeShapeType="1"/>
          </p:cNvSpPr>
          <p:nvPr/>
        </p:nvSpPr>
        <p:spPr bwMode="gray">
          <a:xfrm>
            <a:off x="532730" y="5906296"/>
            <a:ext cx="8215884" cy="20217"/>
          </a:xfrm>
          <a:prstGeom prst="line">
            <a:avLst/>
          </a:prstGeom>
          <a:noFill/>
          <a:ln w="28575">
            <a:solidFill>
              <a:srgbClr val="0C0C0C"/>
            </a:solidFill>
            <a:round/>
            <a:headEnd type="none" w="sm" len="sm"/>
            <a:tailEnd type="none" w="sm" len="sm"/>
          </a:ln>
        </p:spPr>
        <p:txBody>
          <a:bodyPr/>
          <a:lstStyle/>
          <a:p>
            <a:pPr algn="ctr" defTabSz="685800" hangingPunct="1">
              <a:defRPr/>
            </a:pPr>
            <a:endParaRPr lang="en-US" sz="800" dirty="0">
              <a:solidFill>
                <a:schemeClr val="tx1"/>
              </a:solidFill>
              <a:latin typeface="Arial" panose="020B0604020202020204" pitchFamily="34" charset="0"/>
              <a:cs typeface="Arial" panose="020B0604020202020204" pitchFamily="34" charset="0"/>
            </a:endParaRPr>
          </a:p>
        </p:txBody>
      </p:sp>
      <p:sp>
        <p:nvSpPr>
          <p:cNvPr id="150" name="Line 21">
            <a:extLst>
              <a:ext uri="{FF2B5EF4-FFF2-40B4-BE49-F238E27FC236}">
                <a16:creationId xmlns:a16="http://schemas.microsoft.com/office/drawing/2014/main" id="{733DEECA-4183-456A-9940-BF66C7F7F4A1}"/>
              </a:ext>
            </a:extLst>
          </p:cNvPr>
          <p:cNvSpPr>
            <a:spLocks noChangeShapeType="1"/>
          </p:cNvSpPr>
          <p:nvPr/>
        </p:nvSpPr>
        <p:spPr bwMode="gray">
          <a:xfrm flipH="1" flipV="1">
            <a:off x="523747" y="1594702"/>
            <a:ext cx="17969" cy="4313682"/>
          </a:xfrm>
          <a:prstGeom prst="line">
            <a:avLst/>
          </a:prstGeom>
          <a:noFill/>
          <a:ln w="28575">
            <a:solidFill>
              <a:schemeClr val="tx1"/>
            </a:solidFill>
            <a:round/>
            <a:headEnd/>
            <a:tailEnd/>
          </a:ln>
        </p:spPr>
        <p:txBody>
          <a:bodyPr lIns="90000" tIns="46800" rIns="90000" bIns="46800" anchor="ctr"/>
          <a:lstStyle/>
          <a:p>
            <a:pPr algn="ctr" defTabSz="685800" hangingPunct="1">
              <a:defRPr/>
            </a:pPr>
            <a:endParaRPr lang="en-US" sz="800" dirty="0">
              <a:solidFill>
                <a:schemeClr val="tx1"/>
              </a:solidFill>
              <a:latin typeface="Arial" panose="020B0604020202020204" pitchFamily="34" charset="0"/>
              <a:cs typeface="Arial" panose="020B0604020202020204" pitchFamily="34" charset="0"/>
            </a:endParaRPr>
          </a:p>
        </p:txBody>
      </p:sp>
      <p:sp>
        <p:nvSpPr>
          <p:cNvPr id="152" name="Oval 40">
            <a:extLst>
              <a:ext uri="{FF2B5EF4-FFF2-40B4-BE49-F238E27FC236}">
                <a16:creationId xmlns:a16="http://schemas.microsoft.com/office/drawing/2014/main" id="{B2DA09FB-CD1C-4662-810A-4FEF62BD6762}"/>
              </a:ext>
            </a:extLst>
          </p:cNvPr>
          <p:cNvSpPr>
            <a:spLocks noChangeArrowheads="1"/>
          </p:cNvSpPr>
          <p:nvPr/>
        </p:nvSpPr>
        <p:spPr bwMode="gray">
          <a:xfrm>
            <a:off x="7936637" y="1419148"/>
            <a:ext cx="1045400" cy="749871"/>
          </a:xfrm>
          <a:prstGeom prst="ellipse">
            <a:avLst/>
          </a:prstGeom>
          <a:solidFill>
            <a:srgbClr val="1C3E62"/>
          </a:solidFill>
          <a:ln w="12700">
            <a:noFill/>
            <a:round/>
            <a:headEnd type="none" w="sm" len="sm"/>
            <a:tailEnd type="none" w="sm" len="sm"/>
          </a:ln>
        </p:spPr>
        <p:txBody>
          <a:bodyPr lIns="0" tIns="0" rIns="0" bIns="0" anchor="ctr"/>
          <a:lstStyle/>
          <a:p>
            <a:pPr algn="ctr" defTabSz="685800" hangingPunct="1">
              <a:defRPr/>
            </a:pPr>
            <a:r>
              <a:rPr lang="en-US" sz="900" b="1" kern="1200" dirty="0">
                <a:solidFill>
                  <a:schemeClr val="bg1"/>
                </a:solidFill>
                <a:latin typeface="Arial" panose="020B0604020202020204" pitchFamily="34" charset="0"/>
                <a:cs typeface="Arial" panose="020B0604020202020204" pitchFamily="34" charset="0"/>
              </a:rPr>
              <a:t>Target technology Roadmap</a:t>
            </a:r>
            <a:endParaRPr lang="en-US" sz="900" kern="1200" dirty="0">
              <a:solidFill>
                <a:schemeClr val="bg1"/>
              </a:solidFill>
              <a:latin typeface="Arial" panose="020B0604020202020204" pitchFamily="34" charset="0"/>
              <a:cs typeface="Arial" panose="020B0604020202020204" pitchFamily="34" charset="0"/>
            </a:endParaRPr>
          </a:p>
        </p:txBody>
      </p:sp>
      <p:sp>
        <p:nvSpPr>
          <p:cNvPr id="153" name="Oval 152">
            <a:hlinkClick r:id="rId2" action="ppaction://hlinksldjump"/>
            <a:extLst>
              <a:ext uri="{FF2B5EF4-FFF2-40B4-BE49-F238E27FC236}">
                <a16:creationId xmlns:a16="http://schemas.microsoft.com/office/drawing/2014/main" id="{5FA51886-2DAB-40A6-B6BC-8D70DD2AC42C}"/>
              </a:ext>
            </a:extLst>
          </p:cNvPr>
          <p:cNvSpPr/>
          <p:nvPr/>
        </p:nvSpPr>
        <p:spPr>
          <a:xfrm>
            <a:off x="4553222" y="5109167"/>
            <a:ext cx="133488" cy="124746"/>
          </a:xfrm>
          <a:prstGeom prst="ellipse">
            <a:avLst/>
          </a:prstGeom>
          <a:solidFill>
            <a:srgbClr val="00B050">
              <a:alpha val="74000"/>
            </a:srgbClr>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54" name="Text Box 30">
            <a:hlinkClick r:id="rId3" action="ppaction://hlinksldjump"/>
            <a:extLst>
              <a:ext uri="{FF2B5EF4-FFF2-40B4-BE49-F238E27FC236}">
                <a16:creationId xmlns:a16="http://schemas.microsoft.com/office/drawing/2014/main" id="{6D3C0574-BDCC-4645-A02D-DA658BF1CECD}"/>
              </a:ext>
            </a:extLst>
          </p:cNvPr>
          <p:cNvSpPr txBox="1">
            <a:spLocks noChangeArrowheads="1"/>
          </p:cNvSpPr>
          <p:nvPr/>
        </p:nvSpPr>
        <p:spPr bwMode="gray">
          <a:xfrm>
            <a:off x="620712" y="1629178"/>
            <a:ext cx="788234"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GB" dirty="0">
                <a:solidFill>
                  <a:schemeClr val="tx1"/>
                </a:solidFill>
              </a:rPr>
              <a:t>Application Rationalisation</a:t>
            </a:r>
          </a:p>
        </p:txBody>
      </p:sp>
      <p:sp>
        <p:nvSpPr>
          <p:cNvPr id="155" name="Oval 154">
            <a:hlinkClick r:id="rId4" action="ppaction://hlinksldjump"/>
            <a:extLst>
              <a:ext uri="{FF2B5EF4-FFF2-40B4-BE49-F238E27FC236}">
                <a16:creationId xmlns:a16="http://schemas.microsoft.com/office/drawing/2014/main" id="{4D7A4C32-0A55-4DDE-A988-587E432F10D6}"/>
              </a:ext>
            </a:extLst>
          </p:cNvPr>
          <p:cNvSpPr/>
          <p:nvPr/>
        </p:nvSpPr>
        <p:spPr>
          <a:xfrm>
            <a:off x="1779967" y="1670785"/>
            <a:ext cx="133488" cy="124746"/>
          </a:xfrm>
          <a:prstGeom prst="ellipse">
            <a:avLst/>
          </a:prstGeom>
          <a:solidFill>
            <a:srgbClr val="2C973E"/>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56" name="Text Box 30">
            <a:hlinkClick r:id="rId4" action="ppaction://hlinksldjump"/>
            <a:extLst>
              <a:ext uri="{FF2B5EF4-FFF2-40B4-BE49-F238E27FC236}">
                <a16:creationId xmlns:a16="http://schemas.microsoft.com/office/drawing/2014/main" id="{4989FA77-CFFD-4AEA-BE4C-CDA3A374BFB7}"/>
              </a:ext>
            </a:extLst>
          </p:cNvPr>
          <p:cNvSpPr txBox="1">
            <a:spLocks noChangeArrowheads="1"/>
          </p:cNvSpPr>
          <p:nvPr/>
        </p:nvSpPr>
        <p:spPr bwMode="gray">
          <a:xfrm>
            <a:off x="1933315" y="1609840"/>
            <a:ext cx="867035"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Application Monitoring Solution</a:t>
            </a:r>
          </a:p>
        </p:txBody>
      </p:sp>
      <p:sp>
        <p:nvSpPr>
          <p:cNvPr id="159" name="Oval 158">
            <a:hlinkClick r:id="rId5" action="ppaction://hlinksldjump"/>
            <a:extLst>
              <a:ext uri="{FF2B5EF4-FFF2-40B4-BE49-F238E27FC236}">
                <a16:creationId xmlns:a16="http://schemas.microsoft.com/office/drawing/2014/main" id="{E76F506A-DE83-4AAF-8F56-7138BB324157}"/>
              </a:ext>
            </a:extLst>
          </p:cNvPr>
          <p:cNvSpPr/>
          <p:nvPr/>
        </p:nvSpPr>
        <p:spPr>
          <a:xfrm>
            <a:off x="5579657" y="4608382"/>
            <a:ext cx="133488" cy="124746"/>
          </a:xfrm>
          <a:prstGeom prst="ellipse">
            <a:avLst/>
          </a:prstGeom>
          <a:solidFill>
            <a:srgbClr val="2C973E"/>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60" name="Text Box 30">
            <a:hlinkClick r:id="rId5" action="ppaction://hlinksldjump"/>
            <a:extLst>
              <a:ext uri="{FF2B5EF4-FFF2-40B4-BE49-F238E27FC236}">
                <a16:creationId xmlns:a16="http://schemas.microsoft.com/office/drawing/2014/main" id="{9D601041-6EDA-4178-8D4C-504AB06E8A05}"/>
              </a:ext>
            </a:extLst>
          </p:cNvPr>
          <p:cNvSpPr txBox="1">
            <a:spLocks noChangeArrowheads="1"/>
          </p:cNvSpPr>
          <p:nvPr/>
        </p:nvSpPr>
        <p:spPr bwMode="gray">
          <a:xfrm>
            <a:off x="5701137" y="4556738"/>
            <a:ext cx="628072"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High Availability</a:t>
            </a:r>
          </a:p>
        </p:txBody>
      </p:sp>
      <p:sp>
        <p:nvSpPr>
          <p:cNvPr id="161" name="Oval 160">
            <a:hlinkClick r:id="rId6" action="ppaction://hlinksldjump"/>
            <a:extLst>
              <a:ext uri="{FF2B5EF4-FFF2-40B4-BE49-F238E27FC236}">
                <a16:creationId xmlns:a16="http://schemas.microsoft.com/office/drawing/2014/main" id="{3E4AA761-9F16-49A0-BAD6-DC2CC69566E2}"/>
              </a:ext>
            </a:extLst>
          </p:cNvPr>
          <p:cNvSpPr/>
          <p:nvPr/>
        </p:nvSpPr>
        <p:spPr>
          <a:xfrm>
            <a:off x="8038108" y="4212044"/>
            <a:ext cx="133488" cy="124746"/>
          </a:xfrm>
          <a:prstGeom prst="ellipse">
            <a:avLst/>
          </a:prstGeom>
          <a:solidFill>
            <a:srgbClr val="FFC00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62" name="Line 12">
            <a:extLst>
              <a:ext uri="{FF2B5EF4-FFF2-40B4-BE49-F238E27FC236}">
                <a16:creationId xmlns:a16="http://schemas.microsoft.com/office/drawing/2014/main" id="{59E51709-D9F2-4BB8-AF86-B876A5CC3315}"/>
              </a:ext>
            </a:extLst>
          </p:cNvPr>
          <p:cNvSpPr>
            <a:spLocks noChangeShapeType="1"/>
          </p:cNvSpPr>
          <p:nvPr/>
        </p:nvSpPr>
        <p:spPr bwMode="gray">
          <a:xfrm flipV="1">
            <a:off x="5584027" y="2149293"/>
            <a:ext cx="2695659" cy="3771900"/>
          </a:xfrm>
          <a:prstGeom prst="line">
            <a:avLst/>
          </a:prstGeom>
          <a:noFill/>
          <a:ln w="19050" cap="rnd">
            <a:solidFill>
              <a:schemeClr val="tx1"/>
            </a:solidFill>
            <a:prstDash val="sysDot"/>
            <a:round/>
            <a:headEnd type="none" w="sm" len="sm"/>
            <a:tailEnd type="none" w="sm" len="sm"/>
          </a:ln>
        </p:spPr>
        <p:txBody>
          <a:bodyP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63" name="Line 12">
            <a:extLst>
              <a:ext uri="{FF2B5EF4-FFF2-40B4-BE49-F238E27FC236}">
                <a16:creationId xmlns:a16="http://schemas.microsoft.com/office/drawing/2014/main" id="{7751B6D5-1712-4EAA-9B7A-D8CDB5C1A2D9}"/>
              </a:ext>
            </a:extLst>
          </p:cNvPr>
          <p:cNvSpPr>
            <a:spLocks noChangeShapeType="1"/>
          </p:cNvSpPr>
          <p:nvPr/>
        </p:nvSpPr>
        <p:spPr bwMode="gray">
          <a:xfrm flipV="1">
            <a:off x="7442827" y="2143971"/>
            <a:ext cx="1123106" cy="3750524"/>
          </a:xfrm>
          <a:prstGeom prst="line">
            <a:avLst/>
          </a:prstGeom>
          <a:noFill/>
          <a:ln w="19050" cap="rnd">
            <a:solidFill>
              <a:schemeClr val="tx1"/>
            </a:solidFill>
            <a:prstDash val="sysDot"/>
            <a:round/>
            <a:headEnd type="none" w="sm" len="sm"/>
            <a:tailEnd type="none" w="sm" len="sm"/>
          </a:ln>
        </p:spPr>
        <p:txBody>
          <a:bodyPr/>
          <a:lstStyle/>
          <a:p>
            <a:pPr algn="ctr" defTabSz="685800" hangingPunct="1">
              <a:defRPr/>
            </a:pPr>
            <a:endParaRPr lang="en-US" dirty="0">
              <a:solidFill>
                <a:schemeClr val="tx1"/>
              </a:solidFill>
              <a:latin typeface="Arial" panose="020B0604020202020204" pitchFamily="34" charset="0"/>
              <a:cs typeface="Arial" panose="020B0604020202020204" pitchFamily="34" charset="0"/>
            </a:endParaRPr>
          </a:p>
        </p:txBody>
      </p:sp>
      <p:sp>
        <p:nvSpPr>
          <p:cNvPr id="164" name="Text Box 19">
            <a:extLst>
              <a:ext uri="{FF2B5EF4-FFF2-40B4-BE49-F238E27FC236}">
                <a16:creationId xmlns:a16="http://schemas.microsoft.com/office/drawing/2014/main" id="{FCD1D027-84BB-429E-B1A7-1BC58F873B4B}"/>
              </a:ext>
            </a:extLst>
          </p:cNvPr>
          <p:cNvSpPr txBox="1">
            <a:spLocks noChangeArrowheads="1"/>
          </p:cNvSpPr>
          <p:nvPr/>
        </p:nvSpPr>
        <p:spPr bwMode="gray">
          <a:xfrm>
            <a:off x="1428750" y="1308703"/>
            <a:ext cx="768159" cy="230832"/>
          </a:xfrm>
          <a:prstGeom prst="rect">
            <a:avLst/>
          </a:prstGeom>
          <a:noFill/>
          <a:ln w="12700">
            <a:noFill/>
            <a:miter lim="800000"/>
            <a:headEnd type="none" w="sm" len="sm"/>
            <a:tailEnd type="none" w="sm" len="sm"/>
          </a:ln>
        </p:spPr>
        <p:txBody>
          <a:bodyPr wrap="none" anchor="ctr">
            <a:spAutoFit/>
          </a:bodyPr>
          <a:lstStyle/>
          <a:p>
            <a:pPr defTabSz="685800" hangingPunct="1">
              <a:defRPr/>
            </a:pPr>
            <a:r>
              <a:rPr lang="en-US" sz="900" b="1" kern="1200" dirty="0">
                <a:solidFill>
                  <a:schemeClr val="tx1"/>
                </a:solidFill>
                <a:latin typeface="Arial" panose="020B0604020202020204" pitchFamily="34" charset="0"/>
                <a:cs typeface="Arial" panose="020B0604020202020204" pitchFamily="34" charset="0"/>
              </a:rPr>
              <a:t>2020- 2021</a:t>
            </a:r>
          </a:p>
        </p:txBody>
      </p:sp>
      <p:sp>
        <p:nvSpPr>
          <p:cNvPr id="165" name="Text Box 19">
            <a:extLst>
              <a:ext uri="{FF2B5EF4-FFF2-40B4-BE49-F238E27FC236}">
                <a16:creationId xmlns:a16="http://schemas.microsoft.com/office/drawing/2014/main" id="{645A9289-29F9-446F-9A4A-31EF90DD3B96}"/>
              </a:ext>
            </a:extLst>
          </p:cNvPr>
          <p:cNvSpPr txBox="1">
            <a:spLocks noChangeArrowheads="1"/>
          </p:cNvSpPr>
          <p:nvPr/>
        </p:nvSpPr>
        <p:spPr bwMode="gray">
          <a:xfrm>
            <a:off x="3716382" y="1308703"/>
            <a:ext cx="441146" cy="230832"/>
          </a:xfrm>
          <a:prstGeom prst="rect">
            <a:avLst/>
          </a:prstGeom>
          <a:noFill/>
          <a:ln w="12700">
            <a:noFill/>
            <a:miter lim="800000"/>
            <a:headEnd type="none" w="sm" len="sm"/>
            <a:tailEnd type="none" w="sm" len="sm"/>
          </a:ln>
        </p:spPr>
        <p:txBody>
          <a:bodyPr wrap="none" anchor="ctr">
            <a:spAutoFit/>
          </a:bodyPr>
          <a:lstStyle/>
          <a:p>
            <a:pPr defTabSz="685800" hangingPunct="1">
              <a:defRPr/>
            </a:pPr>
            <a:r>
              <a:rPr lang="en-US" sz="900" b="1" kern="1200" dirty="0">
                <a:solidFill>
                  <a:schemeClr val="tx1"/>
                </a:solidFill>
                <a:latin typeface="Arial" panose="020B0604020202020204" pitchFamily="34" charset="0"/>
                <a:cs typeface="Arial" panose="020B0604020202020204" pitchFamily="34" charset="0"/>
              </a:rPr>
              <a:t>2022</a:t>
            </a:r>
          </a:p>
        </p:txBody>
      </p:sp>
      <p:sp>
        <p:nvSpPr>
          <p:cNvPr id="166" name="Text Box 19">
            <a:extLst>
              <a:ext uri="{FF2B5EF4-FFF2-40B4-BE49-F238E27FC236}">
                <a16:creationId xmlns:a16="http://schemas.microsoft.com/office/drawing/2014/main" id="{E56C2D7F-B994-4C81-9F7C-F702B45FB2E7}"/>
              </a:ext>
            </a:extLst>
          </p:cNvPr>
          <p:cNvSpPr txBox="1">
            <a:spLocks noChangeArrowheads="1"/>
          </p:cNvSpPr>
          <p:nvPr/>
        </p:nvSpPr>
        <p:spPr bwMode="gray">
          <a:xfrm>
            <a:off x="5829340" y="1308703"/>
            <a:ext cx="540533" cy="230832"/>
          </a:xfrm>
          <a:prstGeom prst="rect">
            <a:avLst/>
          </a:prstGeom>
          <a:noFill/>
          <a:ln w="12700">
            <a:noFill/>
            <a:miter lim="800000"/>
            <a:headEnd type="none" w="sm" len="sm"/>
            <a:tailEnd type="none" w="sm" len="sm"/>
          </a:ln>
        </p:spPr>
        <p:txBody>
          <a:bodyPr wrap="none" anchor="ctr">
            <a:spAutoFit/>
          </a:bodyPr>
          <a:lstStyle/>
          <a:p>
            <a:pPr defTabSz="685800" hangingPunct="1">
              <a:defRPr/>
            </a:pPr>
            <a:r>
              <a:rPr lang="en-US" sz="900" b="1" kern="1200" dirty="0">
                <a:solidFill>
                  <a:schemeClr val="tx1"/>
                </a:solidFill>
                <a:latin typeface="Arial" panose="020B0604020202020204" pitchFamily="34" charset="0"/>
                <a:cs typeface="Arial" panose="020B0604020202020204" pitchFamily="34" charset="0"/>
              </a:rPr>
              <a:t>2023+ </a:t>
            </a:r>
          </a:p>
        </p:txBody>
      </p:sp>
      <p:sp>
        <p:nvSpPr>
          <p:cNvPr id="167" name="Text Box 30">
            <a:hlinkClick r:id="rId7" action="ppaction://hlinksldjump"/>
            <a:extLst>
              <a:ext uri="{FF2B5EF4-FFF2-40B4-BE49-F238E27FC236}">
                <a16:creationId xmlns:a16="http://schemas.microsoft.com/office/drawing/2014/main" id="{0F874363-C308-4721-AA86-76D00C998918}"/>
              </a:ext>
            </a:extLst>
          </p:cNvPr>
          <p:cNvSpPr txBox="1">
            <a:spLocks noChangeArrowheads="1"/>
          </p:cNvSpPr>
          <p:nvPr/>
        </p:nvSpPr>
        <p:spPr bwMode="gray">
          <a:xfrm>
            <a:off x="762968" y="3075243"/>
            <a:ext cx="776508"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Intelligent Automation</a:t>
            </a:r>
          </a:p>
        </p:txBody>
      </p:sp>
      <p:sp>
        <p:nvSpPr>
          <p:cNvPr id="169" name="Text Box 30">
            <a:hlinkClick r:id="rId2" action="ppaction://hlinksldjump"/>
            <a:extLst>
              <a:ext uri="{FF2B5EF4-FFF2-40B4-BE49-F238E27FC236}">
                <a16:creationId xmlns:a16="http://schemas.microsoft.com/office/drawing/2014/main" id="{457E2E7B-B6A0-42E8-8F1B-6F47FFFCB134}"/>
              </a:ext>
            </a:extLst>
          </p:cNvPr>
          <p:cNvSpPr txBox="1">
            <a:spLocks noChangeArrowheads="1"/>
          </p:cNvSpPr>
          <p:nvPr/>
        </p:nvSpPr>
        <p:spPr bwMode="gray">
          <a:xfrm>
            <a:off x="4688356" y="5003398"/>
            <a:ext cx="567315"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Infrastructure/Technology refresh</a:t>
            </a:r>
          </a:p>
        </p:txBody>
      </p:sp>
      <p:sp>
        <p:nvSpPr>
          <p:cNvPr id="170" name="Text Box 30">
            <a:hlinkClick r:id="rId6" action="ppaction://hlinksldjump"/>
            <a:extLst>
              <a:ext uri="{FF2B5EF4-FFF2-40B4-BE49-F238E27FC236}">
                <a16:creationId xmlns:a16="http://schemas.microsoft.com/office/drawing/2014/main" id="{8C5D1AC1-F63F-4FA6-8AAE-9494D923FF16}"/>
              </a:ext>
            </a:extLst>
          </p:cNvPr>
          <p:cNvSpPr txBox="1">
            <a:spLocks noChangeArrowheads="1"/>
          </p:cNvSpPr>
          <p:nvPr/>
        </p:nvSpPr>
        <p:spPr bwMode="gray">
          <a:xfrm>
            <a:off x="8133271" y="4144104"/>
            <a:ext cx="57208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Digital SOC</a:t>
            </a:r>
          </a:p>
        </p:txBody>
      </p:sp>
      <p:sp>
        <p:nvSpPr>
          <p:cNvPr id="171" name="Text Box 30">
            <a:hlinkClick r:id="rId8" action="ppaction://hlinksldjump"/>
            <a:extLst>
              <a:ext uri="{FF2B5EF4-FFF2-40B4-BE49-F238E27FC236}">
                <a16:creationId xmlns:a16="http://schemas.microsoft.com/office/drawing/2014/main" id="{C2671443-3F3F-465C-8143-C92FF5D9BBAA}"/>
              </a:ext>
            </a:extLst>
          </p:cNvPr>
          <p:cNvSpPr txBox="1">
            <a:spLocks noChangeArrowheads="1"/>
          </p:cNvSpPr>
          <p:nvPr/>
        </p:nvSpPr>
        <p:spPr bwMode="gray">
          <a:xfrm>
            <a:off x="2211662" y="3088978"/>
            <a:ext cx="850019" cy="165036"/>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Implement ERP Solution</a:t>
            </a:r>
          </a:p>
        </p:txBody>
      </p:sp>
      <p:grpSp>
        <p:nvGrpSpPr>
          <p:cNvPr id="174" name="Group 173">
            <a:extLst>
              <a:ext uri="{FF2B5EF4-FFF2-40B4-BE49-F238E27FC236}">
                <a16:creationId xmlns:a16="http://schemas.microsoft.com/office/drawing/2014/main" id="{A1A78EC8-F21F-4DD7-B5E3-C214332D1DD6}"/>
              </a:ext>
            </a:extLst>
          </p:cNvPr>
          <p:cNvGrpSpPr/>
          <p:nvPr/>
        </p:nvGrpSpPr>
        <p:grpSpPr>
          <a:xfrm>
            <a:off x="4400550" y="1182654"/>
            <a:ext cx="1270050" cy="184666"/>
            <a:chOff x="1759621" y="6576762"/>
            <a:chExt cx="1693400" cy="246220"/>
          </a:xfrm>
        </p:grpSpPr>
        <p:sp>
          <p:nvSpPr>
            <p:cNvPr id="175" name="TextBox 174">
              <a:extLst>
                <a:ext uri="{FF2B5EF4-FFF2-40B4-BE49-F238E27FC236}">
                  <a16:creationId xmlns:a16="http://schemas.microsoft.com/office/drawing/2014/main" id="{335AEB62-3DD6-4993-973C-170DA97618E1}"/>
                </a:ext>
              </a:extLst>
            </p:cNvPr>
            <p:cNvSpPr txBox="1"/>
            <p:nvPr/>
          </p:nvSpPr>
          <p:spPr>
            <a:xfrm>
              <a:off x="1887074" y="6576762"/>
              <a:ext cx="1565947" cy="246220"/>
            </a:xfrm>
            <a:prstGeom prst="rect">
              <a:avLst/>
            </a:prstGeom>
            <a:noFill/>
            <a:ln>
              <a:noFill/>
            </a:ln>
          </p:spPr>
          <p:txBody>
            <a:bodyPr wrap="square" rtlCol="0">
              <a:spAutoFit/>
            </a:bodyPr>
            <a:lstStyle/>
            <a:p>
              <a:pPr defTabSz="685800" hangingPunct="1">
                <a:defRPr/>
              </a:pPr>
              <a:r>
                <a:rPr lang="en-US" sz="600" b="1" dirty="0">
                  <a:solidFill>
                    <a:schemeClr val="tx1"/>
                  </a:solidFill>
                  <a:latin typeface="Arial" panose="020B0604020202020204" pitchFamily="34" charset="0"/>
                  <a:cs typeface="Arial" panose="020B0604020202020204" pitchFamily="34" charset="0"/>
                </a:rPr>
                <a:t>Establish Foundation</a:t>
              </a:r>
              <a:endParaRPr lang="en-GB" sz="525" b="1"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20D70C89-FCD0-4805-AD79-A4DBEE332958}"/>
                </a:ext>
              </a:extLst>
            </p:cNvPr>
            <p:cNvSpPr/>
            <p:nvPr/>
          </p:nvSpPr>
          <p:spPr bwMode="auto">
            <a:xfrm>
              <a:off x="1759621" y="6615904"/>
              <a:ext cx="137160" cy="137160"/>
            </a:xfrm>
            <a:prstGeom prst="ellipse">
              <a:avLst/>
            </a:prstGeom>
            <a:solidFill>
              <a:srgbClr val="00B050"/>
            </a:solidFill>
            <a:ln w="635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eaLnBrk="0" fontAlgn="base">
                <a:spcBef>
                  <a:spcPct val="0"/>
                </a:spcBef>
                <a:spcAft>
                  <a:spcPct val="0"/>
                </a:spcAft>
                <a:defRPr/>
              </a:pPr>
              <a:endParaRPr lang="en-US" dirty="0">
                <a:solidFill>
                  <a:schemeClr val="tx1"/>
                </a:solidFill>
                <a:latin typeface="Arial" panose="020B0604020202020204" pitchFamily="34" charset="0"/>
                <a:cs typeface="Arial" panose="020B0604020202020204" pitchFamily="34" charset="0"/>
              </a:endParaRPr>
            </a:p>
          </p:txBody>
        </p:sp>
      </p:grpSp>
      <p:grpSp>
        <p:nvGrpSpPr>
          <p:cNvPr id="177" name="Group 176">
            <a:extLst>
              <a:ext uri="{FF2B5EF4-FFF2-40B4-BE49-F238E27FC236}">
                <a16:creationId xmlns:a16="http://schemas.microsoft.com/office/drawing/2014/main" id="{54299445-690C-44B6-A871-0EBD59A670DA}"/>
              </a:ext>
            </a:extLst>
          </p:cNvPr>
          <p:cNvGrpSpPr/>
          <p:nvPr/>
        </p:nvGrpSpPr>
        <p:grpSpPr>
          <a:xfrm>
            <a:off x="5772150" y="1182654"/>
            <a:ext cx="1461520" cy="184666"/>
            <a:chOff x="4981084" y="6566753"/>
            <a:chExt cx="1948693" cy="246220"/>
          </a:xfrm>
        </p:grpSpPr>
        <p:sp>
          <p:nvSpPr>
            <p:cNvPr id="178" name="TextBox 177">
              <a:extLst>
                <a:ext uri="{FF2B5EF4-FFF2-40B4-BE49-F238E27FC236}">
                  <a16:creationId xmlns:a16="http://schemas.microsoft.com/office/drawing/2014/main" id="{3B028117-762B-43D2-824E-8BC334DF8C72}"/>
                </a:ext>
              </a:extLst>
            </p:cNvPr>
            <p:cNvSpPr txBox="1"/>
            <p:nvPr/>
          </p:nvSpPr>
          <p:spPr>
            <a:xfrm>
              <a:off x="5114675" y="6566753"/>
              <a:ext cx="1815102" cy="246220"/>
            </a:xfrm>
            <a:prstGeom prst="rect">
              <a:avLst/>
            </a:prstGeom>
            <a:noFill/>
            <a:ln>
              <a:noFill/>
            </a:ln>
          </p:spPr>
          <p:txBody>
            <a:bodyPr wrap="square" rtlCol="0">
              <a:spAutoFit/>
            </a:bodyPr>
            <a:lstStyle/>
            <a:p>
              <a:pPr defTabSz="685800" hangingPunct="1">
                <a:defRPr/>
              </a:pPr>
              <a:r>
                <a:rPr lang="en-US" sz="600" b="1" dirty="0">
                  <a:solidFill>
                    <a:schemeClr val="tx1"/>
                  </a:solidFill>
                  <a:latin typeface="Arial" panose="020B0604020202020204" pitchFamily="34" charset="0"/>
                  <a:cs typeface="Arial" panose="020B0604020202020204" pitchFamily="34" charset="0"/>
                </a:rPr>
                <a:t>Build enabling Structures</a:t>
              </a:r>
            </a:p>
          </p:txBody>
        </p:sp>
        <p:sp>
          <p:nvSpPr>
            <p:cNvPr id="179" name="Oval 178">
              <a:extLst>
                <a:ext uri="{FF2B5EF4-FFF2-40B4-BE49-F238E27FC236}">
                  <a16:creationId xmlns:a16="http://schemas.microsoft.com/office/drawing/2014/main" id="{6A481106-6D32-40E3-89C1-61A07972B78C}"/>
                </a:ext>
              </a:extLst>
            </p:cNvPr>
            <p:cNvSpPr/>
            <p:nvPr/>
          </p:nvSpPr>
          <p:spPr bwMode="auto">
            <a:xfrm>
              <a:off x="4981084" y="6605895"/>
              <a:ext cx="137160" cy="137160"/>
            </a:xfrm>
            <a:prstGeom prst="ellipse">
              <a:avLst/>
            </a:prstGeom>
            <a:solidFill>
              <a:srgbClr val="336699"/>
            </a:solidFill>
            <a:ln w="635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eaLnBrk="0" fontAlgn="base">
                <a:spcBef>
                  <a:spcPct val="0"/>
                </a:spcBef>
                <a:spcAft>
                  <a:spcPct val="0"/>
                </a:spcAft>
                <a:defRPr/>
              </a:pPr>
              <a:endParaRPr lang="en-US" dirty="0">
                <a:solidFill>
                  <a:schemeClr val="tx1"/>
                </a:solidFill>
                <a:latin typeface="Arial" panose="020B0604020202020204" pitchFamily="34" charset="0"/>
                <a:cs typeface="Arial" panose="020B0604020202020204" pitchFamily="34" charset="0"/>
              </a:endParaRPr>
            </a:p>
          </p:txBody>
        </p:sp>
      </p:grpSp>
      <p:grpSp>
        <p:nvGrpSpPr>
          <p:cNvPr id="180" name="Group 179">
            <a:extLst>
              <a:ext uri="{FF2B5EF4-FFF2-40B4-BE49-F238E27FC236}">
                <a16:creationId xmlns:a16="http://schemas.microsoft.com/office/drawing/2014/main" id="{F3EC764A-4FF8-4008-B7F9-C654323A308A}"/>
              </a:ext>
            </a:extLst>
          </p:cNvPr>
          <p:cNvGrpSpPr/>
          <p:nvPr/>
        </p:nvGrpSpPr>
        <p:grpSpPr>
          <a:xfrm>
            <a:off x="7372351" y="1182654"/>
            <a:ext cx="1267211" cy="184666"/>
            <a:chOff x="7215814" y="6563606"/>
            <a:chExt cx="1689615" cy="246220"/>
          </a:xfrm>
        </p:grpSpPr>
        <p:sp>
          <p:nvSpPr>
            <p:cNvPr id="181" name="TextBox 180">
              <a:extLst>
                <a:ext uri="{FF2B5EF4-FFF2-40B4-BE49-F238E27FC236}">
                  <a16:creationId xmlns:a16="http://schemas.microsoft.com/office/drawing/2014/main" id="{0697C440-9B7B-4032-88FF-7D08FDB74E26}"/>
                </a:ext>
              </a:extLst>
            </p:cNvPr>
            <p:cNvSpPr txBox="1"/>
            <p:nvPr/>
          </p:nvSpPr>
          <p:spPr>
            <a:xfrm>
              <a:off x="7368214" y="6563606"/>
              <a:ext cx="1537215" cy="246220"/>
            </a:xfrm>
            <a:prstGeom prst="rect">
              <a:avLst/>
            </a:prstGeom>
            <a:noFill/>
            <a:ln>
              <a:noFill/>
            </a:ln>
          </p:spPr>
          <p:txBody>
            <a:bodyPr wrap="square" rtlCol="0">
              <a:spAutoFit/>
            </a:bodyPr>
            <a:lstStyle/>
            <a:p>
              <a:pPr defTabSz="685800" hangingPunct="1">
                <a:defRPr/>
              </a:pPr>
              <a:r>
                <a:rPr lang="en-US" sz="600" b="1" dirty="0">
                  <a:solidFill>
                    <a:schemeClr val="tx1"/>
                  </a:solidFill>
                  <a:latin typeface="Arial" panose="020B0604020202020204" pitchFamily="34" charset="0"/>
                  <a:cs typeface="Arial" panose="020B0604020202020204" pitchFamily="34" charset="0"/>
                </a:rPr>
                <a:t>Innovate &amp; Optimize</a:t>
              </a:r>
            </a:p>
          </p:txBody>
        </p:sp>
        <p:sp>
          <p:nvSpPr>
            <p:cNvPr id="182" name="Oval 181">
              <a:extLst>
                <a:ext uri="{FF2B5EF4-FFF2-40B4-BE49-F238E27FC236}">
                  <a16:creationId xmlns:a16="http://schemas.microsoft.com/office/drawing/2014/main" id="{855783ED-1AB2-4B29-AA5F-9E3AF6218906}"/>
                </a:ext>
              </a:extLst>
            </p:cNvPr>
            <p:cNvSpPr/>
            <p:nvPr/>
          </p:nvSpPr>
          <p:spPr bwMode="auto">
            <a:xfrm>
              <a:off x="7215814" y="6602748"/>
              <a:ext cx="137160" cy="137160"/>
            </a:xfrm>
            <a:prstGeom prst="ellipse">
              <a:avLst/>
            </a:prstGeom>
            <a:solidFill>
              <a:srgbClr val="FFC000"/>
            </a:solidFill>
            <a:ln w="635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eaLnBrk="0" fontAlgn="base">
                <a:spcBef>
                  <a:spcPct val="0"/>
                </a:spcBef>
                <a:spcAft>
                  <a:spcPct val="0"/>
                </a:spcAft>
                <a:defRPr/>
              </a:pPr>
              <a:endParaRPr lang="en-US" dirty="0">
                <a:solidFill>
                  <a:schemeClr val="tx1"/>
                </a:solidFill>
                <a:latin typeface="Arial" panose="020B0604020202020204" pitchFamily="34" charset="0"/>
                <a:cs typeface="Arial" panose="020B0604020202020204" pitchFamily="34" charset="0"/>
              </a:endParaRPr>
            </a:p>
          </p:txBody>
        </p:sp>
      </p:grpSp>
      <p:cxnSp>
        <p:nvCxnSpPr>
          <p:cNvPr id="183" name="Straight Arrow Connector 182">
            <a:extLst>
              <a:ext uri="{FF2B5EF4-FFF2-40B4-BE49-F238E27FC236}">
                <a16:creationId xmlns:a16="http://schemas.microsoft.com/office/drawing/2014/main" id="{91BD01FD-BDE7-4EE7-AF4C-BB14FC812E50}"/>
              </a:ext>
            </a:extLst>
          </p:cNvPr>
          <p:cNvCxnSpPr>
            <a:cxnSpLocks/>
          </p:cNvCxnSpPr>
          <p:nvPr/>
        </p:nvCxnSpPr>
        <p:spPr>
          <a:xfrm flipH="1">
            <a:off x="847194" y="1903132"/>
            <a:ext cx="5386935" cy="1217426"/>
          </a:xfrm>
          <a:prstGeom prst="straightConnector1">
            <a:avLst/>
          </a:prstGeom>
          <a:noFill/>
          <a:ln w="12700" cap="flat" cmpd="sng" algn="ctr">
            <a:solidFill>
              <a:srgbClr val="FFC000"/>
            </a:solidFill>
            <a:prstDash val="sysDash"/>
            <a:miter lim="800000"/>
            <a:headEnd type="triangle"/>
            <a:tailEnd type="oval"/>
          </a:ln>
          <a:effectLst/>
        </p:spPr>
      </p:cxnSp>
      <p:sp>
        <p:nvSpPr>
          <p:cNvPr id="184" name="Oval 183">
            <a:hlinkClick r:id="rId8" action="ppaction://hlinksldjump"/>
            <a:extLst>
              <a:ext uri="{FF2B5EF4-FFF2-40B4-BE49-F238E27FC236}">
                <a16:creationId xmlns:a16="http://schemas.microsoft.com/office/drawing/2014/main" id="{91A2542D-5438-47C5-9172-BAF9433F9940}"/>
              </a:ext>
            </a:extLst>
          </p:cNvPr>
          <p:cNvSpPr/>
          <p:nvPr/>
        </p:nvSpPr>
        <p:spPr>
          <a:xfrm>
            <a:off x="2126886" y="3126456"/>
            <a:ext cx="133488" cy="124746"/>
          </a:xfrm>
          <a:prstGeom prst="ellipse">
            <a:avLst/>
          </a:prstGeom>
          <a:solidFill>
            <a:srgbClr val="336699"/>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87" name="Text Box 30">
            <a:extLst>
              <a:ext uri="{FF2B5EF4-FFF2-40B4-BE49-F238E27FC236}">
                <a16:creationId xmlns:a16="http://schemas.microsoft.com/office/drawing/2014/main" id="{BF10692C-5107-40B8-BC14-67E5570B7693}"/>
              </a:ext>
            </a:extLst>
          </p:cNvPr>
          <p:cNvSpPr txBox="1">
            <a:spLocks noChangeArrowheads="1"/>
          </p:cNvSpPr>
          <p:nvPr/>
        </p:nvSpPr>
        <p:spPr bwMode="gray">
          <a:xfrm rot="20848319">
            <a:off x="4737792" y="1887203"/>
            <a:ext cx="1461318" cy="188119"/>
          </a:xfrm>
          <a:prstGeom prst="rect">
            <a:avLst/>
          </a:prstGeom>
          <a:noFill/>
          <a:ln w="12700">
            <a:noFill/>
            <a:miter lim="800000"/>
            <a:headEnd type="none" w="sm" len="sm"/>
            <a:tailEnd type="none" w="sm" len="sm"/>
          </a:ln>
        </p:spPr>
        <p:txBody>
          <a:bodyPr wrap="square" lIns="36000" tIns="36000" rIns="36000" bIns="36000" anchor="ctr" anchorCtr="1">
            <a:spAutoFit/>
          </a:bodyPr>
          <a:lstStyle/>
          <a:p>
            <a:pPr algn="ctr" defTabSz="685800" hangingPunct="1">
              <a:defRPr/>
            </a:pPr>
            <a:r>
              <a:rPr lang="en-US" sz="750" kern="1200" dirty="0">
                <a:solidFill>
                  <a:schemeClr val="tx1"/>
                </a:solidFill>
                <a:latin typeface="Arial" panose="020B0604020202020204" pitchFamily="34" charset="0"/>
                <a:cs typeface="Arial" panose="020B0604020202020204" pitchFamily="34" charset="0"/>
              </a:rPr>
              <a:t>Continuous initiative</a:t>
            </a:r>
          </a:p>
        </p:txBody>
      </p:sp>
      <p:sp>
        <p:nvSpPr>
          <p:cNvPr id="188" name="Oval 187">
            <a:hlinkClick r:id="rId7" action="ppaction://hlinksldjump"/>
            <a:extLst>
              <a:ext uri="{FF2B5EF4-FFF2-40B4-BE49-F238E27FC236}">
                <a16:creationId xmlns:a16="http://schemas.microsoft.com/office/drawing/2014/main" id="{FC99D6DC-3E42-40AE-BCB5-0F4966EBAAC9}"/>
              </a:ext>
            </a:extLst>
          </p:cNvPr>
          <p:cNvSpPr/>
          <p:nvPr/>
        </p:nvSpPr>
        <p:spPr>
          <a:xfrm>
            <a:off x="785675" y="3055161"/>
            <a:ext cx="133488" cy="124746"/>
          </a:xfrm>
          <a:prstGeom prst="ellipse">
            <a:avLst/>
          </a:prstGeom>
          <a:solidFill>
            <a:srgbClr val="FFC00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89" name="TextBox 188">
            <a:extLst>
              <a:ext uri="{FF2B5EF4-FFF2-40B4-BE49-F238E27FC236}">
                <a16:creationId xmlns:a16="http://schemas.microsoft.com/office/drawing/2014/main" id="{2ADF633D-9F94-4AC9-9B65-E17532A5F20A}"/>
              </a:ext>
            </a:extLst>
          </p:cNvPr>
          <p:cNvSpPr txBox="1"/>
          <p:nvPr/>
        </p:nvSpPr>
        <p:spPr>
          <a:xfrm rot="16200000">
            <a:off x="-204204" y="4926722"/>
            <a:ext cx="1056701"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Digital Enablers</a:t>
            </a:r>
          </a:p>
        </p:txBody>
      </p:sp>
      <p:sp>
        <p:nvSpPr>
          <p:cNvPr id="190" name="TextBox 189">
            <a:extLst>
              <a:ext uri="{FF2B5EF4-FFF2-40B4-BE49-F238E27FC236}">
                <a16:creationId xmlns:a16="http://schemas.microsoft.com/office/drawing/2014/main" id="{029B51AC-E54B-4264-8E68-886EA70360A3}"/>
              </a:ext>
            </a:extLst>
          </p:cNvPr>
          <p:cNvSpPr txBox="1"/>
          <p:nvPr/>
        </p:nvSpPr>
        <p:spPr>
          <a:xfrm rot="16200000">
            <a:off x="-208165" y="2544456"/>
            <a:ext cx="1095172"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Digital Solutions</a:t>
            </a:r>
          </a:p>
        </p:txBody>
      </p:sp>
      <p:cxnSp>
        <p:nvCxnSpPr>
          <p:cNvPr id="191" name="Straight Arrow Connector 190">
            <a:extLst>
              <a:ext uri="{FF2B5EF4-FFF2-40B4-BE49-F238E27FC236}">
                <a16:creationId xmlns:a16="http://schemas.microsoft.com/office/drawing/2014/main" id="{7EB22C52-D8EF-4E38-96DE-22082A3A3691}"/>
              </a:ext>
            </a:extLst>
          </p:cNvPr>
          <p:cNvCxnSpPr>
            <a:cxnSpLocks/>
          </p:cNvCxnSpPr>
          <p:nvPr/>
        </p:nvCxnSpPr>
        <p:spPr>
          <a:xfrm flipV="1">
            <a:off x="457200" y="4177745"/>
            <a:ext cx="0" cy="1743449"/>
          </a:xfrm>
          <a:prstGeom prst="straightConnector1">
            <a:avLst/>
          </a:prstGeom>
          <a:noFill/>
          <a:ln w="12700" cap="flat" cmpd="sng" algn="ctr">
            <a:solidFill>
              <a:schemeClr val="tx1"/>
            </a:solidFill>
            <a:prstDash val="sysDash"/>
            <a:miter lim="800000"/>
            <a:headEnd type="triangle"/>
            <a:tailEnd type="triangle"/>
          </a:ln>
          <a:effectLst/>
        </p:spPr>
      </p:cxnSp>
      <p:cxnSp>
        <p:nvCxnSpPr>
          <p:cNvPr id="192" name="Straight Arrow Connector 191">
            <a:extLst>
              <a:ext uri="{FF2B5EF4-FFF2-40B4-BE49-F238E27FC236}">
                <a16:creationId xmlns:a16="http://schemas.microsoft.com/office/drawing/2014/main" id="{CE733CEC-ACEF-45D4-B166-1CD0B3A74398}"/>
              </a:ext>
            </a:extLst>
          </p:cNvPr>
          <p:cNvCxnSpPr>
            <a:cxnSpLocks/>
          </p:cNvCxnSpPr>
          <p:nvPr/>
        </p:nvCxnSpPr>
        <p:spPr>
          <a:xfrm flipV="1">
            <a:off x="444674" y="1583068"/>
            <a:ext cx="0" cy="2549198"/>
          </a:xfrm>
          <a:prstGeom prst="straightConnector1">
            <a:avLst/>
          </a:prstGeom>
          <a:noFill/>
          <a:ln w="12700" cap="flat" cmpd="sng" algn="ctr">
            <a:solidFill>
              <a:schemeClr val="tx1"/>
            </a:solidFill>
            <a:prstDash val="sysDash"/>
            <a:miter lim="800000"/>
            <a:headEnd type="triangle"/>
            <a:tailEnd type="triangle"/>
          </a:ln>
          <a:effectLst/>
        </p:spPr>
      </p:cxnSp>
      <p:sp>
        <p:nvSpPr>
          <p:cNvPr id="193" name="Line 17">
            <a:extLst>
              <a:ext uri="{FF2B5EF4-FFF2-40B4-BE49-F238E27FC236}">
                <a16:creationId xmlns:a16="http://schemas.microsoft.com/office/drawing/2014/main" id="{D127F9CA-10A8-4874-BC57-D26A44575619}"/>
              </a:ext>
            </a:extLst>
          </p:cNvPr>
          <p:cNvSpPr>
            <a:spLocks noChangeShapeType="1"/>
          </p:cNvSpPr>
          <p:nvPr/>
        </p:nvSpPr>
        <p:spPr bwMode="gray">
          <a:xfrm>
            <a:off x="532730" y="5906296"/>
            <a:ext cx="8215884" cy="20217"/>
          </a:xfrm>
          <a:prstGeom prst="line">
            <a:avLst/>
          </a:prstGeom>
          <a:noFill/>
          <a:ln w="28575">
            <a:solidFill>
              <a:schemeClr val="tx1"/>
            </a:solidFill>
            <a:round/>
            <a:headEnd type="none" w="sm" len="sm"/>
            <a:tailEnd type="none" w="sm" len="sm"/>
          </a:ln>
        </p:spPr>
        <p:txBody>
          <a:bodyPr/>
          <a:lstStyle/>
          <a:p>
            <a:pPr algn="ctr" defTabSz="685800" hangingPunct="1">
              <a:defRPr/>
            </a:pPr>
            <a:endParaRPr lang="en-US" sz="800" dirty="0">
              <a:solidFill>
                <a:schemeClr val="tx1"/>
              </a:solidFill>
              <a:latin typeface="Arial" panose="020B0604020202020204" pitchFamily="34" charset="0"/>
              <a:cs typeface="Arial" panose="020B0604020202020204" pitchFamily="34" charset="0"/>
            </a:endParaRPr>
          </a:p>
        </p:txBody>
      </p:sp>
      <p:sp>
        <p:nvSpPr>
          <p:cNvPr id="194" name="TextBox 193">
            <a:extLst>
              <a:ext uri="{FF2B5EF4-FFF2-40B4-BE49-F238E27FC236}">
                <a16:creationId xmlns:a16="http://schemas.microsoft.com/office/drawing/2014/main" id="{AE9ABADC-267C-4760-B3E6-658F276225EB}"/>
              </a:ext>
            </a:extLst>
          </p:cNvPr>
          <p:cNvSpPr txBox="1"/>
          <p:nvPr/>
        </p:nvSpPr>
        <p:spPr>
          <a:xfrm>
            <a:off x="7788414" y="5957547"/>
            <a:ext cx="639920"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Security</a:t>
            </a:r>
          </a:p>
        </p:txBody>
      </p:sp>
      <p:cxnSp>
        <p:nvCxnSpPr>
          <p:cNvPr id="195" name="Straight Arrow Connector 194">
            <a:extLst>
              <a:ext uri="{FF2B5EF4-FFF2-40B4-BE49-F238E27FC236}">
                <a16:creationId xmlns:a16="http://schemas.microsoft.com/office/drawing/2014/main" id="{47A33AB5-5836-4603-95BC-63915CF7AF8E}"/>
              </a:ext>
            </a:extLst>
          </p:cNvPr>
          <p:cNvCxnSpPr>
            <a:cxnSpLocks/>
          </p:cNvCxnSpPr>
          <p:nvPr/>
        </p:nvCxnSpPr>
        <p:spPr>
          <a:xfrm>
            <a:off x="7429500" y="5990019"/>
            <a:ext cx="1316802" cy="0"/>
          </a:xfrm>
          <a:prstGeom prst="straightConnector1">
            <a:avLst/>
          </a:prstGeom>
          <a:noFill/>
          <a:ln w="12700" cap="flat" cmpd="sng" algn="ctr">
            <a:solidFill>
              <a:schemeClr val="tx1"/>
            </a:solidFill>
            <a:prstDash val="sysDash"/>
            <a:miter lim="800000"/>
            <a:headEnd type="triangle"/>
            <a:tailEnd type="triangle"/>
          </a:ln>
          <a:effectLst/>
        </p:spPr>
      </p:cxnSp>
      <p:sp>
        <p:nvSpPr>
          <p:cNvPr id="196" name="TextBox 195">
            <a:extLst>
              <a:ext uri="{FF2B5EF4-FFF2-40B4-BE49-F238E27FC236}">
                <a16:creationId xmlns:a16="http://schemas.microsoft.com/office/drawing/2014/main" id="{1FFBBB20-6E3C-4424-BB1F-D174497F822D}"/>
              </a:ext>
            </a:extLst>
          </p:cNvPr>
          <p:cNvSpPr txBox="1"/>
          <p:nvPr/>
        </p:nvSpPr>
        <p:spPr>
          <a:xfrm>
            <a:off x="1140268" y="5957547"/>
            <a:ext cx="1056701"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Digital Enablers</a:t>
            </a:r>
          </a:p>
        </p:txBody>
      </p:sp>
      <p:cxnSp>
        <p:nvCxnSpPr>
          <p:cNvPr id="197" name="Straight Arrow Connector 196">
            <a:extLst>
              <a:ext uri="{FF2B5EF4-FFF2-40B4-BE49-F238E27FC236}">
                <a16:creationId xmlns:a16="http://schemas.microsoft.com/office/drawing/2014/main" id="{F7D6F2CA-CE68-44D0-9CEE-205921ADF56E}"/>
              </a:ext>
            </a:extLst>
          </p:cNvPr>
          <p:cNvCxnSpPr>
            <a:cxnSpLocks/>
          </p:cNvCxnSpPr>
          <p:nvPr/>
        </p:nvCxnSpPr>
        <p:spPr>
          <a:xfrm>
            <a:off x="524545" y="5990019"/>
            <a:ext cx="2710028" cy="0"/>
          </a:xfrm>
          <a:prstGeom prst="straightConnector1">
            <a:avLst/>
          </a:prstGeom>
          <a:noFill/>
          <a:ln w="12700" cap="flat" cmpd="sng" algn="ctr">
            <a:solidFill>
              <a:schemeClr val="tx1"/>
            </a:solidFill>
            <a:prstDash val="sysDash"/>
            <a:miter lim="800000"/>
            <a:headEnd type="triangle"/>
            <a:tailEnd type="triangle"/>
          </a:ln>
          <a:effectLst/>
        </p:spPr>
      </p:cxnSp>
      <p:sp>
        <p:nvSpPr>
          <p:cNvPr id="198" name="TextBox 197">
            <a:extLst>
              <a:ext uri="{FF2B5EF4-FFF2-40B4-BE49-F238E27FC236}">
                <a16:creationId xmlns:a16="http://schemas.microsoft.com/office/drawing/2014/main" id="{36F387BE-DCCA-43A4-93FC-543A04A45123}"/>
              </a:ext>
            </a:extLst>
          </p:cNvPr>
          <p:cNvSpPr txBox="1"/>
          <p:nvPr/>
        </p:nvSpPr>
        <p:spPr>
          <a:xfrm>
            <a:off x="5985892" y="5957547"/>
            <a:ext cx="1088761"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Digital Channels</a:t>
            </a:r>
          </a:p>
        </p:txBody>
      </p:sp>
      <p:cxnSp>
        <p:nvCxnSpPr>
          <p:cNvPr id="199" name="Straight Arrow Connector 198">
            <a:extLst>
              <a:ext uri="{FF2B5EF4-FFF2-40B4-BE49-F238E27FC236}">
                <a16:creationId xmlns:a16="http://schemas.microsoft.com/office/drawing/2014/main" id="{0F85942C-D8C8-49DB-83C6-B17E1B09A54B}"/>
              </a:ext>
            </a:extLst>
          </p:cNvPr>
          <p:cNvCxnSpPr>
            <a:cxnSpLocks/>
          </p:cNvCxnSpPr>
          <p:nvPr/>
        </p:nvCxnSpPr>
        <p:spPr>
          <a:xfrm>
            <a:off x="5584027" y="5990019"/>
            <a:ext cx="1845473" cy="0"/>
          </a:xfrm>
          <a:prstGeom prst="straightConnector1">
            <a:avLst/>
          </a:prstGeom>
          <a:noFill/>
          <a:ln w="12700" cap="flat" cmpd="sng" algn="ctr">
            <a:solidFill>
              <a:schemeClr val="tx1"/>
            </a:solidFill>
            <a:prstDash val="sysDash"/>
            <a:miter lim="800000"/>
            <a:headEnd type="triangle"/>
            <a:tailEnd type="triangle"/>
          </a:ln>
          <a:effectLst/>
        </p:spPr>
      </p:cxnSp>
      <p:sp>
        <p:nvSpPr>
          <p:cNvPr id="200" name="TextBox 199">
            <a:extLst>
              <a:ext uri="{FF2B5EF4-FFF2-40B4-BE49-F238E27FC236}">
                <a16:creationId xmlns:a16="http://schemas.microsoft.com/office/drawing/2014/main" id="{777A9465-8720-4281-A4FC-581FB014FCE2}"/>
              </a:ext>
            </a:extLst>
          </p:cNvPr>
          <p:cNvSpPr txBox="1"/>
          <p:nvPr/>
        </p:nvSpPr>
        <p:spPr>
          <a:xfrm>
            <a:off x="3575321" y="5957547"/>
            <a:ext cx="1614546" cy="230832"/>
          </a:xfrm>
          <a:prstGeom prst="rect">
            <a:avLst/>
          </a:prstGeom>
          <a:noFill/>
          <a:ln w="12700">
            <a:noFill/>
            <a:miter lim="800000"/>
            <a:headEnd type="none" w="sm" len="sm"/>
            <a:tailEnd type="none" w="sm" len="sm"/>
          </a:ln>
        </p:spPr>
        <p:txBody>
          <a:bodyPr wrap="none" anchor="ctr">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EYInterstate Light" panose="02000506000000020004" pitchFamily="2" charset="0"/>
              </a:defRPr>
            </a:lvl1pPr>
          </a:lstStyle>
          <a:p>
            <a:pPr algn="ctr" defTabSz="685800" hangingPunct="1">
              <a:defRPr/>
            </a:pPr>
            <a:r>
              <a:rPr lang="en-US" sz="900" dirty="0">
                <a:solidFill>
                  <a:schemeClr val="tx1"/>
                </a:solidFill>
                <a:latin typeface="Arial" panose="020B0604020202020204" pitchFamily="34" charset="0"/>
                <a:cs typeface="Arial" panose="020B0604020202020204" pitchFamily="34" charset="0"/>
              </a:rPr>
              <a:t>Technology Infrastructure</a:t>
            </a:r>
          </a:p>
        </p:txBody>
      </p:sp>
      <p:cxnSp>
        <p:nvCxnSpPr>
          <p:cNvPr id="201" name="Straight Arrow Connector 200">
            <a:extLst>
              <a:ext uri="{FF2B5EF4-FFF2-40B4-BE49-F238E27FC236}">
                <a16:creationId xmlns:a16="http://schemas.microsoft.com/office/drawing/2014/main" id="{15F439C6-489E-43D2-BF68-19B2676F761E}"/>
              </a:ext>
            </a:extLst>
          </p:cNvPr>
          <p:cNvCxnSpPr>
            <a:cxnSpLocks/>
          </p:cNvCxnSpPr>
          <p:nvPr/>
        </p:nvCxnSpPr>
        <p:spPr>
          <a:xfrm>
            <a:off x="3285777" y="5990019"/>
            <a:ext cx="2284086" cy="0"/>
          </a:xfrm>
          <a:prstGeom prst="straightConnector1">
            <a:avLst/>
          </a:prstGeom>
          <a:noFill/>
          <a:ln w="12700" cap="flat" cmpd="sng" algn="ctr">
            <a:solidFill>
              <a:schemeClr val="tx1"/>
            </a:solidFill>
            <a:prstDash val="sysDash"/>
            <a:miter lim="800000"/>
            <a:headEnd type="triangle"/>
            <a:tailEnd type="triangle"/>
          </a:ln>
          <a:effectLst/>
        </p:spPr>
      </p:cxnSp>
      <p:sp>
        <p:nvSpPr>
          <p:cNvPr id="209" name="Text Box 30">
            <a:hlinkClick r:id="rId9" action="ppaction://hlinksldjump"/>
            <a:extLst>
              <a:ext uri="{FF2B5EF4-FFF2-40B4-BE49-F238E27FC236}">
                <a16:creationId xmlns:a16="http://schemas.microsoft.com/office/drawing/2014/main" id="{7A799A02-8D39-4CEE-AD9C-CA1108219F60}"/>
              </a:ext>
            </a:extLst>
          </p:cNvPr>
          <p:cNvSpPr txBox="1">
            <a:spLocks noChangeArrowheads="1"/>
          </p:cNvSpPr>
          <p:nvPr/>
        </p:nvSpPr>
        <p:spPr bwMode="gray">
          <a:xfrm>
            <a:off x="3600450" y="2663604"/>
            <a:ext cx="777033"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Enterprise Data Warehouse</a:t>
            </a:r>
          </a:p>
        </p:txBody>
      </p:sp>
      <p:sp>
        <p:nvSpPr>
          <p:cNvPr id="210" name="Oval 209">
            <a:hlinkClick r:id="rId9" action="ppaction://hlinksldjump"/>
            <a:extLst>
              <a:ext uri="{FF2B5EF4-FFF2-40B4-BE49-F238E27FC236}">
                <a16:creationId xmlns:a16="http://schemas.microsoft.com/office/drawing/2014/main" id="{AD501826-9EE4-4144-B4D2-120DCF91EDA5}"/>
              </a:ext>
            </a:extLst>
          </p:cNvPr>
          <p:cNvSpPr/>
          <p:nvPr/>
        </p:nvSpPr>
        <p:spPr>
          <a:xfrm rot="2302708">
            <a:off x="3535141" y="2728108"/>
            <a:ext cx="133488" cy="124746"/>
          </a:xfrm>
          <a:prstGeom prst="ellipse">
            <a:avLst/>
          </a:prstGeom>
          <a:solidFill>
            <a:srgbClr val="336699"/>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15" name="Oval 214">
            <a:hlinkClick r:id="rId10" action="ppaction://hlinksldjump"/>
            <a:extLst>
              <a:ext uri="{FF2B5EF4-FFF2-40B4-BE49-F238E27FC236}">
                <a16:creationId xmlns:a16="http://schemas.microsoft.com/office/drawing/2014/main" id="{23CEBB75-6AD1-4FC3-A2B3-F89B9532B04F}"/>
              </a:ext>
            </a:extLst>
          </p:cNvPr>
          <p:cNvSpPr/>
          <p:nvPr/>
        </p:nvSpPr>
        <p:spPr>
          <a:xfrm>
            <a:off x="2514725" y="2756104"/>
            <a:ext cx="133488" cy="124746"/>
          </a:xfrm>
          <a:prstGeom prst="ellipse">
            <a:avLst/>
          </a:prstGeom>
          <a:solidFill>
            <a:srgbClr val="FFC00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16" name="Text Box 30">
            <a:hlinkClick r:id="rId10" action="ppaction://hlinksldjump"/>
            <a:extLst>
              <a:ext uri="{FF2B5EF4-FFF2-40B4-BE49-F238E27FC236}">
                <a16:creationId xmlns:a16="http://schemas.microsoft.com/office/drawing/2014/main" id="{E6167E5D-6871-42F0-A349-BA08858DC298}"/>
              </a:ext>
            </a:extLst>
          </p:cNvPr>
          <p:cNvSpPr txBox="1">
            <a:spLocks noChangeArrowheads="1"/>
          </p:cNvSpPr>
          <p:nvPr/>
        </p:nvSpPr>
        <p:spPr bwMode="gray">
          <a:xfrm>
            <a:off x="2632981" y="2678611"/>
            <a:ext cx="585871"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Develop &amp; Sensitize Ideation Hub</a:t>
            </a:r>
          </a:p>
        </p:txBody>
      </p:sp>
      <p:sp>
        <p:nvSpPr>
          <p:cNvPr id="220" name="Oval 219">
            <a:hlinkClick r:id="rId11" action="ppaction://hlinksldjump"/>
            <a:extLst>
              <a:ext uri="{FF2B5EF4-FFF2-40B4-BE49-F238E27FC236}">
                <a16:creationId xmlns:a16="http://schemas.microsoft.com/office/drawing/2014/main" id="{BB2072F5-2218-42AD-964E-5DE5DB6831D7}"/>
              </a:ext>
            </a:extLst>
          </p:cNvPr>
          <p:cNvSpPr/>
          <p:nvPr/>
        </p:nvSpPr>
        <p:spPr>
          <a:xfrm>
            <a:off x="643292" y="2559294"/>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21" name="Text Box 30">
            <a:hlinkClick r:id="rId11" action="ppaction://hlinksldjump"/>
            <a:extLst>
              <a:ext uri="{FF2B5EF4-FFF2-40B4-BE49-F238E27FC236}">
                <a16:creationId xmlns:a16="http://schemas.microsoft.com/office/drawing/2014/main" id="{25572C25-A7A2-4623-AF04-C374E1F2A5E4}"/>
              </a:ext>
            </a:extLst>
          </p:cNvPr>
          <p:cNvSpPr txBox="1">
            <a:spLocks noChangeArrowheads="1"/>
          </p:cNvSpPr>
          <p:nvPr/>
        </p:nvSpPr>
        <p:spPr bwMode="gray">
          <a:xfrm>
            <a:off x="764772" y="2430953"/>
            <a:ext cx="776508"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Document Management System</a:t>
            </a:r>
          </a:p>
        </p:txBody>
      </p:sp>
      <p:sp>
        <p:nvSpPr>
          <p:cNvPr id="226" name="Oval 225">
            <a:hlinkClick r:id="rId12" action="ppaction://hlinksldjump"/>
            <a:extLst>
              <a:ext uri="{FF2B5EF4-FFF2-40B4-BE49-F238E27FC236}">
                <a16:creationId xmlns:a16="http://schemas.microsoft.com/office/drawing/2014/main" id="{B8678E4C-7D16-49A6-89C1-550748731F16}"/>
              </a:ext>
            </a:extLst>
          </p:cNvPr>
          <p:cNvSpPr/>
          <p:nvPr/>
        </p:nvSpPr>
        <p:spPr>
          <a:xfrm>
            <a:off x="2028805" y="5344188"/>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27" name="Text Box 30">
            <a:hlinkClick r:id="rId12" action="ppaction://hlinksldjump"/>
            <a:extLst>
              <a:ext uri="{FF2B5EF4-FFF2-40B4-BE49-F238E27FC236}">
                <a16:creationId xmlns:a16="http://schemas.microsoft.com/office/drawing/2014/main" id="{3E7557FD-B49C-4AB0-8820-2C8FFFD10BB0}"/>
              </a:ext>
            </a:extLst>
          </p:cNvPr>
          <p:cNvSpPr txBox="1">
            <a:spLocks noChangeArrowheads="1"/>
          </p:cNvSpPr>
          <p:nvPr/>
        </p:nvSpPr>
        <p:spPr bwMode="gray">
          <a:xfrm>
            <a:off x="2128099" y="5291976"/>
            <a:ext cx="84370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Define cybersecurity strategy</a:t>
            </a:r>
          </a:p>
        </p:txBody>
      </p:sp>
      <p:sp>
        <p:nvSpPr>
          <p:cNvPr id="228" name="Text Box 30">
            <a:extLst>
              <a:ext uri="{FF2B5EF4-FFF2-40B4-BE49-F238E27FC236}">
                <a16:creationId xmlns:a16="http://schemas.microsoft.com/office/drawing/2014/main" id="{AD0028EC-B236-4F30-9D63-62265CA4085C}"/>
              </a:ext>
            </a:extLst>
          </p:cNvPr>
          <p:cNvSpPr txBox="1">
            <a:spLocks noChangeArrowheads="1"/>
          </p:cNvSpPr>
          <p:nvPr/>
        </p:nvSpPr>
        <p:spPr bwMode="gray">
          <a:xfrm>
            <a:off x="1843483" y="4063355"/>
            <a:ext cx="637619"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Process </a:t>
            </a:r>
            <a:r>
              <a:rPr lang="en-GB" sz="600" kern="1200" dirty="0">
                <a:solidFill>
                  <a:schemeClr val="tx1"/>
                </a:solidFill>
                <a:latin typeface="Arial" panose="020B0604020202020204" pitchFamily="34" charset="0"/>
                <a:cs typeface="Arial" panose="020B0604020202020204" pitchFamily="34" charset="0"/>
              </a:rPr>
              <a:t>optimisation</a:t>
            </a:r>
          </a:p>
        </p:txBody>
      </p:sp>
      <p:sp>
        <p:nvSpPr>
          <p:cNvPr id="229" name="Text Box 30">
            <a:extLst>
              <a:ext uri="{FF2B5EF4-FFF2-40B4-BE49-F238E27FC236}">
                <a16:creationId xmlns:a16="http://schemas.microsoft.com/office/drawing/2014/main" id="{F7B5EDFC-8EFF-42C5-AF1A-62D2E3182D2A}"/>
              </a:ext>
            </a:extLst>
          </p:cNvPr>
          <p:cNvSpPr txBox="1">
            <a:spLocks noChangeArrowheads="1"/>
          </p:cNvSpPr>
          <p:nvPr/>
        </p:nvSpPr>
        <p:spPr bwMode="gray">
          <a:xfrm>
            <a:off x="2281942" y="4502861"/>
            <a:ext cx="701671"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Enterprise Architecture</a:t>
            </a:r>
          </a:p>
        </p:txBody>
      </p:sp>
      <p:sp>
        <p:nvSpPr>
          <p:cNvPr id="230" name="Oval 229">
            <a:extLst>
              <a:ext uri="{FF2B5EF4-FFF2-40B4-BE49-F238E27FC236}">
                <a16:creationId xmlns:a16="http://schemas.microsoft.com/office/drawing/2014/main" id="{CB30E063-8627-47CA-889C-C897981B8ADB}"/>
              </a:ext>
            </a:extLst>
          </p:cNvPr>
          <p:cNvSpPr/>
          <p:nvPr/>
        </p:nvSpPr>
        <p:spPr>
          <a:xfrm>
            <a:off x="2181225" y="4604006"/>
            <a:ext cx="133488" cy="124746"/>
          </a:xfrm>
          <a:prstGeom prst="ellipse">
            <a:avLst/>
          </a:prstGeom>
          <a:solidFill>
            <a:srgbClr val="00B050"/>
          </a:solidFill>
          <a:ln w="6350" cap="flat" cmpd="sng" algn="ctr">
            <a:noFill/>
            <a:prstDash val="solid"/>
            <a:miter lim="800000"/>
          </a:ln>
          <a:effectLst/>
        </p:spPr>
        <p:txBody>
          <a:bodyPr rtlCol="0" anchor="ctr"/>
          <a:lstStyle/>
          <a:p>
            <a:pP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31" name="Text Box 30">
            <a:hlinkClick r:id="rId13" action="ppaction://hlinksldjump"/>
            <a:extLst>
              <a:ext uri="{FF2B5EF4-FFF2-40B4-BE49-F238E27FC236}">
                <a16:creationId xmlns:a16="http://schemas.microsoft.com/office/drawing/2014/main" id="{FC9EC103-D191-46C9-8CCF-79C5AE1A01D3}"/>
              </a:ext>
            </a:extLst>
          </p:cNvPr>
          <p:cNvSpPr txBox="1">
            <a:spLocks noChangeArrowheads="1"/>
          </p:cNvSpPr>
          <p:nvPr/>
        </p:nvSpPr>
        <p:spPr bwMode="gray">
          <a:xfrm>
            <a:off x="3157387" y="5120527"/>
            <a:ext cx="792800"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Workforce. Transformation</a:t>
            </a:r>
          </a:p>
        </p:txBody>
      </p:sp>
      <p:cxnSp>
        <p:nvCxnSpPr>
          <p:cNvPr id="232" name="Straight Arrow Connector 231">
            <a:extLst>
              <a:ext uri="{FF2B5EF4-FFF2-40B4-BE49-F238E27FC236}">
                <a16:creationId xmlns:a16="http://schemas.microsoft.com/office/drawing/2014/main" id="{D378F44F-6D81-4B86-BEF5-276D47E3620D}"/>
              </a:ext>
            </a:extLst>
          </p:cNvPr>
          <p:cNvCxnSpPr>
            <a:cxnSpLocks/>
          </p:cNvCxnSpPr>
          <p:nvPr/>
        </p:nvCxnSpPr>
        <p:spPr>
          <a:xfrm flipH="1">
            <a:off x="3129675" y="2581169"/>
            <a:ext cx="3854870" cy="2654431"/>
          </a:xfrm>
          <a:prstGeom prst="straightConnector1">
            <a:avLst/>
          </a:prstGeom>
          <a:noFill/>
          <a:ln w="12700" cap="flat" cmpd="sng" algn="ctr">
            <a:solidFill>
              <a:srgbClr val="00B050"/>
            </a:solidFill>
            <a:prstDash val="sysDash"/>
            <a:miter lim="800000"/>
            <a:headEnd type="triangle"/>
            <a:tailEnd type="oval"/>
          </a:ln>
          <a:effectLst/>
        </p:spPr>
      </p:cxnSp>
      <p:sp>
        <p:nvSpPr>
          <p:cNvPr id="233" name="Text Box 30">
            <a:extLst>
              <a:ext uri="{FF2B5EF4-FFF2-40B4-BE49-F238E27FC236}">
                <a16:creationId xmlns:a16="http://schemas.microsoft.com/office/drawing/2014/main" id="{D263AC26-4D89-4845-93DD-652A9325FC11}"/>
              </a:ext>
            </a:extLst>
          </p:cNvPr>
          <p:cNvSpPr txBox="1">
            <a:spLocks noChangeArrowheads="1"/>
          </p:cNvSpPr>
          <p:nvPr/>
        </p:nvSpPr>
        <p:spPr bwMode="gray">
          <a:xfrm rot="19546328">
            <a:off x="6191093" y="2737231"/>
            <a:ext cx="1235324" cy="188119"/>
          </a:xfrm>
          <a:prstGeom prst="rect">
            <a:avLst/>
          </a:prstGeom>
          <a:noFill/>
          <a:ln w="12700">
            <a:noFill/>
            <a:miter lim="800000"/>
            <a:headEnd type="none" w="sm" len="sm"/>
            <a:tailEnd type="none" w="sm" len="sm"/>
          </a:ln>
        </p:spPr>
        <p:txBody>
          <a:bodyPr wrap="square" lIns="36000" tIns="36000" rIns="36000" bIns="36000" anchor="ctr" anchorCtr="1">
            <a:spAutoFit/>
          </a:bodyPr>
          <a:lstStyle/>
          <a:p>
            <a:pPr algn="ctr" defTabSz="685800" hangingPunct="1">
              <a:defRPr/>
            </a:pPr>
            <a:r>
              <a:rPr lang="en-US" sz="750" kern="1200" dirty="0">
                <a:solidFill>
                  <a:schemeClr val="tx1"/>
                </a:solidFill>
                <a:latin typeface="Arial" panose="020B0604020202020204" pitchFamily="34" charset="0"/>
                <a:cs typeface="Arial" panose="020B0604020202020204" pitchFamily="34" charset="0"/>
              </a:rPr>
              <a:t>Continuous initiatives</a:t>
            </a:r>
          </a:p>
        </p:txBody>
      </p:sp>
      <p:sp>
        <p:nvSpPr>
          <p:cNvPr id="234" name="Text Box 30">
            <a:hlinkClick r:id="rId14" action="ppaction://hlinksldjump"/>
            <a:extLst>
              <a:ext uri="{FF2B5EF4-FFF2-40B4-BE49-F238E27FC236}">
                <a16:creationId xmlns:a16="http://schemas.microsoft.com/office/drawing/2014/main" id="{3A7C6C3E-E865-4971-9E2D-403C7D71E950}"/>
              </a:ext>
            </a:extLst>
          </p:cNvPr>
          <p:cNvSpPr txBox="1">
            <a:spLocks noChangeArrowheads="1"/>
          </p:cNvSpPr>
          <p:nvPr/>
        </p:nvSpPr>
        <p:spPr bwMode="gray">
          <a:xfrm>
            <a:off x="1830725" y="2568144"/>
            <a:ext cx="743233"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ERM solution</a:t>
            </a:r>
          </a:p>
        </p:txBody>
      </p:sp>
      <p:sp>
        <p:nvSpPr>
          <p:cNvPr id="235" name="Text Box 30">
            <a:hlinkClick r:id="rId15" action="ppaction://hlinksldjump"/>
            <a:extLst>
              <a:ext uri="{FF2B5EF4-FFF2-40B4-BE49-F238E27FC236}">
                <a16:creationId xmlns:a16="http://schemas.microsoft.com/office/drawing/2014/main" id="{372C52C6-B5A6-49EA-8E24-A8B19015ED7A}"/>
              </a:ext>
            </a:extLst>
          </p:cNvPr>
          <p:cNvSpPr txBox="1">
            <a:spLocks noChangeArrowheads="1"/>
          </p:cNvSpPr>
          <p:nvPr/>
        </p:nvSpPr>
        <p:spPr bwMode="gray">
          <a:xfrm>
            <a:off x="1251964" y="4742076"/>
            <a:ext cx="810589"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Conduct Application Documentation</a:t>
            </a:r>
          </a:p>
        </p:txBody>
      </p:sp>
      <p:sp>
        <p:nvSpPr>
          <p:cNvPr id="236" name="Text Box 30">
            <a:hlinkClick r:id="rId16" action="ppaction://hlinksldjump"/>
            <a:extLst>
              <a:ext uri="{FF2B5EF4-FFF2-40B4-BE49-F238E27FC236}">
                <a16:creationId xmlns:a16="http://schemas.microsoft.com/office/drawing/2014/main" id="{16AF3075-748B-4ACD-B041-2FA318D26BDB}"/>
              </a:ext>
            </a:extLst>
          </p:cNvPr>
          <p:cNvSpPr txBox="1">
            <a:spLocks noChangeArrowheads="1"/>
          </p:cNvSpPr>
          <p:nvPr/>
        </p:nvSpPr>
        <p:spPr bwMode="gray">
          <a:xfrm>
            <a:off x="4096532" y="3924975"/>
            <a:ext cx="810589"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Cloud services</a:t>
            </a:r>
          </a:p>
        </p:txBody>
      </p:sp>
      <p:sp>
        <p:nvSpPr>
          <p:cNvPr id="237" name="Oval 236">
            <a:hlinkClick r:id="rId16" action="ppaction://hlinksldjump"/>
            <a:extLst>
              <a:ext uri="{FF2B5EF4-FFF2-40B4-BE49-F238E27FC236}">
                <a16:creationId xmlns:a16="http://schemas.microsoft.com/office/drawing/2014/main" id="{C12AFC27-0E6A-49E1-BFB7-E082AB4BE4E5}"/>
              </a:ext>
            </a:extLst>
          </p:cNvPr>
          <p:cNvSpPr/>
          <p:nvPr/>
        </p:nvSpPr>
        <p:spPr>
          <a:xfrm>
            <a:off x="4052466" y="4000054"/>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cxnSp>
        <p:nvCxnSpPr>
          <p:cNvPr id="238" name="Straight Arrow Connector 237">
            <a:extLst>
              <a:ext uri="{FF2B5EF4-FFF2-40B4-BE49-F238E27FC236}">
                <a16:creationId xmlns:a16="http://schemas.microsoft.com/office/drawing/2014/main" id="{21EEA00C-FDBC-4EB2-AF8D-93C9A77E5202}"/>
              </a:ext>
            </a:extLst>
          </p:cNvPr>
          <p:cNvCxnSpPr>
            <a:cxnSpLocks/>
          </p:cNvCxnSpPr>
          <p:nvPr/>
        </p:nvCxnSpPr>
        <p:spPr>
          <a:xfrm flipH="1">
            <a:off x="1853432" y="2414554"/>
            <a:ext cx="5026187" cy="1676150"/>
          </a:xfrm>
          <a:prstGeom prst="straightConnector1">
            <a:avLst/>
          </a:prstGeom>
          <a:noFill/>
          <a:ln w="12700" cap="flat" cmpd="sng" algn="ctr">
            <a:solidFill>
              <a:srgbClr val="00B050"/>
            </a:solidFill>
            <a:prstDash val="sysDash"/>
            <a:miter lim="800000"/>
            <a:headEnd type="triangle"/>
            <a:tailEnd type="oval"/>
          </a:ln>
          <a:effectLst/>
        </p:spPr>
      </p:cxnSp>
      <p:cxnSp>
        <p:nvCxnSpPr>
          <p:cNvPr id="239" name="Straight Arrow Connector 238">
            <a:extLst>
              <a:ext uri="{FF2B5EF4-FFF2-40B4-BE49-F238E27FC236}">
                <a16:creationId xmlns:a16="http://schemas.microsoft.com/office/drawing/2014/main" id="{A507CCE5-3619-43D5-B9DB-83CA8EAC0FCD}"/>
              </a:ext>
            </a:extLst>
          </p:cNvPr>
          <p:cNvCxnSpPr>
            <a:cxnSpLocks/>
          </p:cNvCxnSpPr>
          <p:nvPr/>
        </p:nvCxnSpPr>
        <p:spPr>
          <a:xfrm flipH="1">
            <a:off x="1650109" y="2499864"/>
            <a:ext cx="5280755" cy="2188475"/>
          </a:xfrm>
          <a:prstGeom prst="straightConnector1">
            <a:avLst/>
          </a:prstGeom>
          <a:noFill/>
          <a:ln w="12700" cap="flat" cmpd="sng" algn="ctr">
            <a:solidFill>
              <a:srgbClr val="00B050"/>
            </a:solidFill>
            <a:prstDash val="sysDash"/>
            <a:miter lim="800000"/>
            <a:headEnd type="triangle"/>
            <a:tailEnd type="oval"/>
          </a:ln>
          <a:effectLst/>
        </p:spPr>
      </p:cxnSp>
      <p:sp>
        <p:nvSpPr>
          <p:cNvPr id="240" name="Oval 239">
            <a:hlinkClick r:id="rId17" action="ppaction://hlinksldjump"/>
            <a:extLst>
              <a:ext uri="{FF2B5EF4-FFF2-40B4-BE49-F238E27FC236}">
                <a16:creationId xmlns:a16="http://schemas.microsoft.com/office/drawing/2014/main" id="{6BCCD668-6D9D-4B03-9345-4DE6E7C898BA}"/>
              </a:ext>
            </a:extLst>
          </p:cNvPr>
          <p:cNvSpPr/>
          <p:nvPr/>
        </p:nvSpPr>
        <p:spPr>
          <a:xfrm>
            <a:off x="585861" y="1663258"/>
            <a:ext cx="133488" cy="124746"/>
          </a:xfrm>
          <a:prstGeom prst="ellipse">
            <a:avLst/>
          </a:prstGeom>
          <a:solidFill>
            <a:srgbClr val="00B050"/>
          </a:solidFill>
          <a:ln w="6350" cap="flat" cmpd="sng" algn="ctr">
            <a:noFill/>
            <a:prstDash val="solid"/>
            <a:miter lim="800000"/>
          </a:ln>
          <a:effectLst/>
        </p:spPr>
        <p:txBody>
          <a:bodyPr rtlCol="0" anchor="ctr"/>
          <a:lstStyle/>
          <a:p>
            <a:pP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41" name="Oval 240">
            <a:extLst>
              <a:ext uri="{FF2B5EF4-FFF2-40B4-BE49-F238E27FC236}">
                <a16:creationId xmlns:a16="http://schemas.microsoft.com/office/drawing/2014/main" id="{DDB8B66B-D624-49B8-AB02-F5C984D1E232}"/>
              </a:ext>
            </a:extLst>
          </p:cNvPr>
          <p:cNvSpPr/>
          <p:nvPr/>
        </p:nvSpPr>
        <p:spPr>
          <a:xfrm>
            <a:off x="1775315" y="4044809"/>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42" name="Oval 241">
            <a:hlinkClick r:id="rId15" action="ppaction://hlinksldjump"/>
            <a:extLst>
              <a:ext uri="{FF2B5EF4-FFF2-40B4-BE49-F238E27FC236}">
                <a16:creationId xmlns:a16="http://schemas.microsoft.com/office/drawing/2014/main" id="{A4A062DC-902F-4DA2-9F9B-9B66A2DC8A6E}"/>
              </a:ext>
            </a:extLst>
          </p:cNvPr>
          <p:cNvSpPr/>
          <p:nvPr/>
        </p:nvSpPr>
        <p:spPr>
          <a:xfrm>
            <a:off x="1596720" y="4625966"/>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44" name="Oval 243">
            <a:hlinkClick r:id="rId13" action="ppaction://hlinksldjump"/>
            <a:extLst>
              <a:ext uri="{FF2B5EF4-FFF2-40B4-BE49-F238E27FC236}">
                <a16:creationId xmlns:a16="http://schemas.microsoft.com/office/drawing/2014/main" id="{A0424597-AD83-46D7-A01D-DA8396C2B9BA}"/>
              </a:ext>
            </a:extLst>
          </p:cNvPr>
          <p:cNvSpPr/>
          <p:nvPr/>
        </p:nvSpPr>
        <p:spPr>
          <a:xfrm>
            <a:off x="3056799" y="5188804"/>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45" name="Oval 244">
            <a:hlinkClick r:id="rId14" action="ppaction://hlinksldjump"/>
            <a:extLst>
              <a:ext uri="{FF2B5EF4-FFF2-40B4-BE49-F238E27FC236}">
                <a16:creationId xmlns:a16="http://schemas.microsoft.com/office/drawing/2014/main" id="{026857D4-575E-4D7F-9666-65EE89C65864}"/>
              </a:ext>
            </a:extLst>
          </p:cNvPr>
          <p:cNvSpPr/>
          <p:nvPr/>
        </p:nvSpPr>
        <p:spPr>
          <a:xfrm>
            <a:off x="1753727" y="2631828"/>
            <a:ext cx="133488" cy="124746"/>
          </a:xfrm>
          <a:prstGeom prst="ellipse">
            <a:avLst/>
          </a:prstGeom>
          <a:solidFill>
            <a:srgbClr val="336699"/>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49" name="Oval 248">
            <a:hlinkClick r:id="rId18" action="ppaction://hlinksldjump"/>
            <a:extLst>
              <a:ext uri="{FF2B5EF4-FFF2-40B4-BE49-F238E27FC236}">
                <a16:creationId xmlns:a16="http://schemas.microsoft.com/office/drawing/2014/main" id="{9A511E25-B336-4115-A509-D04C5ED11B2D}"/>
              </a:ext>
            </a:extLst>
          </p:cNvPr>
          <p:cNvSpPr/>
          <p:nvPr/>
        </p:nvSpPr>
        <p:spPr>
          <a:xfrm>
            <a:off x="594857" y="5011678"/>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50" name="Text Box 30">
            <a:hlinkClick r:id="rId18" action="ppaction://hlinksldjump"/>
            <a:extLst>
              <a:ext uri="{FF2B5EF4-FFF2-40B4-BE49-F238E27FC236}">
                <a16:creationId xmlns:a16="http://schemas.microsoft.com/office/drawing/2014/main" id="{DE2301A6-AB73-4EAF-8D69-426AF86E429A}"/>
              </a:ext>
            </a:extLst>
          </p:cNvPr>
          <p:cNvSpPr txBox="1">
            <a:spLocks noChangeArrowheads="1"/>
          </p:cNvSpPr>
          <p:nvPr/>
        </p:nvSpPr>
        <p:spPr bwMode="gray">
          <a:xfrm>
            <a:off x="643097" y="4959467"/>
            <a:ext cx="84370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SDLC Process</a:t>
            </a:r>
          </a:p>
        </p:txBody>
      </p:sp>
      <p:sp>
        <p:nvSpPr>
          <p:cNvPr id="251" name="Text Box 30">
            <a:hlinkClick r:id="rId19" action="ppaction://hlinksldjump"/>
            <a:extLst>
              <a:ext uri="{FF2B5EF4-FFF2-40B4-BE49-F238E27FC236}">
                <a16:creationId xmlns:a16="http://schemas.microsoft.com/office/drawing/2014/main" id="{790714E4-006C-4B86-BA36-2A543A121A6D}"/>
              </a:ext>
            </a:extLst>
          </p:cNvPr>
          <p:cNvSpPr txBox="1">
            <a:spLocks noChangeArrowheads="1"/>
          </p:cNvSpPr>
          <p:nvPr/>
        </p:nvSpPr>
        <p:spPr bwMode="gray">
          <a:xfrm>
            <a:off x="2267430" y="1954887"/>
            <a:ext cx="810589" cy="165036"/>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HR Automation</a:t>
            </a:r>
          </a:p>
        </p:txBody>
      </p:sp>
      <p:sp>
        <p:nvSpPr>
          <p:cNvPr id="252" name="Oval 251">
            <a:hlinkClick r:id="rId19" action="ppaction://hlinksldjump"/>
            <a:extLst>
              <a:ext uri="{FF2B5EF4-FFF2-40B4-BE49-F238E27FC236}">
                <a16:creationId xmlns:a16="http://schemas.microsoft.com/office/drawing/2014/main" id="{4C6B8BA4-BC0A-4BA5-88F2-51C1A51C6678}"/>
              </a:ext>
            </a:extLst>
          </p:cNvPr>
          <p:cNvSpPr/>
          <p:nvPr/>
        </p:nvSpPr>
        <p:spPr>
          <a:xfrm>
            <a:off x="2161017" y="1983799"/>
            <a:ext cx="133488" cy="124746"/>
          </a:xfrm>
          <a:prstGeom prst="ellipse">
            <a:avLst/>
          </a:prstGeom>
          <a:solidFill>
            <a:srgbClr val="336699"/>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53" name="Oval 252">
            <a:hlinkClick r:id="rId20" action="ppaction://hlinksldjump"/>
            <a:extLst>
              <a:ext uri="{FF2B5EF4-FFF2-40B4-BE49-F238E27FC236}">
                <a16:creationId xmlns:a16="http://schemas.microsoft.com/office/drawing/2014/main" id="{EAC6728D-A6D1-49D3-81C6-4A5FCDBF72BC}"/>
              </a:ext>
            </a:extLst>
          </p:cNvPr>
          <p:cNvSpPr/>
          <p:nvPr/>
        </p:nvSpPr>
        <p:spPr>
          <a:xfrm>
            <a:off x="5341871" y="5181664"/>
            <a:ext cx="133488" cy="124746"/>
          </a:xfrm>
          <a:prstGeom prst="ellipse">
            <a:avLst/>
          </a:prstGeom>
          <a:solidFill>
            <a:srgbClr val="336699"/>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54" name="Text Box 30">
            <a:hlinkClick r:id="rId20" action="ppaction://hlinksldjump"/>
            <a:extLst>
              <a:ext uri="{FF2B5EF4-FFF2-40B4-BE49-F238E27FC236}">
                <a16:creationId xmlns:a16="http://schemas.microsoft.com/office/drawing/2014/main" id="{56DDE6C6-A2B9-4EBC-8828-7C5E0DE34B7E}"/>
              </a:ext>
            </a:extLst>
          </p:cNvPr>
          <p:cNvSpPr txBox="1">
            <a:spLocks noChangeArrowheads="1"/>
          </p:cNvSpPr>
          <p:nvPr/>
        </p:nvSpPr>
        <p:spPr bwMode="gray">
          <a:xfrm>
            <a:off x="5442569" y="5140411"/>
            <a:ext cx="590817"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Data Center Co-location</a:t>
            </a:r>
          </a:p>
        </p:txBody>
      </p:sp>
      <p:sp>
        <p:nvSpPr>
          <p:cNvPr id="263" name="Oval 262">
            <a:hlinkClick r:id="rId17" action="ppaction://hlinksldjump"/>
            <a:extLst>
              <a:ext uri="{FF2B5EF4-FFF2-40B4-BE49-F238E27FC236}">
                <a16:creationId xmlns:a16="http://schemas.microsoft.com/office/drawing/2014/main" id="{16623C82-097E-403A-9110-B29C78C27B1C}"/>
              </a:ext>
            </a:extLst>
          </p:cNvPr>
          <p:cNvSpPr/>
          <p:nvPr/>
        </p:nvSpPr>
        <p:spPr>
          <a:xfrm>
            <a:off x="1689903" y="2232910"/>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64" name="Text Box 30">
            <a:hlinkClick r:id="rId17" action="ppaction://hlinksldjump"/>
            <a:extLst>
              <a:ext uri="{FF2B5EF4-FFF2-40B4-BE49-F238E27FC236}">
                <a16:creationId xmlns:a16="http://schemas.microsoft.com/office/drawing/2014/main" id="{A35AFDE3-F5AB-484D-B710-38279D8C495F}"/>
              </a:ext>
            </a:extLst>
          </p:cNvPr>
          <p:cNvSpPr txBox="1">
            <a:spLocks noChangeArrowheads="1"/>
          </p:cNvSpPr>
          <p:nvPr/>
        </p:nvSpPr>
        <p:spPr bwMode="gray">
          <a:xfrm>
            <a:off x="1789197" y="2173078"/>
            <a:ext cx="84370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Deploy Enterprise Testing tool</a:t>
            </a:r>
          </a:p>
        </p:txBody>
      </p:sp>
      <p:sp>
        <p:nvSpPr>
          <p:cNvPr id="265" name="Oval 264">
            <a:extLst>
              <a:ext uri="{FF2B5EF4-FFF2-40B4-BE49-F238E27FC236}">
                <a16:creationId xmlns:a16="http://schemas.microsoft.com/office/drawing/2014/main" id="{FB4C855B-8A43-49DC-A1D2-58E0873B5950}"/>
              </a:ext>
            </a:extLst>
          </p:cNvPr>
          <p:cNvSpPr/>
          <p:nvPr/>
        </p:nvSpPr>
        <p:spPr>
          <a:xfrm>
            <a:off x="4060582" y="4602350"/>
            <a:ext cx="133488" cy="124746"/>
          </a:xfrm>
          <a:prstGeom prst="ellipse">
            <a:avLst/>
          </a:prstGeom>
          <a:solidFill>
            <a:srgbClr val="00B050">
              <a:alpha val="74000"/>
            </a:srgbClr>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66" name="Text Box 30">
            <a:extLst>
              <a:ext uri="{FF2B5EF4-FFF2-40B4-BE49-F238E27FC236}">
                <a16:creationId xmlns:a16="http://schemas.microsoft.com/office/drawing/2014/main" id="{01D46657-2266-4AD3-A529-AFCE927EE04F}"/>
              </a:ext>
            </a:extLst>
          </p:cNvPr>
          <p:cNvSpPr txBox="1">
            <a:spLocks noChangeArrowheads="1"/>
          </p:cNvSpPr>
          <p:nvPr/>
        </p:nvSpPr>
        <p:spPr bwMode="gray">
          <a:xfrm>
            <a:off x="4194071" y="4450415"/>
            <a:ext cx="689782" cy="442035"/>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Upgrade Infrastructure Monitoring system</a:t>
            </a:r>
          </a:p>
        </p:txBody>
      </p:sp>
      <p:sp>
        <p:nvSpPr>
          <p:cNvPr id="267" name="Oval 266">
            <a:extLst>
              <a:ext uri="{FF2B5EF4-FFF2-40B4-BE49-F238E27FC236}">
                <a16:creationId xmlns:a16="http://schemas.microsoft.com/office/drawing/2014/main" id="{00A5813D-EFDA-4161-BA2A-7A1B3B921C77}"/>
              </a:ext>
            </a:extLst>
          </p:cNvPr>
          <p:cNvSpPr/>
          <p:nvPr/>
        </p:nvSpPr>
        <p:spPr>
          <a:xfrm>
            <a:off x="850306" y="5505497"/>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68" name="Text Box 30">
            <a:extLst>
              <a:ext uri="{FF2B5EF4-FFF2-40B4-BE49-F238E27FC236}">
                <a16:creationId xmlns:a16="http://schemas.microsoft.com/office/drawing/2014/main" id="{580EAAE8-6362-4548-8CC5-65F1F7FA756E}"/>
              </a:ext>
            </a:extLst>
          </p:cNvPr>
          <p:cNvSpPr txBox="1">
            <a:spLocks noChangeArrowheads="1"/>
          </p:cNvSpPr>
          <p:nvPr/>
        </p:nvSpPr>
        <p:spPr bwMode="gray">
          <a:xfrm>
            <a:off x="980657" y="5391392"/>
            <a:ext cx="629289"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Deploy Enterprise testing tool</a:t>
            </a:r>
          </a:p>
        </p:txBody>
      </p:sp>
      <p:sp>
        <p:nvSpPr>
          <p:cNvPr id="269" name="Oval 268">
            <a:hlinkClick r:id="rId21" action="ppaction://hlinksldjump"/>
            <a:extLst>
              <a:ext uri="{FF2B5EF4-FFF2-40B4-BE49-F238E27FC236}">
                <a16:creationId xmlns:a16="http://schemas.microsoft.com/office/drawing/2014/main" id="{641817BF-DB11-4A2C-8712-4E528B229395}"/>
              </a:ext>
            </a:extLst>
          </p:cNvPr>
          <p:cNvSpPr/>
          <p:nvPr/>
        </p:nvSpPr>
        <p:spPr>
          <a:xfrm>
            <a:off x="7989156" y="4861952"/>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70" name="Text Box 30">
            <a:hlinkClick r:id="rId21" action="ppaction://hlinksldjump"/>
            <a:extLst>
              <a:ext uri="{FF2B5EF4-FFF2-40B4-BE49-F238E27FC236}">
                <a16:creationId xmlns:a16="http://schemas.microsoft.com/office/drawing/2014/main" id="{D1B5DCC3-E495-46D4-BC37-6B79A874E34A}"/>
              </a:ext>
            </a:extLst>
          </p:cNvPr>
          <p:cNvSpPr txBox="1">
            <a:spLocks noChangeArrowheads="1"/>
          </p:cNvSpPr>
          <p:nvPr/>
        </p:nvSpPr>
        <p:spPr bwMode="gray">
          <a:xfrm>
            <a:off x="8122390" y="4794012"/>
            <a:ext cx="629289"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Network Access Control</a:t>
            </a:r>
          </a:p>
        </p:txBody>
      </p:sp>
      <p:sp>
        <p:nvSpPr>
          <p:cNvPr id="271" name="Oval 270">
            <a:hlinkClick r:id="rId22" action="ppaction://hlinksldjump"/>
            <a:extLst>
              <a:ext uri="{FF2B5EF4-FFF2-40B4-BE49-F238E27FC236}">
                <a16:creationId xmlns:a16="http://schemas.microsoft.com/office/drawing/2014/main" id="{B15C62BC-68C5-446A-AE23-4957A12BB7F5}"/>
              </a:ext>
            </a:extLst>
          </p:cNvPr>
          <p:cNvSpPr/>
          <p:nvPr/>
        </p:nvSpPr>
        <p:spPr>
          <a:xfrm>
            <a:off x="7687236" y="5414630"/>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72" name="Text Box 30">
            <a:hlinkClick r:id="rId22" action="ppaction://hlinksldjump"/>
            <a:extLst>
              <a:ext uri="{FF2B5EF4-FFF2-40B4-BE49-F238E27FC236}">
                <a16:creationId xmlns:a16="http://schemas.microsoft.com/office/drawing/2014/main" id="{BD6F5974-9ABD-48A6-8270-1E574D7EBEBB}"/>
              </a:ext>
            </a:extLst>
          </p:cNvPr>
          <p:cNvSpPr txBox="1">
            <a:spLocks noChangeArrowheads="1"/>
          </p:cNvSpPr>
          <p:nvPr/>
        </p:nvSpPr>
        <p:spPr bwMode="gray">
          <a:xfrm>
            <a:off x="7782399" y="5346690"/>
            <a:ext cx="57208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Implement Fortinet ADC</a:t>
            </a:r>
          </a:p>
        </p:txBody>
      </p:sp>
      <p:sp>
        <p:nvSpPr>
          <p:cNvPr id="273" name="Oval 272">
            <a:hlinkClick r:id="rId23" action="ppaction://hlinksldjump"/>
            <a:extLst>
              <a:ext uri="{FF2B5EF4-FFF2-40B4-BE49-F238E27FC236}">
                <a16:creationId xmlns:a16="http://schemas.microsoft.com/office/drawing/2014/main" id="{8FA54958-ED87-4292-9F3E-CFA1EE0D4705}"/>
              </a:ext>
            </a:extLst>
          </p:cNvPr>
          <p:cNvSpPr/>
          <p:nvPr/>
        </p:nvSpPr>
        <p:spPr>
          <a:xfrm>
            <a:off x="7921157" y="5673794"/>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274" name="Text Box 30">
            <a:hlinkClick r:id="rId23" action="ppaction://hlinksldjump"/>
            <a:extLst>
              <a:ext uri="{FF2B5EF4-FFF2-40B4-BE49-F238E27FC236}">
                <a16:creationId xmlns:a16="http://schemas.microsoft.com/office/drawing/2014/main" id="{DDE30ADB-C82F-460D-8CB0-998CC1DDC7FB}"/>
              </a:ext>
            </a:extLst>
          </p:cNvPr>
          <p:cNvSpPr txBox="1">
            <a:spLocks noChangeArrowheads="1"/>
          </p:cNvSpPr>
          <p:nvPr/>
        </p:nvSpPr>
        <p:spPr bwMode="gray">
          <a:xfrm>
            <a:off x="8049539" y="5605854"/>
            <a:ext cx="692218"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PII Implementation</a:t>
            </a:r>
          </a:p>
        </p:txBody>
      </p:sp>
      <p:sp>
        <p:nvSpPr>
          <p:cNvPr id="116" name="Oval 115">
            <a:hlinkClick r:id="rId24" action="ppaction://hlinksldjump"/>
            <a:extLst>
              <a:ext uri="{FF2B5EF4-FFF2-40B4-BE49-F238E27FC236}">
                <a16:creationId xmlns:a16="http://schemas.microsoft.com/office/drawing/2014/main" id="{CF4DEDCF-9996-4A88-8E9C-EF816475136D}"/>
              </a:ext>
            </a:extLst>
          </p:cNvPr>
          <p:cNvSpPr/>
          <p:nvPr/>
        </p:nvSpPr>
        <p:spPr>
          <a:xfrm>
            <a:off x="7884381" y="4614302"/>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17" name="Text Box 30">
            <a:hlinkClick r:id="rId24" action="ppaction://hlinksldjump"/>
            <a:extLst>
              <a:ext uri="{FF2B5EF4-FFF2-40B4-BE49-F238E27FC236}">
                <a16:creationId xmlns:a16="http://schemas.microsoft.com/office/drawing/2014/main" id="{0C8E3D80-B671-48C3-BD59-C50BE632A972}"/>
              </a:ext>
            </a:extLst>
          </p:cNvPr>
          <p:cNvSpPr txBox="1">
            <a:spLocks noChangeArrowheads="1"/>
          </p:cNvSpPr>
          <p:nvPr/>
        </p:nvSpPr>
        <p:spPr bwMode="gray">
          <a:xfrm>
            <a:off x="7979544" y="4546362"/>
            <a:ext cx="572081"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AAA Configuration</a:t>
            </a:r>
          </a:p>
        </p:txBody>
      </p:sp>
      <p:sp>
        <p:nvSpPr>
          <p:cNvPr id="118" name="Text Box 30">
            <a:hlinkClick r:id="rId25" action="ppaction://hlinksldjump"/>
            <a:extLst>
              <a:ext uri="{FF2B5EF4-FFF2-40B4-BE49-F238E27FC236}">
                <a16:creationId xmlns:a16="http://schemas.microsoft.com/office/drawing/2014/main" id="{21B15D02-F26E-43E5-90A9-BA3B4B881579}"/>
              </a:ext>
            </a:extLst>
          </p:cNvPr>
          <p:cNvSpPr txBox="1">
            <a:spLocks noChangeArrowheads="1"/>
          </p:cNvSpPr>
          <p:nvPr/>
        </p:nvSpPr>
        <p:spPr bwMode="gray">
          <a:xfrm>
            <a:off x="763587" y="1962553"/>
            <a:ext cx="788234"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GB" dirty="0">
                <a:solidFill>
                  <a:schemeClr val="tx1"/>
                </a:solidFill>
              </a:rPr>
              <a:t>Trading System Redevelopment</a:t>
            </a:r>
          </a:p>
        </p:txBody>
      </p:sp>
      <p:sp>
        <p:nvSpPr>
          <p:cNvPr id="120" name="Oval 119">
            <a:hlinkClick r:id="rId25" action="ppaction://hlinksldjump"/>
            <a:extLst>
              <a:ext uri="{FF2B5EF4-FFF2-40B4-BE49-F238E27FC236}">
                <a16:creationId xmlns:a16="http://schemas.microsoft.com/office/drawing/2014/main" id="{D66F7855-A664-4234-9B9E-3CFF2B1326EB}"/>
              </a:ext>
            </a:extLst>
          </p:cNvPr>
          <p:cNvSpPr/>
          <p:nvPr/>
        </p:nvSpPr>
        <p:spPr>
          <a:xfrm>
            <a:off x="728736" y="1996633"/>
            <a:ext cx="133488" cy="124746"/>
          </a:xfrm>
          <a:prstGeom prst="ellipse">
            <a:avLst/>
          </a:prstGeom>
          <a:solidFill>
            <a:srgbClr val="00B050"/>
          </a:solidFill>
          <a:ln w="6350" cap="flat" cmpd="sng" algn="ctr">
            <a:noFill/>
            <a:prstDash val="solid"/>
            <a:miter lim="800000"/>
          </a:ln>
          <a:effectLst/>
        </p:spPr>
        <p:txBody>
          <a:bodyPr rtlCol="0" anchor="ctr"/>
          <a:lstStyle/>
          <a:p>
            <a:pP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21" name="Oval 120">
            <a:hlinkClick r:id="rId26" action="ppaction://hlinksldjump"/>
            <a:extLst>
              <a:ext uri="{FF2B5EF4-FFF2-40B4-BE49-F238E27FC236}">
                <a16:creationId xmlns:a16="http://schemas.microsoft.com/office/drawing/2014/main" id="{99BD4791-CEC6-444F-8074-B7C12230E9CC}"/>
              </a:ext>
            </a:extLst>
          </p:cNvPr>
          <p:cNvSpPr/>
          <p:nvPr/>
        </p:nvSpPr>
        <p:spPr>
          <a:xfrm>
            <a:off x="652007" y="4506853"/>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22" name="Text Box 30">
            <a:hlinkClick r:id="rId26" action="ppaction://hlinksldjump"/>
            <a:extLst>
              <a:ext uri="{FF2B5EF4-FFF2-40B4-BE49-F238E27FC236}">
                <a16:creationId xmlns:a16="http://schemas.microsoft.com/office/drawing/2014/main" id="{7DBC97D3-AF08-4F8C-A92D-1E21D10B016D}"/>
              </a:ext>
            </a:extLst>
          </p:cNvPr>
          <p:cNvSpPr txBox="1">
            <a:spLocks noChangeArrowheads="1"/>
          </p:cNvSpPr>
          <p:nvPr/>
        </p:nvSpPr>
        <p:spPr bwMode="gray">
          <a:xfrm>
            <a:off x="759239" y="4408476"/>
            <a:ext cx="843701" cy="349702"/>
          </a:xfrm>
          <a:prstGeom prst="rect">
            <a:avLst/>
          </a:prstGeom>
          <a:noFill/>
          <a:ln w="12700">
            <a:noFill/>
            <a:miter lim="800000"/>
            <a:headEnd type="none" w="sm" len="sm"/>
            <a:tailEnd type="none" w="sm" len="sm"/>
          </a:ln>
        </p:spPr>
        <p:txBody>
          <a:bodyPr wrap="square" lIns="36000" tIns="36000" rIns="36000" bIns="36000" anchor="ctr" anchorCtr="1">
            <a:spAutoFit/>
          </a:bodyPr>
          <a:lstStyle/>
          <a:p>
            <a:pPr defTabSz="685800" hangingPunct="1">
              <a:defRPr/>
            </a:pPr>
            <a:r>
              <a:rPr lang="en-US" sz="600" kern="1200" dirty="0">
                <a:solidFill>
                  <a:schemeClr val="tx1"/>
                </a:solidFill>
                <a:latin typeface="Arial" panose="020B0604020202020204" pitchFamily="34" charset="0"/>
                <a:cs typeface="Arial" panose="020B0604020202020204" pitchFamily="34" charset="0"/>
              </a:rPr>
              <a:t>Shared Service Infrastructure architecture</a:t>
            </a:r>
          </a:p>
        </p:txBody>
      </p:sp>
      <p:sp>
        <p:nvSpPr>
          <p:cNvPr id="125" name="Oval 124">
            <a:hlinkClick r:id="rId27" action="ppaction://hlinksldjump"/>
            <a:extLst>
              <a:ext uri="{FF2B5EF4-FFF2-40B4-BE49-F238E27FC236}">
                <a16:creationId xmlns:a16="http://schemas.microsoft.com/office/drawing/2014/main" id="{DEAA729E-B84A-4714-896E-D859A54F6DFD}"/>
              </a:ext>
            </a:extLst>
          </p:cNvPr>
          <p:cNvSpPr/>
          <p:nvPr/>
        </p:nvSpPr>
        <p:spPr>
          <a:xfrm>
            <a:off x="7839636" y="5128880"/>
            <a:ext cx="133488" cy="124746"/>
          </a:xfrm>
          <a:prstGeom prst="ellipse">
            <a:avLst/>
          </a:prstGeom>
          <a:solidFill>
            <a:srgbClr val="00B050"/>
          </a:solidFill>
          <a:ln w="6350" cap="flat" cmpd="sng" algn="ctr">
            <a:noFill/>
            <a:prstDash val="solid"/>
            <a:miter lim="800000"/>
          </a:ln>
          <a:effectLst/>
        </p:spPr>
        <p:txBody>
          <a:bodyPr rtlCol="0" anchor="ctr"/>
          <a:lstStyle/>
          <a:p>
            <a:pPr algn="ctr" defTabSz="685800" hangingPunct="1">
              <a:defRPr/>
            </a:pPr>
            <a:endParaRPr lang="en-US" sz="1350" dirty="0">
              <a:solidFill>
                <a:schemeClr val="tx1"/>
              </a:solidFill>
              <a:latin typeface="Arial" panose="020B0604020202020204" pitchFamily="34" charset="0"/>
              <a:cs typeface="Arial" panose="020B0604020202020204" pitchFamily="34" charset="0"/>
            </a:endParaRPr>
          </a:p>
        </p:txBody>
      </p:sp>
      <p:sp>
        <p:nvSpPr>
          <p:cNvPr id="126" name="Text Box 30">
            <a:hlinkClick r:id="rId27" action="ppaction://hlinksldjump"/>
            <a:extLst>
              <a:ext uri="{FF2B5EF4-FFF2-40B4-BE49-F238E27FC236}">
                <a16:creationId xmlns:a16="http://schemas.microsoft.com/office/drawing/2014/main" id="{3BDBFED8-6538-478F-9AF9-EAA2B398E5BC}"/>
              </a:ext>
            </a:extLst>
          </p:cNvPr>
          <p:cNvSpPr txBox="1">
            <a:spLocks noChangeArrowheads="1"/>
          </p:cNvSpPr>
          <p:nvPr/>
        </p:nvSpPr>
        <p:spPr bwMode="gray">
          <a:xfrm>
            <a:off x="7963345" y="5060940"/>
            <a:ext cx="629289" cy="257369"/>
          </a:xfrm>
          <a:prstGeom prst="rect">
            <a:avLst/>
          </a:prstGeom>
          <a:noFill/>
          <a:ln w="12700">
            <a:noFill/>
            <a:miter lim="800000"/>
            <a:headEnd type="none" w="sm" len="sm"/>
            <a:tailEnd type="none" w="sm" len="sm"/>
          </a:ln>
        </p:spPr>
        <p:txBody>
          <a:bodyPr wrap="square" lIns="36000" tIns="36000" rIns="36000" bIns="36000" anchor="ctr" anchorCtr="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600" kern="1200">
                <a:solidFill>
                  <a:srgbClr val="FF0000"/>
                </a:solidFill>
                <a:latin typeface="Arial" panose="020B0604020202020204" pitchFamily="34" charset="0"/>
                <a:cs typeface="Arial" panose="020B0604020202020204" pitchFamily="34" charset="0"/>
              </a:defRPr>
            </a:lvl1pPr>
          </a:lstStyle>
          <a:p>
            <a:r>
              <a:rPr lang="en-US" dirty="0">
                <a:solidFill>
                  <a:schemeClr val="tx1"/>
                </a:solidFill>
              </a:rPr>
              <a:t>Security Transformation</a:t>
            </a:r>
          </a:p>
        </p:txBody>
      </p:sp>
    </p:spTree>
    <p:extLst>
      <p:ext uri="{BB962C8B-B14F-4D97-AF65-F5344CB8AC3E}">
        <p14:creationId xmlns:p14="http://schemas.microsoft.com/office/powerpoint/2010/main" val="30150778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Document Management System</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9547C8BF-B42E-4B53-9258-0B45C558CABA}"/>
              </a:ext>
            </a:extLst>
          </p:cNvPr>
          <p:cNvGraphicFramePr>
            <a:graphicFrameLocks noGrp="1"/>
          </p:cNvGraphicFramePr>
          <p:nvPr>
            <p:extLst>
              <p:ext uri="{D42A27DB-BD31-4B8C-83A1-F6EECF244321}">
                <p14:modId xmlns:p14="http://schemas.microsoft.com/office/powerpoint/2010/main" val="4276832937"/>
              </p:ext>
            </p:extLst>
          </p:nvPr>
        </p:nvGraphicFramePr>
        <p:xfrm>
          <a:off x="2715534" y="996696"/>
          <a:ext cx="6307200" cy="574465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2755">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6128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228600" indent="-228600" algn="l" rtl="0" fontAlgn="b">
                        <a:buClr>
                          <a:schemeClr val="tx1">
                            <a:lumMod val="85000"/>
                          </a:schemeClr>
                        </a:buClr>
                        <a:buFont typeface="Wingdings" panose="05000000000000000000" pitchFamily="2" charset="2"/>
                        <a:buChar cha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Reduce lost and misfiled documents. Provide faster search and retrieval of documents. Reduce the amount of physical space used to store documents, such as file cabinets, boxes and shelving. Better organize existing documents.</a:t>
                      </a:r>
                      <a:endParaRPr lang="en-US"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27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71088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Reduced Storage Space.</a:t>
                      </a:r>
                    </a:p>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Enhanced Security.</a:t>
                      </a:r>
                    </a:p>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Improved Regulatory Compliance.</a:t>
                      </a:r>
                    </a:p>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Easier Retrieval.</a:t>
                      </a:r>
                    </a:p>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Better Collaboration.</a:t>
                      </a:r>
                    </a:p>
                    <a:p>
                      <a:pPr marL="228600" marR="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Better Backup and Disaster Recovery.</a:t>
                      </a:r>
                    </a:p>
                    <a:p>
                      <a:pPr marL="0" marR="0" lvl="0" indent="0" algn="l" defTabSz="457095" rtl="0" eaLnBrk="1" fontAlgn="base" latinLnBrk="0" hangingPunct="1">
                        <a:lnSpc>
                          <a:spcPct val="100000"/>
                        </a:lnSpc>
                        <a:spcBef>
                          <a:spcPct val="0"/>
                        </a:spcBef>
                        <a:spcAft>
                          <a:spcPts val="300"/>
                        </a:spcAft>
                        <a:buClrTx/>
                        <a:buSzTx/>
                        <a:buFont typeface="Wingdings" panose="05000000000000000000" pitchFamily="2" charset="2"/>
                        <a:buNone/>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27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95755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Determine Who Will Take Charge</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Assess the Current Filing System and Determine Strategy Requirements</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Identify Each Document</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Establish Procedures and Requirements, Then Document</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Preparing the Strategy</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Purge Unnecessary Documents</a:t>
                      </a:r>
                    </a:p>
                    <a:p>
                      <a:pPr marL="228600" marR="0" lvl="0" indent="-22860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Organize Documents and Maintain the Process</a:t>
                      </a:r>
                      <a:endParaRPr lang="en-GB" sz="1000" b="0" i="0" u="none" strike="noStrike" noProof="0"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2755">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1924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xx months</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275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1924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Off the self </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 $TBD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0005825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solidFill>
              <a:srgbClr val="1C3E62"/>
            </a:solid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grpSp>
        <p:nvGrpSpPr>
          <p:cNvPr id="47" name="Group 46">
            <a:extLst>
              <a:ext uri="{FF2B5EF4-FFF2-40B4-BE49-F238E27FC236}">
                <a16:creationId xmlns:a16="http://schemas.microsoft.com/office/drawing/2014/main" id="{23E17114-33FF-4247-86FC-DBCD13D4AD24}"/>
              </a:ext>
            </a:extLst>
          </p:cNvPr>
          <p:cNvGrpSpPr/>
          <p:nvPr/>
        </p:nvGrpSpPr>
        <p:grpSpPr>
          <a:xfrm>
            <a:off x="415589" y="2101747"/>
            <a:ext cx="4710605" cy="2095748"/>
            <a:chOff x="406062" y="2064599"/>
            <a:chExt cx="4710605" cy="2095748"/>
          </a:xfrm>
          <a:solidFill>
            <a:schemeClr val="bg1">
              <a:lumMod val="50000"/>
            </a:schemeClr>
          </a:solidFill>
        </p:grpSpPr>
        <p:sp>
          <p:nvSpPr>
            <p:cNvPr id="26" name="Rounded Rectangle 44">
              <a:extLst>
                <a:ext uri="{FF2B5EF4-FFF2-40B4-BE49-F238E27FC236}">
                  <a16:creationId xmlns:a16="http://schemas.microsoft.com/office/drawing/2014/main" id="{9DFF0D48-BBDA-4D32-BA61-1514DD24FB20}"/>
                </a:ext>
              </a:extLst>
            </p:cNvPr>
            <p:cNvSpPr/>
            <p:nvPr/>
          </p:nvSpPr>
          <p:spPr>
            <a:xfrm>
              <a:off x="406062" y="206459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2004" y="3859703"/>
              <a:ext cx="374904" cy="300644"/>
            </a:xfrm>
            <a:prstGeom prst="rect">
              <a:avLst/>
            </a:prstGeom>
            <a:grpFill/>
          </p:spPr>
        </p:pic>
      </p:grpSp>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16582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8032"/>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674612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Workforce Transformation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9547C8BF-B42E-4B53-9258-0B45C558CABA}"/>
              </a:ext>
            </a:extLst>
          </p:cNvPr>
          <p:cNvGraphicFramePr>
            <a:graphicFrameLocks noGrp="1"/>
          </p:cNvGraphicFramePr>
          <p:nvPr>
            <p:extLst>
              <p:ext uri="{D42A27DB-BD31-4B8C-83A1-F6EECF244321}">
                <p14:modId xmlns:p14="http://schemas.microsoft.com/office/powerpoint/2010/main" val="439765321"/>
              </p:ext>
            </p:extLst>
          </p:nvPr>
        </p:nvGraphicFramePr>
        <p:xfrm>
          <a:off x="2715534" y="996696"/>
          <a:ext cx="6307200" cy="5609205"/>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2755">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6128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228600" indent="-228600" algn="l" rtl="0" fontAlgn="b">
                        <a:buClr>
                          <a:schemeClr val="tx1">
                            <a:lumMod val="85000"/>
                          </a:schemeClr>
                        </a:buClr>
                        <a:buFont typeface="Wingdings" panose="05000000000000000000" pitchFamily="2" charset="2"/>
                        <a:buChar char="§"/>
                      </a:pPr>
                      <a:r>
                        <a:rPr lang="en-US" sz="1000" b="0" u="none" strike="noStrike" dirty="0">
                          <a:solidFill>
                            <a:schemeClr val="tx1"/>
                          </a:solidFill>
                          <a:effectLst/>
                          <a:latin typeface="Arial" panose="020B0604020202020204" pitchFamily="34" charset="0"/>
                          <a:cs typeface="Arial" panose="020B0604020202020204" pitchFamily="34" charset="0"/>
                        </a:rPr>
                        <a:t>Develop a “digital workforce” and imbibe the culture of digital throughout the group via continuous training and retraining of our people in adopting new technologies and innovative ways of doing things </a:t>
                      </a:r>
                    </a:p>
                    <a:p>
                      <a:pPr marL="234950" indent="-234950" algn="l" rtl="0" fontAlgn="b">
                        <a:buClr>
                          <a:schemeClr val="tx1">
                            <a:lumMod val="85000"/>
                          </a:schemeClr>
                        </a:buClr>
                        <a:buFont typeface="Wingdings" panose="05000000000000000000" pitchFamily="2" charset="2"/>
                        <a:buChar char="§"/>
                      </a:pPr>
                      <a:r>
                        <a:rPr lang="en-US" sz="1000" b="0" u="none" strike="noStrike" dirty="0">
                          <a:solidFill>
                            <a:schemeClr val="tx1"/>
                          </a:solidFill>
                          <a:effectLst/>
                          <a:latin typeface="Arial" panose="020B0604020202020204" pitchFamily="34" charset="0"/>
                          <a:cs typeface="Arial" panose="020B0604020202020204" pitchFamily="34" charset="0"/>
                        </a:rPr>
                        <a:t>Empower Workforce with digital tools and capacity building opportunities</a:t>
                      </a:r>
                    </a:p>
                    <a:p>
                      <a:pPr marL="234950" marR="0" lvl="0" indent="-234950" algn="l" defTabSz="914400" rtl="0" eaLnBrk="1" fontAlgn="b" latinLnBrk="0" hangingPunct="1">
                        <a:lnSpc>
                          <a:spcPct val="100000"/>
                        </a:lnSpc>
                        <a:spcBef>
                          <a:spcPts val="0"/>
                        </a:spcBef>
                        <a:spcAft>
                          <a:spcPts val="0"/>
                        </a:spcAft>
                        <a:buClr>
                          <a:schemeClr val="tx1">
                            <a:lumMod val="85000"/>
                          </a:schemeClr>
                        </a:buClr>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Users are able to work and collaborate from different location with deferent devices and stay productive</a:t>
                      </a:r>
                    </a:p>
                    <a:p>
                      <a:pPr marL="234950" indent="-234950" algn="l" rtl="0" fontAlgn="b">
                        <a:buClr>
                          <a:schemeClr val="tx1">
                            <a:lumMod val="85000"/>
                          </a:schemeClr>
                        </a:buClr>
                        <a:buFont typeface="Wingdings" panose="05000000000000000000" pitchFamily="2" charset="2"/>
                        <a:buChar char="§"/>
                      </a:pPr>
                      <a:endParaRPr lang="en-US" sz="1000" b="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27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71088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Workforce upskilling and productivity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Increased employee satisfaction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brand perception</a:t>
                      </a:r>
                    </a:p>
                    <a:p>
                      <a:pPr marL="0" marR="0" lvl="0" indent="0" algn="l" defTabSz="457095" rtl="0" eaLnBrk="1" fontAlgn="base" latinLnBrk="0" hangingPunct="1">
                        <a:lnSpc>
                          <a:spcPct val="100000"/>
                        </a:lnSpc>
                        <a:spcBef>
                          <a:spcPct val="0"/>
                        </a:spcBef>
                        <a:spcAft>
                          <a:spcPts val="300"/>
                        </a:spcAft>
                        <a:buClrTx/>
                        <a:buSzTx/>
                        <a:buFont typeface="Wingdings" panose="05000000000000000000" pitchFamily="2" charset="2"/>
                        <a:buNone/>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27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95755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noProof="0" dirty="0">
                          <a:solidFill>
                            <a:schemeClr val="tx1"/>
                          </a:solidFill>
                          <a:effectLst/>
                          <a:latin typeface="Arial" panose="020B0604020202020204" pitchFamily="34" charset="0"/>
                          <a:cs typeface="Arial" panose="020B0604020202020204" pitchFamily="34" charset="0"/>
                        </a:rPr>
                        <a:t>Create a change management programme to drive consistent transformation communications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noProof="0" dirty="0">
                          <a:solidFill>
                            <a:schemeClr val="tx1"/>
                          </a:solidFill>
                          <a:effectLst/>
                          <a:latin typeface="Arial" panose="020B0604020202020204" pitchFamily="34" charset="0"/>
                          <a:cs typeface="Arial" panose="020B0604020202020204" pitchFamily="34" charset="0"/>
                        </a:rPr>
                        <a:t>Create internal programmes and people engagement activities that empower employees to experiment with and market new concepts</a:t>
                      </a:r>
                    </a:p>
                    <a:p>
                      <a:pPr marL="0" indent="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None/>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0" indent="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None/>
                        <a:defRPr/>
                      </a:pPr>
                      <a:r>
                        <a:rPr lang="en-US" sz="1000" b="0" i="0" u="none" strike="noStrike" dirty="0">
                          <a:solidFill>
                            <a:schemeClr val="tx1"/>
                          </a:solidFill>
                          <a:effectLst/>
                          <a:latin typeface="Arial" panose="020B0604020202020204" pitchFamily="34" charset="0"/>
                          <a:cs typeface="Arial" panose="020B0604020202020204" pitchFamily="34" charset="0"/>
                        </a:rPr>
                        <a:t>Phase II</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Execution of yearly training plan</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2755">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1924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Phase I – xx months</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Phase II – Continuous </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275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1924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Professional Services Provider</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Phase I - $TBD</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Phase II – $TBD</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8261865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FCFCF"/>
            </a:gs>
            <a:gs pos="50000">
              <a:srgbClr val="FAFAFA"/>
            </a:gs>
            <a:gs pos="100000">
              <a:srgbClr val="FFFFFF"/>
            </a:gs>
          </a:gsLst>
          <a:lin ang="16200000" scaled="0"/>
        </a:gradFill>
        <a:effectLst/>
      </p:bgPr>
    </p:bg>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Workforce Transformation ../2</a:t>
            </a:r>
          </a:p>
        </p:txBody>
      </p:sp>
      <p:sp>
        <p:nvSpPr>
          <p:cNvPr id="11" name="Rectangle 10">
            <a:extLst>
              <a:ext uri="{FF2B5EF4-FFF2-40B4-BE49-F238E27FC236}">
                <a16:creationId xmlns:a16="http://schemas.microsoft.com/office/drawing/2014/main" id="{B7F402DC-1E3D-4BF9-B834-89679000EC51}"/>
              </a:ext>
            </a:extLst>
          </p:cNvPr>
          <p:cNvSpPr/>
          <p:nvPr/>
        </p:nvSpPr>
        <p:spPr>
          <a:xfrm>
            <a:off x="6284560" y="2928305"/>
            <a:ext cx="1682424" cy="397833"/>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Enterprise Management</a:t>
            </a:r>
            <a:endParaRPr lang="en-GB" sz="1000" b="1" i="1"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F6D09DA-38A3-4183-ADF4-43ACC250BCC3}"/>
              </a:ext>
            </a:extLst>
          </p:cNvPr>
          <p:cNvSpPr/>
          <p:nvPr/>
        </p:nvSpPr>
        <p:spPr>
          <a:xfrm>
            <a:off x="3115028" y="1669931"/>
            <a:ext cx="2513126" cy="498481"/>
          </a:xfrm>
          <a:prstGeom prst="rect">
            <a:avLst/>
          </a:prstGeom>
          <a:solidFill>
            <a:srgbClr val="E6B2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ea typeface="+mn-ea"/>
                <a:cs typeface="Arial" panose="020B0604020202020204" pitchFamily="34" charset="0"/>
              </a:rPr>
              <a:t>Ag. Managing Director</a:t>
            </a:r>
          </a:p>
        </p:txBody>
      </p:sp>
      <p:sp>
        <p:nvSpPr>
          <p:cNvPr id="13" name="Rectangle 12">
            <a:extLst>
              <a:ext uri="{FF2B5EF4-FFF2-40B4-BE49-F238E27FC236}">
                <a16:creationId xmlns:a16="http://schemas.microsoft.com/office/drawing/2014/main" id="{3AD2A01E-F1FF-4FAE-8266-E67E7148887C}"/>
              </a:ext>
            </a:extLst>
          </p:cNvPr>
          <p:cNvSpPr/>
          <p:nvPr/>
        </p:nvSpPr>
        <p:spPr>
          <a:xfrm>
            <a:off x="3115653" y="1027990"/>
            <a:ext cx="2513126" cy="498480"/>
          </a:xfrm>
          <a:prstGeom prst="rect">
            <a:avLst/>
          </a:prstGeom>
          <a:solidFill>
            <a:srgbClr val="CCC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FMDQ Group</a:t>
            </a:r>
          </a:p>
          <a:p>
            <a:pPr algn="ctr"/>
            <a:r>
              <a:rPr lang="en-US" sz="1200" b="1" dirty="0">
                <a:solidFill>
                  <a:schemeClr val="tx1"/>
                </a:solidFill>
                <a:latin typeface="Arial" panose="020B0604020202020204" pitchFamily="34" charset="0"/>
                <a:cs typeface="Arial" panose="020B0604020202020204" pitchFamily="34" charset="0"/>
              </a:rPr>
              <a:t>Chief Executive Officer</a:t>
            </a:r>
          </a:p>
        </p:txBody>
      </p:sp>
      <p:sp>
        <p:nvSpPr>
          <p:cNvPr id="14" name="Rectangle 13">
            <a:extLst>
              <a:ext uri="{FF2B5EF4-FFF2-40B4-BE49-F238E27FC236}">
                <a16:creationId xmlns:a16="http://schemas.microsoft.com/office/drawing/2014/main" id="{33DBC7D3-EDB6-4C69-86FE-380054715F48}"/>
              </a:ext>
            </a:extLst>
          </p:cNvPr>
          <p:cNvSpPr/>
          <p:nvPr/>
        </p:nvSpPr>
        <p:spPr>
          <a:xfrm>
            <a:off x="233862" y="920225"/>
            <a:ext cx="8828728" cy="588062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G" dirty="0"/>
          </a:p>
        </p:txBody>
      </p:sp>
      <p:sp>
        <p:nvSpPr>
          <p:cNvPr id="15" name="Rectangle 14">
            <a:extLst>
              <a:ext uri="{FF2B5EF4-FFF2-40B4-BE49-F238E27FC236}">
                <a16:creationId xmlns:a16="http://schemas.microsoft.com/office/drawing/2014/main" id="{6A1AE142-2AD4-445B-A2C5-ACE7BEC636B2}"/>
              </a:ext>
            </a:extLst>
          </p:cNvPr>
          <p:cNvSpPr/>
          <p:nvPr/>
        </p:nvSpPr>
        <p:spPr>
          <a:xfrm>
            <a:off x="6071266" y="1002117"/>
            <a:ext cx="2513126" cy="584039"/>
          </a:xfrm>
          <a:prstGeom prst="rect">
            <a:avLst/>
          </a:prstGeom>
          <a:solidFill>
            <a:srgbClr val="772C2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b="1" dirty="0">
                <a:latin typeface="Arial" panose="020B0604020202020204" pitchFamily="34" charset="0"/>
                <a:cs typeface="Arial" panose="020B0604020202020204" pitchFamily="34" charset="0"/>
              </a:rPr>
              <a:t>iQx Consult Limited </a:t>
            </a:r>
          </a:p>
          <a:p>
            <a:pPr algn="ctr">
              <a:spcAft>
                <a:spcPts val="0"/>
              </a:spcAft>
            </a:pPr>
            <a:r>
              <a:rPr lang="en-US" sz="1200" b="1" dirty="0">
                <a:latin typeface="Arial" panose="020B0604020202020204" pitchFamily="34" charset="0"/>
                <a:cs typeface="Arial" panose="020B0604020202020204" pitchFamily="34" charset="0"/>
              </a:rPr>
              <a:t>Board of Directors</a:t>
            </a:r>
          </a:p>
        </p:txBody>
      </p:sp>
      <p:cxnSp>
        <p:nvCxnSpPr>
          <p:cNvPr id="16" name="Connector: Elbow 15">
            <a:extLst>
              <a:ext uri="{FF2B5EF4-FFF2-40B4-BE49-F238E27FC236}">
                <a16:creationId xmlns:a16="http://schemas.microsoft.com/office/drawing/2014/main" id="{717F68CC-EB31-4C3A-82A0-2E49406A4FBE}"/>
              </a:ext>
            </a:extLst>
          </p:cNvPr>
          <p:cNvCxnSpPr>
            <a:stCxn id="12" idx="3"/>
            <a:endCxn id="15" idx="2"/>
          </p:cNvCxnSpPr>
          <p:nvPr/>
        </p:nvCxnSpPr>
        <p:spPr>
          <a:xfrm flipV="1">
            <a:off x="5628154" y="1586156"/>
            <a:ext cx="1699675" cy="33301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366B0F6-84D0-46EE-91AC-6C10AD72C02B}"/>
              </a:ext>
            </a:extLst>
          </p:cNvPr>
          <p:cNvSpPr/>
          <p:nvPr/>
        </p:nvSpPr>
        <p:spPr>
          <a:xfrm>
            <a:off x="1304158" y="3491172"/>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Applications Development</a:t>
            </a:r>
          </a:p>
        </p:txBody>
      </p:sp>
      <p:cxnSp>
        <p:nvCxnSpPr>
          <p:cNvPr id="18" name="Connector: Elbow 17">
            <a:extLst>
              <a:ext uri="{FF2B5EF4-FFF2-40B4-BE49-F238E27FC236}">
                <a16:creationId xmlns:a16="http://schemas.microsoft.com/office/drawing/2014/main" id="{4232C154-010F-4D66-B134-1633565E32C6}"/>
              </a:ext>
            </a:extLst>
          </p:cNvPr>
          <p:cNvCxnSpPr>
            <a:cxnSpLocks/>
            <a:endCxn id="17" idx="1"/>
          </p:cNvCxnSpPr>
          <p:nvPr/>
        </p:nvCxnSpPr>
        <p:spPr>
          <a:xfrm rot="16200000" flipH="1">
            <a:off x="955900" y="3341831"/>
            <a:ext cx="380500" cy="3160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092A347-5374-4158-B931-2106FEF803D5}"/>
              </a:ext>
            </a:extLst>
          </p:cNvPr>
          <p:cNvCxnSpPr>
            <a:cxnSpLocks/>
            <a:endCxn id="30" idx="1"/>
          </p:cNvCxnSpPr>
          <p:nvPr/>
        </p:nvCxnSpPr>
        <p:spPr>
          <a:xfrm rot="16200000" flipH="1">
            <a:off x="709288" y="3588441"/>
            <a:ext cx="876492" cy="3187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51946B9-42FD-4A3E-98FC-62F5E7F99CBB}"/>
              </a:ext>
            </a:extLst>
          </p:cNvPr>
          <p:cNvCxnSpPr>
            <a:cxnSpLocks/>
            <a:endCxn id="31" idx="1"/>
          </p:cNvCxnSpPr>
          <p:nvPr/>
        </p:nvCxnSpPr>
        <p:spPr>
          <a:xfrm rot="16200000" flipH="1">
            <a:off x="462678" y="3835053"/>
            <a:ext cx="1372482" cy="3215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35421A9-680C-4B2D-939B-2E4BB45AA2B1}"/>
              </a:ext>
            </a:extLst>
          </p:cNvPr>
          <p:cNvCxnSpPr>
            <a:cxnSpLocks/>
            <a:endCxn id="32" idx="1"/>
          </p:cNvCxnSpPr>
          <p:nvPr/>
        </p:nvCxnSpPr>
        <p:spPr>
          <a:xfrm rot="16200000" flipH="1">
            <a:off x="216067" y="4081664"/>
            <a:ext cx="1868474" cy="32432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1E9250E-9257-4AD8-AA97-F7EBFA5AB4C6}"/>
              </a:ext>
            </a:extLst>
          </p:cNvPr>
          <p:cNvCxnSpPr>
            <a:cxnSpLocks/>
            <a:endCxn id="33" idx="1"/>
          </p:cNvCxnSpPr>
          <p:nvPr/>
        </p:nvCxnSpPr>
        <p:spPr>
          <a:xfrm rot="16200000" flipH="1">
            <a:off x="3815633" y="3464335"/>
            <a:ext cx="259726" cy="1977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F34E257-207A-484A-A44D-84E90C776805}"/>
              </a:ext>
            </a:extLst>
          </p:cNvPr>
          <p:cNvCxnSpPr>
            <a:cxnSpLocks/>
            <a:endCxn id="34" idx="1"/>
          </p:cNvCxnSpPr>
          <p:nvPr/>
        </p:nvCxnSpPr>
        <p:spPr>
          <a:xfrm rot="16200000" flipH="1">
            <a:off x="3507138" y="3649062"/>
            <a:ext cx="879486" cy="2005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1B08D1A-6516-4732-B49A-053B8F298629}"/>
              </a:ext>
            </a:extLst>
          </p:cNvPr>
          <p:cNvCxnSpPr>
            <a:cxnSpLocks/>
            <a:endCxn id="35" idx="1"/>
          </p:cNvCxnSpPr>
          <p:nvPr/>
        </p:nvCxnSpPr>
        <p:spPr>
          <a:xfrm rot="16200000" flipH="1">
            <a:off x="3256371" y="3891517"/>
            <a:ext cx="1383788" cy="2033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B173503-4395-4424-92F0-F7A106A607C2}"/>
              </a:ext>
            </a:extLst>
          </p:cNvPr>
          <p:cNvSpPr/>
          <p:nvPr/>
        </p:nvSpPr>
        <p:spPr>
          <a:xfrm>
            <a:off x="6306020" y="2217955"/>
            <a:ext cx="1385474" cy="33301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Cyber Security </a:t>
            </a:r>
          </a:p>
        </p:txBody>
      </p:sp>
      <p:sp>
        <p:nvSpPr>
          <p:cNvPr id="26" name="Rectangle 25">
            <a:extLst>
              <a:ext uri="{FF2B5EF4-FFF2-40B4-BE49-F238E27FC236}">
                <a16:creationId xmlns:a16="http://schemas.microsoft.com/office/drawing/2014/main" id="{AB9687CA-6338-4A63-86CD-D180E05A032C}"/>
              </a:ext>
            </a:extLst>
          </p:cNvPr>
          <p:cNvSpPr/>
          <p:nvPr/>
        </p:nvSpPr>
        <p:spPr>
          <a:xfrm>
            <a:off x="1220896" y="2219673"/>
            <a:ext cx="1512582" cy="33129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Project Monitoring </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E0F9CB90-1B1A-4196-91C9-C89EF2A53BA3}"/>
                  </a:ext>
                </a:extLst>
              </p14:cNvPr>
              <p14:cNvContentPartPr/>
              <p14:nvPr/>
            </p14:nvContentPartPr>
            <p14:xfrm>
              <a:off x="4418099" y="2130506"/>
              <a:ext cx="360" cy="360"/>
            </p14:xfrm>
          </p:contentPart>
        </mc:Choice>
        <mc:Fallback xmlns="">
          <p:pic>
            <p:nvPicPr>
              <p:cNvPr id="27" name="Ink 26">
                <a:extLst>
                  <a:ext uri="{FF2B5EF4-FFF2-40B4-BE49-F238E27FC236}">
                    <a16:creationId xmlns:a16="http://schemas.microsoft.com/office/drawing/2014/main" id="{E0F9CB90-1B1A-4196-91C9-C89EF2A53BA3}"/>
                  </a:ext>
                </a:extLst>
              </p:cNvPr>
              <p:cNvPicPr/>
              <p:nvPr/>
            </p:nvPicPr>
            <p:blipFill>
              <a:blip r:embed="rId4"/>
              <a:stretch>
                <a:fillRect/>
              </a:stretch>
            </p:blipFill>
            <p:spPr>
              <a:xfrm>
                <a:off x="4413779" y="2126186"/>
                <a:ext cx="9000" cy="9000"/>
              </a:xfrm>
              <a:prstGeom prst="rect">
                <a:avLst/>
              </a:prstGeom>
            </p:spPr>
          </p:pic>
        </mc:Fallback>
      </mc:AlternateContent>
      <p:cxnSp>
        <p:nvCxnSpPr>
          <p:cNvPr id="28" name="Connector: Elbow 27">
            <a:extLst>
              <a:ext uri="{FF2B5EF4-FFF2-40B4-BE49-F238E27FC236}">
                <a16:creationId xmlns:a16="http://schemas.microsoft.com/office/drawing/2014/main" id="{7C4AB386-EC5F-4055-B75F-11E65A03037E}"/>
              </a:ext>
            </a:extLst>
          </p:cNvPr>
          <p:cNvCxnSpPr>
            <a:cxnSpLocks/>
            <a:stCxn id="12" idx="2"/>
            <a:endCxn id="26" idx="3"/>
          </p:cNvCxnSpPr>
          <p:nvPr/>
        </p:nvCxnSpPr>
        <p:spPr>
          <a:xfrm rot="5400000">
            <a:off x="3444080" y="1457811"/>
            <a:ext cx="216910" cy="163811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30834BD-4E4F-42CF-8E48-E40A3BF81A9A}"/>
              </a:ext>
            </a:extLst>
          </p:cNvPr>
          <p:cNvCxnSpPr>
            <a:cxnSpLocks/>
            <a:stCxn id="12" idx="2"/>
            <a:endCxn id="25" idx="1"/>
          </p:cNvCxnSpPr>
          <p:nvPr/>
        </p:nvCxnSpPr>
        <p:spPr>
          <a:xfrm rot="16200000" flipH="1">
            <a:off x="5230780" y="1309222"/>
            <a:ext cx="216051" cy="19344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3F4673D-CCB3-44B9-818A-AFFD2D37FAED}"/>
              </a:ext>
            </a:extLst>
          </p:cNvPr>
          <p:cNvSpPr/>
          <p:nvPr/>
        </p:nvSpPr>
        <p:spPr>
          <a:xfrm>
            <a:off x="1306927" y="3987163"/>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Infrastructure Design</a:t>
            </a:r>
          </a:p>
        </p:txBody>
      </p:sp>
      <p:sp>
        <p:nvSpPr>
          <p:cNvPr id="31" name="Rectangle 30">
            <a:extLst>
              <a:ext uri="{FF2B5EF4-FFF2-40B4-BE49-F238E27FC236}">
                <a16:creationId xmlns:a16="http://schemas.microsoft.com/office/drawing/2014/main" id="{F686A98F-8B6F-4169-A7A7-270315C2E1B5}"/>
              </a:ext>
            </a:extLst>
          </p:cNvPr>
          <p:cNvSpPr/>
          <p:nvPr/>
        </p:nvSpPr>
        <p:spPr>
          <a:xfrm>
            <a:off x="1309696" y="4483154"/>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Quality Assurance</a:t>
            </a:r>
          </a:p>
        </p:txBody>
      </p:sp>
      <p:sp>
        <p:nvSpPr>
          <p:cNvPr id="32" name="Rectangle 31">
            <a:extLst>
              <a:ext uri="{FF2B5EF4-FFF2-40B4-BE49-F238E27FC236}">
                <a16:creationId xmlns:a16="http://schemas.microsoft.com/office/drawing/2014/main" id="{5B4CACBF-3D76-4073-8681-919560632BA8}"/>
              </a:ext>
            </a:extLst>
          </p:cNvPr>
          <p:cNvSpPr/>
          <p:nvPr/>
        </p:nvSpPr>
        <p:spPr>
          <a:xfrm>
            <a:off x="1312465" y="4979145"/>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Digital Innovation</a:t>
            </a:r>
          </a:p>
        </p:txBody>
      </p:sp>
      <p:sp>
        <p:nvSpPr>
          <p:cNvPr id="33" name="Rectangle 32">
            <a:extLst>
              <a:ext uri="{FF2B5EF4-FFF2-40B4-BE49-F238E27FC236}">
                <a16:creationId xmlns:a16="http://schemas.microsoft.com/office/drawing/2014/main" id="{790FDD50-1C83-4EAB-9BA6-D6B292A8279C}"/>
              </a:ext>
            </a:extLst>
          </p:cNvPr>
          <p:cNvSpPr/>
          <p:nvPr/>
        </p:nvSpPr>
        <p:spPr>
          <a:xfrm>
            <a:off x="4044381" y="3494166"/>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Applications Management</a:t>
            </a:r>
          </a:p>
        </p:txBody>
      </p:sp>
      <p:sp>
        <p:nvSpPr>
          <p:cNvPr id="34" name="Rectangle 33">
            <a:extLst>
              <a:ext uri="{FF2B5EF4-FFF2-40B4-BE49-F238E27FC236}">
                <a16:creationId xmlns:a16="http://schemas.microsoft.com/office/drawing/2014/main" id="{4733702F-60C9-4744-914C-CF545DFB67E5}"/>
              </a:ext>
            </a:extLst>
          </p:cNvPr>
          <p:cNvSpPr/>
          <p:nvPr/>
        </p:nvSpPr>
        <p:spPr>
          <a:xfrm>
            <a:off x="4047150" y="3990157"/>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Infrastructure Management</a:t>
            </a:r>
          </a:p>
        </p:txBody>
      </p:sp>
      <p:sp>
        <p:nvSpPr>
          <p:cNvPr id="35" name="Rectangle 34">
            <a:extLst>
              <a:ext uri="{FF2B5EF4-FFF2-40B4-BE49-F238E27FC236}">
                <a16:creationId xmlns:a16="http://schemas.microsoft.com/office/drawing/2014/main" id="{B34602A8-AF21-462B-ABF7-B4FD3681F548}"/>
              </a:ext>
            </a:extLst>
          </p:cNvPr>
          <p:cNvSpPr/>
          <p:nvPr/>
        </p:nvSpPr>
        <p:spPr>
          <a:xfrm>
            <a:off x="4049919" y="4486148"/>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Service Management</a:t>
            </a:r>
          </a:p>
        </p:txBody>
      </p:sp>
      <p:sp>
        <p:nvSpPr>
          <p:cNvPr id="36" name="Rectangle 35">
            <a:extLst>
              <a:ext uri="{FF2B5EF4-FFF2-40B4-BE49-F238E27FC236}">
                <a16:creationId xmlns:a16="http://schemas.microsoft.com/office/drawing/2014/main" id="{8F0AEB03-C066-4877-A1CE-9D90D6B62A32}"/>
              </a:ext>
            </a:extLst>
          </p:cNvPr>
          <p:cNvSpPr/>
          <p:nvPr/>
        </p:nvSpPr>
        <p:spPr>
          <a:xfrm>
            <a:off x="4052688" y="4982139"/>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Process Automation</a:t>
            </a:r>
          </a:p>
        </p:txBody>
      </p:sp>
      <p:sp>
        <p:nvSpPr>
          <p:cNvPr id="37" name="TextBox 36">
            <a:extLst>
              <a:ext uri="{FF2B5EF4-FFF2-40B4-BE49-F238E27FC236}">
                <a16:creationId xmlns:a16="http://schemas.microsoft.com/office/drawing/2014/main" id="{45A7E77D-A153-4B36-99F7-42BF727A822B}"/>
              </a:ext>
            </a:extLst>
          </p:cNvPr>
          <p:cNvSpPr txBox="1"/>
          <p:nvPr/>
        </p:nvSpPr>
        <p:spPr>
          <a:xfrm>
            <a:off x="1218269" y="5847202"/>
            <a:ext cx="7437523" cy="876493"/>
          </a:xfrm>
          <a:prstGeom prst="rect">
            <a:avLst/>
          </a:prstGeom>
          <a:noFill/>
          <a:ln w="28575">
            <a:solidFill>
              <a:schemeClr val="bg1">
                <a:lumMod val="50000"/>
              </a:schemeClr>
            </a:solidFill>
          </a:ln>
        </p:spPr>
        <p:txBody>
          <a:bodyPr wrap="square" rtlCol="0">
            <a:noAutofit/>
          </a:bodyPr>
          <a:lstStyle/>
          <a:p>
            <a:endParaRPr lang="en-NG" sz="1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A2581C6-FBA7-4682-ADCF-0B9F50E7677E}"/>
              </a:ext>
            </a:extLst>
          </p:cNvPr>
          <p:cNvSpPr txBox="1"/>
          <p:nvPr/>
        </p:nvSpPr>
        <p:spPr>
          <a:xfrm>
            <a:off x="3638825" y="5448628"/>
            <a:ext cx="2834072" cy="369332"/>
          </a:xfrm>
          <a:prstGeom prst="rect">
            <a:avLst/>
          </a:prstGeom>
          <a:solidFill>
            <a:srgbClr val="F3E929"/>
          </a:solidFill>
          <a:ln>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Outsourced Functions</a:t>
            </a:r>
            <a:endParaRPr lang="en-NG" b="1" dirty="0">
              <a:latin typeface="Arial" panose="020B0604020202020204" pitchFamily="34" charset="0"/>
              <a:cs typeface="Arial" panose="020B0604020202020204" pitchFamily="34" charset="0"/>
            </a:endParaRPr>
          </a:p>
        </p:txBody>
      </p:sp>
      <p:sp>
        <p:nvSpPr>
          <p:cNvPr id="39" name="Cylinder 38">
            <a:extLst>
              <a:ext uri="{FF2B5EF4-FFF2-40B4-BE49-F238E27FC236}">
                <a16:creationId xmlns:a16="http://schemas.microsoft.com/office/drawing/2014/main" id="{A65576B3-11BC-45DE-944E-2B96DD21F0AB}"/>
              </a:ext>
            </a:extLst>
          </p:cNvPr>
          <p:cNvSpPr/>
          <p:nvPr/>
        </p:nvSpPr>
        <p:spPr>
          <a:xfrm>
            <a:off x="2983045" y="5464258"/>
            <a:ext cx="360000" cy="349669"/>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G" dirty="0">
              <a:latin typeface="Arial" panose="020B0604020202020204" pitchFamily="34" charset="0"/>
              <a:cs typeface="Arial" panose="020B0604020202020204" pitchFamily="34" charset="0"/>
            </a:endParaRPr>
          </a:p>
        </p:txBody>
      </p:sp>
      <p:sp>
        <p:nvSpPr>
          <p:cNvPr id="40" name="Cylinder 39">
            <a:extLst>
              <a:ext uri="{FF2B5EF4-FFF2-40B4-BE49-F238E27FC236}">
                <a16:creationId xmlns:a16="http://schemas.microsoft.com/office/drawing/2014/main" id="{8ED788F9-09CA-4579-997D-78F0E5D7B8E0}"/>
              </a:ext>
            </a:extLst>
          </p:cNvPr>
          <p:cNvSpPr/>
          <p:nvPr/>
        </p:nvSpPr>
        <p:spPr>
          <a:xfrm>
            <a:off x="6799021" y="5461320"/>
            <a:ext cx="360000" cy="349669"/>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G" dirty="0">
              <a:latin typeface="Arial" panose="020B0604020202020204" pitchFamily="34" charset="0"/>
              <a:cs typeface="Arial" panose="020B0604020202020204" pitchFamily="34" charset="0"/>
            </a:endParaRPr>
          </a:p>
        </p:txBody>
      </p:sp>
      <p:sp>
        <p:nvSpPr>
          <p:cNvPr id="41" name="Rectangle: Rounded Corners 40">
            <a:extLst>
              <a:ext uri="{FF2B5EF4-FFF2-40B4-BE49-F238E27FC236}">
                <a16:creationId xmlns:a16="http://schemas.microsoft.com/office/drawing/2014/main" id="{44ADEA3D-9B21-4152-A0B5-5E159DA8DB84}"/>
              </a:ext>
            </a:extLst>
          </p:cNvPr>
          <p:cNvSpPr/>
          <p:nvPr/>
        </p:nvSpPr>
        <p:spPr>
          <a:xfrm>
            <a:off x="1340773" y="5945384"/>
            <a:ext cx="1295941" cy="294400"/>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Legal &amp; Company Secretariat</a:t>
            </a:r>
          </a:p>
        </p:txBody>
      </p:sp>
      <p:sp>
        <p:nvSpPr>
          <p:cNvPr id="42" name="Rectangle: Rounded Corners 41">
            <a:extLst>
              <a:ext uri="{FF2B5EF4-FFF2-40B4-BE49-F238E27FC236}">
                <a16:creationId xmlns:a16="http://schemas.microsoft.com/office/drawing/2014/main" id="{A89BEA22-4AB2-4E57-BC65-CF64A4BF2882}"/>
              </a:ext>
            </a:extLst>
          </p:cNvPr>
          <p:cNvSpPr/>
          <p:nvPr/>
        </p:nvSpPr>
        <p:spPr>
          <a:xfrm>
            <a:off x="2749980" y="5945384"/>
            <a:ext cx="1295941" cy="294400"/>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Strategy</a:t>
            </a:r>
          </a:p>
        </p:txBody>
      </p:sp>
      <p:sp>
        <p:nvSpPr>
          <p:cNvPr id="43" name="Rectangle: Rounded Corners 42">
            <a:extLst>
              <a:ext uri="{FF2B5EF4-FFF2-40B4-BE49-F238E27FC236}">
                <a16:creationId xmlns:a16="http://schemas.microsoft.com/office/drawing/2014/main" id="{8E40A277-0154-4360-8D02-8F43FD6C7B30}"/>
              </a:ext>
            </a:extLst>
          </p:cNvPr>
          <p:cNvSpPr/>
          <p:nvPr/>
        </p:nvSpPr>
        <p:spPr>
          <a:xfrm>
            <a:off x="5568394" y="5945384"/>
            <a:ext cx="1295941" cy="294400"/>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Internal Audit</a:t>
            </a:r>
          </a:p>
        </p:txBody>
      </p:sp>
      <p:sp>
        <p:nvSpPr>
          <p:cNvPr id="44" name="Rectangle: Rounded Corners 43">
            <a:extLst>
              <a:ext uri="{FF2B5EF4-FFF2-40B4-BE49-F238E27FC236}">
                <a16:creationId xmlns:a16="http://schemas.microsoft.com/office/drawing/2014/main" id="{CE37A56D-E81E-45AB-8F7E-175FB116D8F1}"/>
              </a:ext>
            </a:extLst>
          </p:cNvPr>
          <p:cNvSpPr/>
          <p:nvPr/>
        </p:nvSpPr>
        <p:spPr>
          <a:xfrm>
            <a:off x="1336680" y="6325469"/>
            <a:ext cx="1295941" cy="321163"/>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Human Resources</a:t>
            </a:r>
          </a:p>
        </p:txBody>
      </p:sp>
      <p:sp>
        <p:nvSpPr>
          <p:cNvPr id="45" name="Rectangle: Rounded Corners 44">
            <a:extLst>
              <a:ext uri="{FF2B5EF4-FFF2-40B4-BE49-F238E27FC236}">
                <a16:creationId xmlns:a16="http://schemas.microsoft.com/office/drawing/2014/main" id="{D140A040-6A27-46EC-A0EA-39C9FE3A5082}"/>
              </a:ext>
            </a:extLst>
          </p:cNvPr>
          <p:cNvSpPr/>
          <p:nvPr/>
        </p:nvSpPr>
        <p:spPr>
          <a:xfrm>
            <a:off x="2747520" y="6325469"/>
            <a:ext cx="1295941" cy="321163"/>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Marketing Communications </a:t>
            </a:r>
          </a:p>
        </p:txBody>
      </p:sp>
      <p:sp>
        <p:nvSpPr>
          <p:cNvPr id="46" name="Rectangle: Rounded Corners 45">
            <a:extLst>
              <a:ext uri="{FF2B5EF4-FFF2-40B4-BE49-F238E27FC236}">
                <a16:creationId xmlns:a16="http://schemas.microsoft.com/office/drawing/2014/main" id="{2182340F-BFE3-47C8-B94F-1F8089F4F01E}"/>
              </a:ext>
            </a:extLst>
          </p:cNvPr>
          <p:cNvSpPr/>
          <p:nvPr/>
        </p:nvSpPr>
        <p:spPr>
          <a:xfrm>
            <a:off x="4158360" y="6325469"/>
            <a:ext cx="1269063" cy="321163"/>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Internal Control</a:t>
            </a:r>
          </a:p>
        </p:txBody>
      </p:sp>
      <p:sp>
        <p:nvSpPr>
          <p:cNvPr id="47" name="Rectangle: Rounded Corners 46">
            <a:extLst>
              <a:ext uri="{FF2B5EF4-FFF2-40B4-BE49-F238E27FC236}">
                <a16:creationId xmlns:a16="http://schemas.microsoft.com/office/drawing/2014/main" id="{1B1203A6-B78D-46DD-9BA7-BD6D4424EE2A}"/>
              </a:ext>
            </a:extLst>
          </p:cNvPr>
          <p:cNvSpPr/>
          <p:nvPr/>
        </p:nvSpPr>
        <p:spPr>
          <a:xfrm>
            <a:off x="5542321" y="6333390"/>
            <a:ext cx="1294527" cy="305321"/>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Enterprise Risk Management</a:t>
            </a:r>
          </a:p>
        </p:txBody>
      </p:sp>
      <p:sp>
        <p:nvSpPr>
          <p:cNvPr id="48" name="Rectangle: Rounded Corners 47">
            <a:extLst>
              <a:ext uri="{FF2B5EF4-FFF2-40B4-BE49-F238E27FC236}">
                <a16:creationId xmlns:a16="http://schemas.microsoft.com/office/drawing/2014/main" id="{B7025677-5376-4002-9E7A-A9A44E903402}"/>
              </a:ext>
            </a:extLst>
          </p:cNvPr>
          <p:cNvSpPr/>
          <p:nvPr/>
        </p:nvSpPr>
        <p:spPr>
          <a:xfrm>
            <a:off x="4159187" y="5945384"/>
            <a:ext cx="1295941" cy="294400"/>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Finance Services</a:t>
            </a:r>
          </a:p>
        </p:txBody>
      </p:sp>
      <p:sp>
        <p:nvSpPr>
          <p:cNvPr id="49" name="Rectangle: Rounded Corners 48">
            <a:extLst>
              <a:ext uri="{FF2B5EF4-FFF2-40B4-BE49-F238E27FC236}">
                <a16:creationId xmlns:a16="http://schemas.microsoft.com/office/drawing/2014/main" id="{BE10F98C-2B28-4AFC-B51E-47D1C5AFE7EC}"/>
              </a:ext>
            </a:extLst>
          </p:cNvPr>
          <p:cNvSpPr/>
          <p:nvPr/>
        </p:nvSpPr>
        <p:spPr>
          <a:xfrm>
            <a:off x="6977601" y="5945384"/>
            <a:ext cx="1531924" cy="294400"/>
          </a:xfrm>
          <a:prstGeom prst="roundRect">
            <a:avLst/>
          </a:prstGeom>
          <a:solidFill>
            <a:schemeClr val="bg1">
              <a:lumMod val="6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General Internal Services</a:t>
            </a:r>
          </a:p>
        </p:txBody>
      </p:sp>
      <p:sp>
        <p:nvSpPr>
          <p:cNvPr id="50" name="Rectangle 49">
            <a:extLst>
              <a:ext uri="{FF2B5EF4-FFF2-40B4-BE49-F238E27FC236}">
                <a16:creationId xmlns:a16="http://schemas.microsoft.com/office/drawing/2014/main" id="{031338F3-A00F-4BDA-9428-77D0AD2E52D0}"/>
              </a:ext>
            </a:extLst>
          </p:cNvPr>
          <p:cNvSpPr/>
          <p:nvPr/>
        </p:nvSpPr>
        <p:spPr>
          <a:xfrm>
            <a:off x="792552" y="2928305"/>
            <a:ext cx="1682424" cy="397833"/>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Product Engineering</a:t>
            </a:r>
          </a:p>
        </p:txBody>
      </p:sp>
      <p:sp>
        <p:nvSpPr>
          <p:cNvPr id="51" name="Rectangle 50">
            <a:extLst>
              <a:ext uri="{FF2B5EF4-FFF2-40B4-BE49-F238E27FC236}">
                <a16:creationId xmlns:a16="http://schemas.microsoft.com/office/drawing/2014/main" id="{6E8361A9-A796-4A57-BAC1-13A0571CF853}"/>
              </a:ext>
            </a:extLst>
          </p:cNvPr>
          <p:cNvSpPr/>
          <p:nvPr/>
        </p:nvSpPr>
        <p:spPr>
          <a:xfrm>
            <a:off x="3532975" y="2936618"/>
            <a:ext cx="1682424" cy="397833"/>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IT Operations</a:t>
            </a:r>
          </a:p>
        </p:txBody>
      </p:sp>
      <p:sp>
        <p:nvSpPr>
          <p:cNvPr id="52" name="Rectangle 51">
            <a:extLst>
              <a:ext uri="{FF2B5EF4-FFF2-40B4-BE49-F238E27FC236}">
                <a16:creationId xmlns:a16="http://schemas.microsoft.com/office/drawing/2014/main" id="{BEFDF11B-31E2-49D0-969B-2DC615D4CD50}"/>
              </a:ext>
            </a:extLst>
          </p:cNvPr>
          <p:cNvSpPr/>
          <p:nvPr/>
        </p:nvSpPr>
        <p:spPr>
          <a:xfrm>
            <a:off x="6748735" y="3503135"/>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Enterprise Architecture</a:t>
            </a:r>
          </a:p>
        </p:txBody>
      </p:sp>
      <p:sp>
        <p:nvSpPr>
          <p:cNvPr id="53" name="Rectangle 52">
            <a:extLst>
              <a:ext uri="{FF2B5EF4-FFF2-40B4-BE49-F238E27FC236}">
                <a16:creationId xmlns:a16="http://schemas.microsoft.com/office/drawing/2014/main" id="{1E26D666-6610-4EE4-B650-27C1458B528C}"/>
              </a:ext>
            </a:extLst>
          </p:cNvPr>
          <p:cNvSpPr/>
          <p:nvPr/>
        </p:nvSpPr>
        <p:spPr>
          <a:xfrm>
            <a:off x="6798882" y="4991107"/>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Data Engineering</a:t>
            </a:r>
          </a:p>
        </p:txBody>
      </p:sp>
      <p:sp>
        <p:nvSpPr>
          <p:cNvPr id="54" name="Rectangle 53">
            <a:extLst>
              <a:ext uri="{FF2B5EF4-FFF2-40B4-BE49-F238E27FC236}">
                <a16:creationId xmlns:a16="http://schemas.microsoft.com/office/drawing/2014/main" id="{F8880EBC-A33E-46A5-8CE9-6888B90A8084}"/>
              </a:ext>
            </a:extLst>
          </p:cNvPr>
          <p:cNvSpPr/>
          <p:nvPr/>
        </p:nvSpPr>
        <p:spPr>
          <a:xfrm>
            <a:off x="6795909" y="4205207"/>
            <a:ext cx="1862582" cy="397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Arial" panose="020B0604020202020204" pitchFamily="34" charset="0"/>
                <a:cs typeface="Arial" panose="020B0604020202020204" pitchFamily="34" charset="0"/>
              </a:rPr>
              <a:t>Business Interface</a:t>
            </a:r>
          </a:p>
        </p:txBody>
      </p:sp>
      <p:cxnSp>
        <p:nvCxnSpPr>
          <p:cNvPr id="55" name="Connector: Elbow 54">
            <a:extLst>
              <a:ext uri="{FF2B5EF4-FFF2-40B4-BE49-F238E27FC236}">
                <a16:creationId xmlns:a16="http://schemas.microsoft.com/office/drawing/2014/main" id="{328D5AC6-CF54-4EE6-8257-6FF82DF7997D}"/>
              </a:ext>
            </a:extLst>
          </p:cNvPr>
          <p:cNvCxnSpPr>
            <a:endCxn id="52" idx="1"/>
          </p:cNvCxnSpPr>
          <p:nvPr/>
        </p:nvCxnSpPr>
        <p:spPr>
          <a:xfrm rot="16200000" flipH="1">
            <a:off x="6427016" y="3380332"/>
            <a:ext cx="367601" cy="27583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9320B26-E107-46DF-BACB-AC52327BECAA}"/>
              </a:ext>
            </a:extLst>
          </p:cNvPr>
          <p:cNvCxnSpPr>
            <a:endCxn id="54" idx="1"/>
          </p:cNvCxnSpPr>
          <p:nvPr/>
        </p:nvCxnSpPr>
        <p:spPr>
          <a:xfrm rot="16200000" flipH="1">
            <a:off x="6113517" y="3721731"/>
            <a:ext cx="1041773" cy="323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0F1B050-F5BF-415B-8539-E76CC82FB444}"/>
              </a:ext>
            </a:extLst>
          </p:cNvPr>
          <p:cNvCxnSpPr>
            <a:endCxn id="53" idx="1"/>
          </p:cNvCxnSpPr>
          <p:nvPr/>
        </p:nvCxnSpPr>
        <p:spPr>
          <a:xfrm rot="16200000" flipH="1">
            <a:off x="5722052" y="4113194"/>
            <a:ext cx="1827674" cy="3259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C3352BD-2DCF-4AE9-B4E8-D7775A4A9CE5}"/>
              </a:ext>
            </a:extLst>
          </p:cNvPr>
          <p:cNvCxnSpPr>
            <a:stCxn id="12" idx="2"/>
            <a:endCxn id="50" idx="0"/>
          </p:cNvCxnSpPr>
          <p:nvPr/>
        </p:nvCxnSpPr>
        <p:spPr>
          <a:xfrm rot="5400000">
            <a:off x="2622732" y="1179445"/>
            <a:ext cx="759893" cy="2737827"/>
          </a:xfrm>
          <a:prstGeom prst="bentConnector3">
            <a:avLst>
              <a:gd name="adj1" fmla="val 62584"/>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B7328D1-610A-4EC3-BEFC-8DBAE9B01626}"/>
              </a:ext>
            </a:extLst>
          </p:cNvPr>
          <p:cNvCxnSpPr>
            <a:stCxn id="12" idx="2"/>
            <a:endCxn id="11" idx="0"/>
          </p:cNvCxnSpPr>
          <p:nvPr/>
        </p:nvCxnSpPr>
        <p:spPr>
          <a:xfrm rot="16200000" flipH="1">
            <a:off x="5368735" y="1171267"/>
            <a:ext cx="759893" cy="2754181"/>
          </a:xfrm>
          <a:prstGeom prst="bentConnector3">
            <a:avLst>
              <a:gd name="adj1" fmla="val 62584"/>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3C9B09-969A-4A3B-855E-01C0BE244F50}"/>
              </a:ext>
            </a:extLst>
          </p:cNvPr>
          <p:cNvCxnSpPr>
            <a:stCxn id="12" idx="2"/>
            <a:endCxn id="51" idx="0"/>
          </p:cNvCxnSpPr>
          <p:nvPr/>
        </p:nvCxnSpPr>
        <p:spPr>
          <a:xfrm>
            <a:off x="4371591" y="2168412"/>
            <a:ext cx="2596" cy="76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C5DB504A-4D83-468B-9B87-07EBAECD5A95}"/>
              </a:ext>
            </a:extLst>
          </p:cNvPr>
          <p:cNvCxnSpPr>
            <a:endCxn id="36" idx="1"/>
          </p:cNvCxnSpPr>
          <p:nvPr/>
        </p:nvCxnSpPr>
        <p:spPr>
          <a:xfrm rot="16200000" flipH="1">
            <a:off x="3040297" y="4168665"/>
            <a:ext cx="1818706" cy="20607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BA2D40A-1DCF-484A-919F-18911B1389D0}"/>
              </a:ext>
            </a:extLst>
          </p:cNvPr>
          <p:cNvCxnSpPr>
            <a:stCxn id="13" idx="2"/>
            <a:endCxn id="12" idx="0"/>
          </p:cNvCxnSpPr>
          <p:nvPr/>
        </p:nvCxnSpPr>
        <p:spPr>
          <a:xfrm flipH="1">
            <a:off x="4371591" y="1526470"/>
            <a:ext cx="625" cy="143461"/>
          </a:xfrm>
          <a:prstGeom prst="line">
            <a:avLst/>
          </a:prstGeom>
        </p:spPr>
        <p:style>
          <a:lnRef idx="1">
            <a:schemeClr val="accent1"/>
          </a:lnRef>
          <a:fillRef idx="0">
            <a:schemeClr val="accent1"/>
          </a:fillRef>
          <a:effectRef idx="0">
            <a:schemeClr val="accent1"/>
          </a:effectRef>
          <a:fontRef idx="minor">
            <a:schemeClr val="tx1"/>
          </a:fontRef>
        </p:style>
      </p:cxnSp>
      <p:sp>
        <p:nvSpPr>
          <p:cNvPr id="63" name="Isosceles Triangle 62">
            <a:hlinkClick r:id="rId5" action="ppaction://hlinksldjump"/>
            <a:extLst>
              <a:ext uri="{FF2B5EF4-FFF2-40B4-BE49-F238E27FC236}">
                <a16:creationId xmlns:a16="http://schemas.microsoft.com/office/drawing/2014/main" id="{F53EA01B-A028-4A8A-8841-A5039B632E6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2647523"/>
      </p:ext>
    </p:extLst>
  </p:cSld>
  <p:clrMapOvr>
    <a:overrideClrMapping bg1="lt1" tx1="dk1" bg2="lt2" tx2="dk2" accent1="accent1" accent2="accent2" accent3="accent3" accent4="accent4" accent5="accent5" accent6="accent6" hlink="hlink" folHlink="folHlink"/>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FCFCF"/>
            </a:gs>
            <a:gs pos="50000">
              <a:srgbClr val="FAFAFA"/>
            </a:gs>
            <a:gs pos="100000">
              <a:srgbClr val="FFFFFF"/>
            </a:gs>
          </a:gsLst>
          <a:lin ang="162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5B16852-A5D0-4DBE-BFB0-5D398131AC4E}"/>
              </a:ext>
            </a:extLst>
          </p:cNvPr>
          <p:cNvSpPr txBox="1">
            <a:spLocks/>
          </p:cNvSpPr>
          <p:nvPr/>
        </p:nvSpPr>
        <p:spPr bwMode="auto">
          <a:xfrm>
            <a:off x="44066" y="57150"/>
            <a:ext cx="6699634" cy="7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685822"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22"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22"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22"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22" rtl="0" eaLnBrk="0" fontAlgn="base" hangingPunct="0">
              <a:lnSpc>
                <a:spcPct val="90000"/>
              </a:lnSpc>
              <a:spcBef>
                <a:spcPct val="0"/>
              </a:spcBef>
              <a:spcAft>
                <a:spcPct val="0"/>
              </a:spcAft>
              <a:defRPr sz="3300">
                <a:solidFill>
                  <a:schemeClr val="tx1"/>
                </a:solidFill>
                <a:latin typeface="Calibri Light" pitchFamily="34" charset="0"/>
              </a:defRPr>
            </a:lvl5pPr>
            <a:lvl6pPr marL="457214" algn="l" defTabSz="685822" rtl="0" fontAlgn="base">
              <a:lnSpc>
                <a:spcPct val="90000"/>
              </a:lnSpc>
              <a:spcBef>
                <a:spcPct val="0"/>
              </a:spcBef>
              <a:spcAft>
                <a:spcPct val="0"/>
              </a:spcAft>
              <a:defRPr sz="3300">
                <a:solidFill>
                  <a:schemeClr val="tx1"/>
                </a:solidFill>
                <a:latin typeface="Calibri Light" pitchFamily="34" charset="0"/>
              </a:defRPr>
            </a:lvl6pPr>
            <a:lvl7pPr marL="914428" algn="l" defTabSz="685822" rtl="0" fontAlgn="base">
              <a:lnSpc>
                <a:spcPct val="90000"/>
              </a:lnSpc>
              <a:spcBef>
                <a:spcPct val="0"/>
              </a:spcBef>
              <a:spcAft>
                <a:spcPct val="0"/>
              </a:spcAft>
              <a:defRPr sz="3300">
                <a:solidFill>
                  <a:schemeClr val="tx1"/>
                </a:solidFill>
                <a:latin typeface="Calibri Light" pitchFamily="34" charset="0"/>
              </a:defRPr>
            </a:lvl7pPr>
            <a:lvl8pPr marL="1371643" algn="l" defTabSz="685822" rtl="0" fontAlgn="base">
              <a:lnSpc>
                <a:spcPct val="90000"/>
              </a:lnSpc>
              <a:spcBef>
                <a:spcPct val="0"/>
              </a:spcBef>
              <a:spcAft>
                <a:spcPct val="0"/>
              </a:spcAft>
              <a:defRPr sz="3300">
                <a:solidFill>
                  <a:schemeClr val="tx1"/>
                </a:solidFill>
                <a:latin typeface="Calibri Light" pitchFamily="34" charset="0"/>
              </a:defRPr>
            </a:lvl8pPr>
            <a:lvl9pPr marL="1828857" algn="l" defTabSz="685822" rtl="0" fontAlgn="base">
              <a:lnSpc>
                <a:spcPct val="90000"/>
              </a:lnSpc>
              <a:spcBef>
                <a:spcPct val="0"/>
              </a:spcBef>
              <a:spcAft>
                <a:spcPct val="0"/>
              </a:spcAft>
              <a:defRPr sz="3300">
                <a:solidFill>
                  <a:schemeClr val="tx1"/>
                </a:solidFill>
                <a:latin typeface="Calibri Light" pitchFamily="34" charset="0"/>
              </a:defRPr>
            </a:lvl9pPr>
          </a:lstStyle>
          <a:p>
            <a:r>
              <a:rPr lang="en-GB" sz="2600" b="1" dirty="0">
                <a:solidFill>
                  <a:srgbClr val="000000"/>
                </a:solidFill>
                <a:latin typeface="Arial"/>
                <a:cs typeface="Arial"/>
                <a:sym typeface="Arial"/>
              </a:rPr>
              <a:t>Workforce</a:t>
            </a:r>
            <a:r>
              <a:rPr lang="en-GB" sz="2800" dirty="0"/>
              <a:t> </a:t>
            </a:r>
            <a:r>
              <a:rPr lang="en-GB" sz="2600" b="1" dirty="0">
                <a:solidFill>
                  <a:srgbClr val="000000"/>
                </a:solidFill>
                <a:latin typeface="Arial"/>
                <a:cs typeface="Arial"/>
              </a:rPr>
              <a:t>Transformation ../3</a:t>
            </a:r>
          </a:p>
        </p:txBody>
      </p:sp>
      <p:sp>
        <p:nvSpPr>
          <p:cNvPr id="47" name="Rectangle 46">
            <a:extLst>
              <a:ext uri="{FF2B5EF4-FFF2-40B4-BE49-F238E27FC236}">
                <a16:creationId xmlns:a16="http://schemas.microsoft.com/office/drawing/2014/main" id="{97EC0D07-847E-4B6F-A5FC-AA33664190A1}"/>
              </a:ext>
            </a:extLst>
          </p:cNvPr>
          <p:cNvSpPr/>
          <p:nvPr/>
        </p:nvSpPr>
        <p:spPr>
          <a:xfrm>
            <a:off x="317649" y="3340667"/>
            <a:ext cx="1682424" cy="498480"/>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Product Engineering</a:t>
            </a:r>
          </a:p>
        </p:txBody>
      </p:sp>
      <p:sp>
        <p:nvSpPr>
          <p:cNvPr id="48" name="Rectangle 47">
            <a:extLst>
              <a:ext uri="{FF2B5EF4-FFF2-40B4-BE49-F238E27FC236}">
                <a16:creationId xmlns:a16="http://schemas.microsoft.com/office/drawing/2014/main" id="{2286E827-F193-4BF9-93D3-72F6E2A56FA3}"/>
              </a:ext>
            </a:extLst>
          </p:cNvPr>
          <p:cNvSpPr/>
          <p:nvPr/>
        </p:nvSpPr>
        <p:spPr>
          <a:xfrm>
            <a:off x="5809657" y="3340667"/>
            <a:ext cx="1682424" cy="498480"/>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Enterprise Management</a:t>
            </a:r>
            <a:endParaRPr lang="en-GB" sz="1000" b="1" i="1"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87FD040A-32AB-4C69-90F3-1A57AA5384DD}"/>
              </a:ext>
            </a:extLst>
          </p:cNvPr>
          <p:cNvSpPr/>
          <p:nvPr/>
        </p:nvSpPr>
        <p:spPr>
          <a:xfrm>
            <a:off x="3205394" y="1669931"/>
            <a:ext cx="2513126" cy="498481"/>
          </a:xfrm>
          <a:prstGeom prst="rect">
            <a:avLst/>
          </a:prstGeom>
          <a:solidFill>
            <a:srgbClr val="E6B2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ea typeface="+mn-ea"/>
                <a:cs typeface="Arial" panose="020B0604020202020204" pitchFamily="34" charset="0"/>
              </a:rPr>
              <a:t>Ag. Managing Director</a:t>
            </a:r>
          </a:p>
          <a:p>
            <a:pPr algn="ctr"/>
            <a:r>
              <a:rPr lang="en-US" sz="1000" b="1" i="1" dirty="0">
                <a:solidFill>
                  <a:schemeClr val="tx1"/>
                </a:solidFill>
                <a:latin typeface="Arial" panose="020B0604020202020204" pitchFamily="34" charset="0"/>
                <a:cs typeface="Arial" panose="020B0604020202020204" pitchFamily="34" charset="0"/>
              </a:rPr>
              <a:t>Leke Adekoya</a:t>
            </a:r>
            <a:endParaRPr lang="en-US" sz="1000" b="1" i="1" dirty="0">
              <a:solidFill>
                <a:schemeClr val="tx1"/>
              </a:solidFill>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26ED93FE-7EBA-41F6-8E5B-F1C57CA967B9}"/>
              </a:ext>
            </a:extLst>
          </p:cNvPr>
          <p:cNvSpPr/>
          <p:nvPr/>
        </p:nvSpPr>
        <p:spPr>
          <a:xfrm>
            <a:off x="3222645" y="1027990"/>
            <a:ext cx="2513126" cy="498480"/>
          </a:xfrm>
          <a:prstGeom prst="rect">
            <a:avLst/>
          </a:prstGeom>
          <a:solidFill>
            <a:srgbClr val="CCC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FMDQ Group</a:t>
            </a:r>
          </a:p>
          <a:p>
            <a:pPr algn="ctr"/>
            <a:r>
              <a:rPr lang="en-US" sz="1200" b="1" dirty="0">
                <a:solidFill>
                  <a:schemeClr val="tx1"/>
                </a:solidFill>
                <a:latin typeface="Arial" panose="020B0604020202020204" pitchFamily="34" charset="0"/>
                <a:cs typeface="Arial" panose="020B0604020202020204" pitchFamily="34" charset="0"/>
              </a:rPr>
              <a:t>Chief Executive Officer</a:t>
            </a:r>
          </a:p>
        </p:txBody>
      </p:sp>
      <p:cxnSp>
        <p:nvCxnSpPr>
          <p:cNvPr id="52" name="Straight Connector 51">
            <a:extLst>
              <a:ext uri="{FF2B5EF4-FFF2-40B4-BE49-F238E27FC236}">
                <a16:creationId xmlns:a16="http://schemas.microsoft.com/office/drawing/2014/main" id="{C6C9BE71-E5FF-4096-9946-FC24D1693456}"/>
              </a:ext>
            </a:extLst>
          </p:cNvPr>
          <p:cNvCxnSpPr>
            <a:stCxn id="51" idx="2"/>
            <a:endCxn id="50" idx="0"/>
          </p:cNvCxnSpPr>
          <p:nvPr/>
        </p:nvCxnSpPr>
        <p:spPr>
          <a:xfrm flipH="1">
            <a:off x="4461957" y="1526470"/>
            <a:ext cx="17251" cy="143461"/>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029D04C4-F1CF-4110-99C2-2FDC091A5C90}"/>
              </a:ext>
            </a:extLst>
          </p:cNvPr>
          <p:cNvSpPr/>
          <p:nvPr/>
        </p:nvSpPr>
        <p:spPr>
          <a:xfrm>
            <a:off x="224474" y="920225"/>
            <a:ext cx="8828728" cy="588062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G" dirty="0"/>
          </a:p>
        </p:txBody>
      </p:sp>
      <p:sp>
        <p:nvSpPr>
          <p:cNvPr id="42" name="Rectangle 41">
            <a:extLst>
              <a:ext uri="{FF2B5EF4-FFF2-40B4-BE49-F238E27FC236}">
                <a16:creationId xmlns:a16="http://schemas.microsoft.com/office/drawing/2014/main" id="{7F91C99B-E4FA-40D0-96F7-737F9AAA6EFC}"/>
              </a:ext>
            </a:extLst>
          </p:cNvPr>
          <p:cNvSpPr/>
          <p:nvPr/>
        </p:nvSpPr>
        <p:spPr>
          <a:xfrm>
            <a:off x="6161632" y="1002117"/>
            <a:ext cx="2513126" cy="584039"/>
          </a:xfrm>
          <a:prstGeom prst="rect">
            <a:avLst/>
          </a:prstGeom>
          <a:solidFill>
            <a:srgbClr val="772C2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b="1" dirty="0">
                <a:latin typeface="Arial" panose="020B0604020202020204" pitchFamily="34" charset="0"/>
                <a:cs typeface="Arial" panose="020B0604020202020204" pitchFamily="34" charset="0"/>
              </a:rPr>
              <a:t>iQx Consult Limited </a:t>
            </a:r>
          </a:p>
          <a:p>
            <a:pPr algn="ctr">
              <a:spcAft>
                <a:spcPts val="0"/>
              </a:spcAft>
            </a:pPr>
            <a:r>
              <a:rPr lang="en-US" sz="1200" b="1" dirty="0">
                <a:latin typeface="Arial" panose="020B0604020202020204" pitchFamily="34" charset="0"/>
                <a:cs typeface="Arial" panose="020B0604020202020204" pitchFamily="34" charset="0"/>
              </a:rPr>
              <a:t>Board of Directors</a:t>
            </a:r>
          </a:p>
        </p:txBody>
      </p:sp>
      <p:cxnSp>
        <p:nvCxnSpPr>
          <p:cNvPr id="4" name="Connector: Elbow 3">
            <a:extLst>
              <a:ext uri="{FF2B5EF4-FFF2-40B4-BE49-F238E27FC236}">
                <a16:creationId xmlns:a16="http://schemas.microsoft.com/office/drawing/2014/main" id="{93BD901F-195F-4B65-A374-16BA5C1DCFA1}"/>
              </a:ext>
            </a:extLst>
          </p:cNvPr>
          <p:cNvCxnSpPr>
            <a:stCxn id="50" idx="3"/>
            <a:endCxn id="42" idx="2"/>
          </p:cNvCxnSpPr>
          <p:nvPr/>
        </p:nvCxnSpPr>
        <p:spPr>
          <a:xfrm flipV="1">
            <a:off x="5718520" y="1586156"/>
            <a:ext cx="1699675" cy="33301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8BF7626-DE37-4779-AB22-394100420D54}"/>
              </a:ext>
            </a:extLst>
          </p:cNvPr>
          <p:cNvSpPr/>
          <p:nvPr/>
        </p:nvSpPr>
        <p:spPr>
          <a:xfrm>
            <a:off x="3058072" y="3348980"/>
            <a:ext cx="1682424" cy="498480"/>
          </a:xfrm>
          <a:prstGeom prst="rect">
            <a:avLst/>
          </a:prstGeom>
          <a:solidFill>
            <a:srgbClr val="5B9BD5"/>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Arial" panose="020B0604020202020204" pitchFamily="34" charset="0"/>
                <a:cs typeface="Arial" panose="020B0604020202020204" pitchFamily="34" charset="0"/>
              </a:rPr>
              <a:t>IT Operations</a:t>
            </a:r>
          </a:p>
        </p:txBody>
      </p:sp>
      <p:sp>
        <p:nvSpPr>
          <p:cNvPr id="31" name="Rectangle 30">
            <a:extLst>
              <a:ext uri="{FF2B5EF4-FFF2-40B4-BE49-F238E27FC236}">
                <a16:creationId xmlns:a16="http://schemas.microsoft.com/office/drawing/2014/main" id="{B31C8718-B513-47A9-BD6D-DA28C77747BF}"/>
              </a:ext>
            </a:extLst>
          </p:cNvPr>
          <p:cNvSpPr/>
          <p:nvPr/>
        </p:nvSpPr>
        <p:spPr>
          <a:xfrm>
            <a:off x="829255" y="4029042"/>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Applications Development</a:t>
            </a:r>
          </a:p>
        </p:txBody>
      </p:sp>
      <p:sp>
        <p:nvSpPr>
          <p:cNvPr id="37" name="Rectangle 36">
            <a:extLst>
              <a:ext uri="{FF2B5EF4-FFF2-40B4-BE49-F238E27FC236}">
                <a16:creationId xmlns:a16="http://schemas.microsoft.com/office/drawing/2014/main" id="{4779082E-C26F-44E8-99C2-7B9E5A64E561}"/>
              </a:ext>
            </a:extLst>
          </p:cNvPr>
          <p:cNvSpPr/>
          <p:nvPr/>
        </p:nvSpPr>
        <p:spPr>
          <a:xfrm>
            <a:off x="832023" y="4718999"/>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Quality Assurance</a:t>
            </a:r>
          </a:p>
        </p:txBody>
      </p:sp>
      <p:sp>
        <p:nvSpPr>
          <p:cNvPr id="39" name="Rectangle 38">
            <a:extLst>
              <a:ext uri="{FF2B5EF4-FFF2-40B4-BE49-F238E27FC236}">
                <a16:creationId xmlns:a16="http://schemas.microsoft.com/office/drawing/2014/main" id="{D4CF00AB-3E68-4A45-9C55-F460832EF44E}"/>
              </a:ext>
            </a:extLst>
          </p:cNvPr>
          <p:cNvSpPr/>
          <p:nvPr/>
        </p:nvSpPr>
        <p:spPr>
          <a:xfrm>
            <a:off x="829253" y="5364623"/>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Infrastructure Design </a:t>
            </a:r>
          </a:p>
        </p:txBody>
      </p:sp>
      <p:sp>
        <p:nvSpPr>
          <p:cNvPr id="40" name="Rectangle 39">
            <a:extLst>
              <a:ext uri="{FF2B5EF4-FFF2-40B4-BE49-F238E27FC236}">
                <a16:creationId xmlns:a16="http://schemas.microsoft.com/office/drawing/2014/main" id="{31FF62CC-AE52-4267-B9CA-7C3A69439F35}"/>
              </a:ext>
            </a:extLst>
          </p:cNvPr>
          <p:cNvSpPr/>
          <p:nvPr/>
        </p:nvSpPr>
        <p:spPr>
          <a:xfrm>
            <a:off x="826483" y="6010247"/>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Digital Innovation</a:t>
            </a:r>
          </a:p>
        </p:txBody>
      </p:sp>
      <p:sp>
        <p:nvSpPr>
          <p:cNvPr id="41" name="Rectangle 40">
            <a:extLst>
              <a:ext uri="{FF2B5EF4-FFF2-40B4-BE49-F238E27FC236}">
                <a16:creationId xmlns:a16="http://schemas.microsoft.com/office/drawing/2014/main" id="{48CF5841-BEBB-4725-AE6C-E54D54D09900}"/>
              </a:ext>
            </a:extLst>
          </p:cNvPr>
          <p:cNvSpPr/>
          <p:nvPr/>
        </p:nvSpPr>
        <p:spPr>
          <a:xfrm>
            <a:off x="3591843" y="4031812"/>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Applications Management</a:t>
            </a:r>
          </a:p>
        </p:txBody>
      </p:sp>
      <p:sp>
        <p:nvSpPr>
          <p:cNvPr id="43" name="Rectangle 42">
            <a:extLst>
              <a:ext uri="{FF2B5EF4-FFF2-40B4-BE49-F238E27FC236}">
                <a16:creationId xmlns:a16="http://schemas.microsoft.com/office/drawing/2014/main" id="{DBD44D6C-B91F-4086-A2C0-5340EDFBBAA5}"/>
              </a:ext>
            </a:extLst>
          </p:cNvPr>
          <p:cNvSpPr/>
          <p:nvPr/>
        </p:nvSpPr>
        <p:spPr>
          <a:xfrm>
            <a:off x="3594611" y="4721769"/>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Service Management</a:t>
            </a:r>
          </a:p>
        </p:txBody>
      </p:sp>
      <p:sp>
        <p:nvSpPr>
          <p:cNvPr id="44" name="Rectangle 43">
            <a:extLst>
              <a:ext uri="{FF2B5EF4-FFF2-40B4-BE49-F238E27FC236}">
                <a16:creationId xmlns:a16="http://schemas.microsoft.com/office/drawing/2014/main" id="{2D55BBCF-9E4C-40D9-A867-82ED86D8BAFC}"/>
              </a:ext>
            </a:extLst>
          </p:cNvPr>
          <p:cNvSpPr/>
          <p:nvPr/>
        </p:nvSpPr>
        <p:spPr>
          <a:xfrm>
            <a:off x="3591841" y="5367393"/>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Process Automation</a:t>
            </a:r>
          </a:p>
        </p:txBody>
      </p:sp>
      <p:sp>
        <p:nvSpPr>
          <p:cNvPr id="45" name="Rectangle 44">
            <a:extLst>
              <a:ext uri="{FF2B5EF4-FFF2-40B4-BE49-F238E27FC236}">
                <a16:creationId xmlns:a16="http://schemas.microsoft.com/office/drawing/2014/main" id="{801E48C5-2354-4133-86F8-784B21F7AB83}"/>
              </a:ext>
            </a:extLst>
          </p:cNvPr>
          <p:cNvSpPr/>
          <p:nvPr/>
        </p:nvSpPr>
        <p:spPr>
          <a:xfrm>
            <a:off x="6329492" y="4031811"/>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Enterprise Architecture</a:t>
            </a:r>
          </a:p>
        </p:txBody>
      </p:sp>
      <p:sp>
        <p:nvSpPr>
          <p:cNvPr id="55" name="Rectangle 54">
            <a:extLst>
              <a:ext uri="{FF2B5EF4-FFF2-40B4-BE49-F238E27FC236}">
                <a16:creationId xmlns:a16="http://schemas.microsoft.com/office/drawing/2014/main" id="{486F4FC2-AC88-4CF7-A746-45213C754A89}"/>
              </a:ext>
            </a:extLst>
          </p:cNvPr>
          <p:cNvSpPr/>
          <p:nvPr/>
        </p:nvSpPr>
        <p:spPr>
          <a:xfrm>
            <a:off x="6333256" y="4919200"/>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Business Interface</a:t>
            </a:r>
          </a:p>
        </p:txBody>
      </p:sp>
      <p:sp>
        <p:nvSpPr>
          <p:cNvPr id="56" name="Rectangle 55">
            <a:extLst>
              <a:ext uri="{FF2B5EF4-FFF2-40B4-BE49-F238E27FC236}">
                <a16:creationId xmlns:a16="http://schemas.microsoft.com/office/drawing/2014/main" id="{1F22A7B6-75C7-4E37-968F-82808F01714B}"/>
              </a:ext>
            </a:extLst>
          </p:cNvPr>
          <p:cNvSpPr/>
          <p:nvPr/>
        </p:nvSpPr>
        <p:spPr>
          <a:xfrm>
            <a:off x="6364641" y="5759620"/>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Data Engineering</a:t>
            </a:r>
          </a:p>
        </p:txBody>
      </p:sp>
      <p:sp>
        <p:nvSpPr>
          <p:cNvPr id="57" name="Rectangle 56">
            <a:extLst>
              <a:ext uri="{FF2B5EF4-FFF2-40B4-BE49-F238E27FC236}">
                <a16:creationId xmlns:a16="http://schemas.microsoft.com/office/drawing/2014/main" id="{DDDB280D-6237-4504-B111-9414E55158EB}"/>
              </a:ext>
            </a:extLst>
          </p:cNvPr>
          <p:cNvSpPr/>
          <p:nvPr/>
        </p:nvSpPr>
        <p:spPr>
          <a:xfrm>
            <a:off x="7472696" y="2067376"/>
            <a:ext cx="1155134" cy="4984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Arial" panose="020B0604020202020204" pitchFamily="34" charset="0"/>
                <a:cs typeface="Arial" panose="020B0604020202020204" pitchFamily="34" charset="0"/>
              </a:rPr>
              <a:t>Digital Product</a:t>
            </a:r>
          </a:p>
        </p:txBody>
      </p:sp>
      <p:sp>
        <p:nvSpPr>
          <p:cNvPr id="58" name="TextBox 57">
            <a:extLst>
              <a:ext uri="{FF2B5EF4-FFF2-40B4-BE49-F238E27FC236}">
                <a16:creationId xmlns:a16="http://schemas.microsoft.com/office/drawing/2014/main" id="{458B0704-1CB3-4EA8-B3EE-3F25B92300BB}"/>
              </a:ext>
            </a:extLst>
          </p:cNvPr>
          <p:cNvSpPr txBox="1"/>
          <p:nvPr/>
        </p:nvSpPr>
        <p:spPr>
          <a:xfrm>
            <a:off x="1968762" y="4021377"/>
            <a:ext cx="1402948" cy="507831"/>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Full Stack Development</a:t>
            </a:r>
          </a:p>
          <a:p>
            <a:r>
              <a:rPr lang="en-US" sz="900" dirty="0">
                <a:latin typeface="Arial" panose="020B0604020202020204" pitchFamily="34" charset="0"/>
                <a:cs typeface="Arial" panose="020B0604020202020204" pitchFamily="34" charset="0"/>
              </a:rPr>
              <a:t>UI / UX Designer </a:t>
            </a:r>
          </a:p>
          <a:p>
            <a:r>
              <a:rPr lang="en-US" sz="900" dirty="0">
                <a:latin typeface="Arial" panose="020B0604020202020204" pitchFamily="34" charset="0"/>
                <a:cs typeface="Arial" panose="020B0604020202020204" pitchFamily="34" charset="0"/>
              </a:rPr>
              <a:t>Front End Development</a:t>
            </a:r>
            <a:endParaRPr lang="en-NG" sz="9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CD8C3D8F-0032-4D82-A9F0-EB48138E1FE2}"/>
              </a:ext>
            </a:extLst>
          </p:cNvPr>
          <p:cNvSpPr txBox="1"/>
          <p:nvPr/>
        </p:nvSpPr>
        <p:spPr>
          <a:xfrm>
            <a:off x="1968762" y="4709329"/>
            <a:ext cx="1223412" cy="507831"/>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Software QA </a:t>
            </a:r>
          </a:p>
          <a:p>
            <a:r>
              <a:rPr lang="en-US" sz="900" dirty="0">
                <a:latin typeface="Arial" panose="020B0604020202020204" pitchFamily="34" charset="0"/>
                <a:cs typeface="Arial" panose="020B0604020202020204" pitchFamily="34" charset="0"/>
              </a:rPr>
              <a:t>Product Certification</a:t>
            </a:r>
          </a:p>
          <a:p>
            <a:r>
              <a:rPr lang="en-US" sz="900" dirty="0">
                <a:latin typeface="Arial" panose="020B0604020202020204" pitchFamily="34" charset="0"/>
                <a:cs typeface="Arial" panose="020B0604020202020204" pitchFamily="34" charset="0"/>
              </a:rPr>
              <a:t>Security Testing </a:t>
            </a:r>
            <a:endParaRPr lang="en-NG" sz="9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9D174D06-8B4D-46F3-8D8C-61F997535461}"/>
              </a:ext>
            </a:extLst>
          </p:cNvPr>
          <p:cNvSpPr txBox="1"/>
          <p:nvPr/>
        </p:nvSpPr>
        <p:spPr>
          <a:xfrm>
            <a:off x="4737319" y="4001939"/>
            <a:ext cx="1082348" cy="646331"/>
          </a:xfrm>
          <a:prstGeom prst="rect">
            <a:avLst/>
          </a:prstGeom>
          <a:noFill/>
        </p:spPr>
        <p:txBody>
          <a:bodyPr wrap="none" rtlCol="0">
            <a:spAutoFit/>
          </a:bodyPr>
          <a:lstStyle/>
          <a:p>
            <a:r>
              <a:rPr lang="en-US" sz="900" dirty="0"/>
              <a:t>1</a:t>
            </a:r>
            <a:r>
              <a:rPr lang="en-US" sz="900" baseline="30000" dirty="0"/>
              <a:t>st</a:t>
            </a:r>
            <a:r>
              <a:rPr lang="en-US" sz="900" dirty="0"/>
              <a:t> level Support </a:t>
            </a:r>
          </a:p>
          <a:p>
            <a:r>
              <a:rPr lang="en-US" sz="900" dirty="0"/>
              <a:t>Help Desk</a:t>
            </a:r>
          </a:p>
          <a:p>
            <a:r>
              <a:rPr lang="en-US" sz="900" dirty="0"/>
              <a:t>2</a:t>
            </a:r>
            <a:r>
              <a:rPr lang="en-US" sz="900" baseline="30000" dirty="0"/>
              <a:t>nd</a:t>
            </a:r>
            <a:r>
              <a:rPr lang="en-US" sz="900" dirty="0"/>
              <a:t> level</a:t>
            </a:r>
            <a:endParaRPr lang="en-US" sz="900" dirty="0">
              <a:solidFill>
                <a:srgbClr val="FF0000"/>
              </a:solidFill>
            </a:endParaRPr>
          </a:p>
          <a:p>
            <a:r>
              <a:rPr lang="en-US" sz="900" dirty="0"/>
              <a:t>Support Engineer</a:t>
            </a:r>
            <a:endParaRPr lang="en-NG" sz="900" dirty="0"/>
          </a:p>
        </p:txBody>
      </p:sp>
      <p:sp>
        <p:nvSpPr>
          <p:cNvPr id="65" name="TextBox 64">
            <a:extLst>
              <a:ext uri="{FF2B5EF4-FFF2-40B4-BE49-F238E27FC236}">
                <a16:creationId xmlns:a16="http://schemas.microsoft.com/office/drawing/2014/main" id="{B2EFE54D-3D14-4A45-AFB7-8DA12CEF1A42}"/>
              </a:ext>
            </a:extLst>
          </p:cNvPr>
          <p:cNvSpPr txBox="1"/>
          <p:nvPr/>
        </p:nvSpPr>
        <p:spPr>
          <a:xfrm>
            <a:off x="4728525" y="4736991"/>
            <a:ext cx="1435008" cy="507831"/>
          </a:xfrm>
          <a:prstGeom prst="rect">
            <a:avLst/>
          </a:prstGeom>
          <a:noFill/>
        </p:spPr>
        <p:txBody>
          <a:bodyPr wrap="none" rtlCol="0">
            <a:spAutoFit/>
          </a:bodyPr>
          <a:lstStyle/>
          <a:p>
            <a:r>
              <a:rPr lang="en-US" sz="900" dirty="0"/>
              <a:t>Availability Management</a:t>
            </a:r>
          </a:p>
          <a:p>
            <a:r>
              <a:rPr lang="en-US" sz="900" dirty="0"/>
              <a:t>Change Management</a:t>
            </a:r>
          </a:p>
          <a:p>
            <a:r>
              <a:rPr lang="en-US" sz="900" dirty="0"/>
              <a:t>Release Management </a:t>
            </a:r>
          </a:p>
        </p:txBody>
      </p:sp>
      <p:sp>
        <p:nvSpPr>
          <p:cNvPr id="66" name="TextBox 65">
            <a:extLst>
              <a:ext uri="{FF2B5EF4-FFF2-40B4-BE49-F238E27FC236}">
                <a16:creationId xmlns:a16="http://schemas.microsoft.com/office/drawing/2014/main" id="{D18CF579-8067-4582-8714-36D15616C297}"/>
              </a:ext>
            </a:extLst>
          </p:cNvPr>
          <p:cNvSpPr txBox="1"/>
          <p:nvPr/>
        </p:nvSpPr>
        <p:spPr>
          <a:xfrm>
            <a:off x="4756235" y="5449276"/>
            <a:ext cx="1332416" cy="369332"/>
          </a:xfrm>
          <a:prstGeom prst="rect">
            <a:avLst/>
          </a:prstGeom>
          <a:noFill/>
        </p:spPr>
        <p:txBody>
          <a:bodyPr wrap="none" rtlCol="0">
            <a:spAutoFit/>
          </a:bodyPr>
          <a:lstStyle/>
          <a:p>
            <a:pPr lvl="0"/>
            <a:r>
              <a:rPr lang="en-US" sz="900" dirty="0"/>
              <a:t>Workflow Automation</a:t>
            </a:r>
          </a:p>
          <a:p>
            <a:pPr lvl="0"/>
            <a:r>
              <a:rPr lang="en-US" sz="900" dirty="0"/>
              <a:t>Process improvement </a:t>
            </a:r>
            <a:endParaRPr lang="en-NG" sz="900" dirty="0"/>
          </a:p>
        </p:txBody>
      </p:sp>
      <p:sp>
        <p:nvSpPr>
          <p:cNvPr id="67" name="TextBox 66">
            <a:extLst>
              <a:ext uri="{FF2B5EF4-FFF2-40B4-BE49-F238E27FC236}">
                <a16:creationId xmlns:a16="http://schemas.microsoft.com/office/drawing/2014/main" id="{A53967F8-0550-4807-B00C-CE10034DF716}"/>
              </a:ext>
            </a:extLst>
          </p:cNvPr>
          <p:cNvSpPr txBox="1"/>
          <p:nvPr/>
        </p:nvSpPr>
        <p:spPr>
          <a:xfrm>
            <a:off x="7469731" y="4883809"/>
            <a:ext cx="1463204" cy="646331"/>
          </a:xfrm>
          <a:prstGeom prst="rect">
            <a:avLst/>
          </a:prstGeom>
          <a:noFill/>
        </p:spPr>
        <p:txBody>
          <a:bodyPr wrap="square" rtlCol="0">
            <a:spAutoFit/>
          </a:bodyPr>
          <a:lstStyle/>
          <a:p>
            <a:r>
              <a:rPr lang="en-US" sz="900" dirty="0"/>
              <a:t>Business Analysis</a:t>
            </a:r>
          </a:p>
          <a:p>
            <a:r>
              <a:rPr lang="en-US" sz="900" dirty="0"/>
              <a:t>Quant Analysis </a:t>
            </a:r>
          </a:p>
          <a:p>
            <a:r>
              <a:rPr lang="en-US" sz="900" dirty="0"/>
              <a:t>Technical Analysis</a:t>
            </a:r>
          </a:p>
          <a:p>
            <a:endParaRPr lang="en-NG" sz="900" dirty="0"/>
          </a:p>
        </p:txBody>
      </p:sp>
      <p:sp>
        <p:nvSpPr>
          <p:cNvPr id="68" name="TextBox 67">
            <a:extLst>
              <a:ext uri="{FF2B5EF4-FFF2-40B4-BE49-F238E27FC236}">
                <a16:creationId xmlns:a16="http://schemas.microsoft.com/office/drawing/2014/main" id="{B7EB8515-8EA7-4EC2-9522-36E727346284}"/>
              </a:ext>
            </a:extLst>
          </p:cNvPr>
          <p:cNvSpPr txBox="1"/>
          <p:nvPr/>
        </p:nvSpPr>
        <p:spPr>
          <a:xfrm>
            <a:off x="7512320" y="5730285"/>
            <a:ext cx="1463204" cy="646331"/>
          </a:xfrm>
          <a:prstGeom prst="rect">
            <a:avLst/>
          </a:prstGeom>
          <a:noFill/>
        </p:spPr>
        <p:txBody>
          <a:bodyPr wrap="square" rtlCol="0">
            <a:spAutoFit/>
          </a:bodyPr>
          <a:lstStyle/>
          <a:p>
            <a:r>
              <a:rPr lang="en-US" sz="900" dirty="0"/>
              <a:t>MIS</a:t>
            </a:r>
          </a:p>
          <a:p>
            <a:r>
              <a:rPr lang="en-US" sz="900" dirty="0"/>
              <a:t>Big Data Analysis Database Administration</a:t>
            </a:r>
          </a:p>
          <a:p>
            <a:endParaRPr lang="en-NG" sz="900" dirty="0"/>
          </a:p>
        </p:txBody>
      </p:sp>
      <p:sp>
        <p:nvSpPr>
          <p:cNvPr id="69" name="TextBox 68">
            <a:extLst>
              <a:ext uri="{FF2B5EF4-FFF2-40B4-BE49-F238E27FC236}">
                <a16:creationId xmlns:a16="http://schemas.microsoft.com/office/drawing/2014/main" id="{48C5247B-AC75-47CC-A811-8E598468DFFC}"/>
              </a:ext>
            </a:extLst>
          </p:cNvPr>
          <p:cNvSpPr txBox="1"/>
          <p:nvPr/>
        </p:nvSpPr>
        <p:spPr>
          <a:xfrm>
            <a:off x="7512320" y="4032463"/>
            <a:ext cx="1514200" cy="507831"/>
          </a:xfrm>
          <a:prstGeom prst="rect">
            <a:avLst/>
          </a:prstGeom>
          <a:noFill/>
        </p:spPr>
        <p:txBody>
          <a:bodyPr wrap="square" rtlCol="0">
            <a:spAutoFit/>
          </a:bodyPr>
          <a:lstStyle/>
          <a:p>
            <a:r>
              <a:rPr lang="en-US" sz="900" dirty="0"/>
              <a:t>Enterprise Architecture </a:t>
            </a:r>
          </a:p>
          <a:p>
            <a:r>
              <a:rPr lang="en-US" sz="900" dirty="0"/>
              <a:t>IT Strategy &amp; Planning</a:t>
            </a:r>
          </a:p>
          <a:p>
            <a:r>
              <a:rPr lang="en-US" sz="900" dirty="0"/>
              <a:t>IT Policies &amp; Governance</a:t>
            </a:r>
          </a:p>
        </p:txBody>
      </p:sp>
      <p:sp>
        <p:nvSpPr>
          <p:cNvPr id="70" name="TextBox 69">
            <a:extLst>
              <a:ext uri="{FF2B5EF4-FFF2-40B4-BE49-F238E27FC236}">
                <a16:creationId xmlns:a16="http://schemas.microsoft.com/office/drawing/2014/main" id="{80B6FA13-CE24-4501-8018-8CF53A573B37}"/>
              </a:ext>
            </a:extLst>
          </p:cNvPr>
          <p:cNvSpPr txBox="1"/>
          <p:nvPr/>
        </p:nvSpPr>
        <p:spPr>
          <a:xfrm>
            <a:off x="382307" y="1856378"/>
            <a:ext cx="1463204" cy="507831"/>
          </a:xfrm>
          <a:prstGeom prst="rect">
            <a:avLst/>
          </a:prstGeom>
          <a:noFill/>
        </p:spPr>
        <p:txBody>
          <a:bodyPr wrap="square" rtlCol="0">
            <a:spAutoFit/>
          </a:bodyPr>
          <a:lstStyle/>
          <a:p>
            <a:r>
              <a:rPr lang="en-US" sz="900" dirty="0"/>
              <a:t>Program Management</a:t>
            </a:r>
          </a:p>
          <a:p>
            <a:r>
              <a:rPr lang="en-US" sz="900" dirty="0"/>
              <a:t>Budget Management</a:t>
            </a:r>
          </a:p>
          <a:p>
            <a:r>
              <a:rPr lang="en-US" sz="900" dirty="0"/>
              <a:t>PMO</a:t>
            </a:r>
            <a:endParaRPr lang="en-NG" sz="900" dirty="0"/>
          </a:p>
        </p:txBody>
      </p:sp>
      <p:sp>
        <p:nvSpPr>
          <p:cNvPr id="36" name="TextBox 35">
            <a:extLst>
              <a:ext uri="{FF2B5EF4-FFF2-40B4-BE49-F238E27FC236}">
                <a16:creationId xmlns:a16="http://schemas.microsoft.com/office/drawing/2014/main" id="{8B1E821C-EB5C-4D0F-8CD2-AD379E27B341}"/>
              </a:ext>
            </a:extLst>
          </p:cNvPr>
          <p:cNvSpPr txBox="1"/>
          <p:nvPr/>
        </p:nvSpPr>
        <p:spPr>
          <a:xfrm>
            <a:off x="7472696" y="2640280"/>
            <a:ext cx="1514200" cy="507831"/>
          </a:xfrm>
          <a:prstGeom prst="rect">
            <a:avLst/>
          </a:prstGeom>
          <a:noFill/>
        </p:spPr>
        <p:txBody>
          <a:bodyPr wrap="square" rtlCol="0">
            <a:spAutoFit/>
          </a:bodyPr>
          <a:lstStyle/>
          <a:p>
            <a:r>
              <a:rPr lang="en-US" sz="900" dirty="0"/>
              <a:t>Product Sales</a:t>
            </a:r>
          </a:p>
          <a:p>
            <a:r>
              <a:rPr lang="en-US" sz="900" dirty="0"/>
              <a:t>Product Management </a:t>
            </a:r>
          </a:p>
          <a:p>
            <a:r>
              <a:rPr lang="en-US" sz="900" dirty="0"/>
              <a:t>Product Analyst</a:t>
            </a:r>
          </a:p>
        </p:txBody>
      </p:sp>
      <p:sp>
        <p:nvSpPr>
          <p:cNvPr id="60" name="TextBox 59">
            <a:extLst>
              <a:ext uri="{FF2B5EF4-FFF2-40B4-BE49-F238E27FC236}">
                <a16:creationId xmlns:a16="http://schemas.microsoft.com/office/drawing/2014/main" id="{F74323A2-745B-489A-B9C0-283ED4AE03B0}"/>
              </a:ext>
            </a:extLst>
          </p:cNvPr>
          <p:cNvSpPr txBox="1"/>
          <p:nvPr/>
        </p:nvSpPr>
        <p:spPr>
          <a:xfrm>
            <a:off x="1943028" y="5314611"/>
            <a:ext cx="1812163" cy="646331"/>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Cloud Infrastructure</a:t>
            </a:r>
          </a:p>
          <a:p>
            <a:r>
              <a:rPr lang="en-US" sz="900" dirty="0">
                <a:latin typeface="Arial" panose="020B0604020202020204" pitchFamily="34" charset="0"/>
                <a:cs typeface="Arial" panose="020B0604020202020204" pitchFamily="34" charset="0"/>
              </a:rPr>
              <a:t>Hardware Management</a:t>
            </a:r>
          </a:p>
          <a:p>
            <a:r>
              <a:rPr lang="en-US" sz="900" dirty="0">
                <a:latin typeface="Arial" panose="020B0604020202020204" pitchFamily="34" charset="0"/>
                <a:cs typeface="Arial" panose="020B0604020202020204" pitchFamily="34" charset="0"/>
              </a:rPr>
              <a:t>Private Cloud Management</a:t>
            </a:r>
          </a:p>
          <a:p>
            <a:r>
              <a:rPr lang="en-US" sz="900" dirty="0">
                <a:latin typeface="Arial" panose="020B0604020202020204" pitchFamily="34" charset="0"/>
                <a:cs typeface="Arial" panose="020B0604020202020204" pitchFamily="34" charset="0"/>
              </a:rPr>
              <a:t>Network / Security  </a:t>
            </a:r>
            <a:endParaRPr lang="en-NG" sz="900" dirty="0">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F80A7B69-92B2-432E-ABBC-AD7EDF1CD968}"/>
              </a:ext>
            </a:extLst>
          </p:cNvPr>
          <p:cNvCxnSpPr>
            <a:endCxn id="31" idx="1"/>
          </p:cNvCxnSpPr>
          <p:nvPr/>
        </p:nvCxnSpPr>
        <p:spPr>
          <a:xfrm rot="16200000" flipH="1">
            <a:off x="455836" y="3904863"/>
            <a:ext cx="430822" cy="31601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D2B49D6-728A-47CF-BD32-708887BAA8DE}"/>
              </a:ext>
            </a:extLst>
          </p:cNvPr>
          <p:cNvCxnSpPr>
            <a:endCxn id="37" idx="1"/>
          </p:cNvCxnSpPr>
          <p:nvPr/>
        </p:nvCxnSpPr>
        <p:spPr>
          <a:xfrm rot="16200000" flipH="1">
            <a:off x="112242" y="4248457"/>
            <a:ext cx="1120779" cy="3187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9752621-A709-4159-A11F-7E0C501A0F3B}"/>
              </a:ext>
            </a:extLst>
          </p:cNvPr>
          <p:cNvCxnSpPr>
            <a:endCxn id="39" idx="1"/>
          </p:cNvCxnSpPr>
          <p:nvPr/>
        </p:nvCxnSpPr>
        <p:spPr>
          <a:xfrm rot="16200000" flipH="1">
            <a:off x="-211956" y="4572654"/>
            <a:ext cx="1766404" cy="3160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4C3ACD0-4EF3-4E60-9B55-610E5B72F819}"/>
              </a:ext>
            </a:extLst>
          </p:cNvPr>
          <p:cNvCxnSpPr>
            <a:endCxn id="40" idx="1"/>
          </p:cNvCxnSpPr>
          <p:nvPr/>
        </p:nvCxnSpPr>
        <p:spPr>
          <a:xfrm rot="16200000" flipH="1">
            <a:off x="-536152" y="4896851"/>
            <a:ext cx="2412027" cy="313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E1E8F5AE-A0FC-4F74-B440-514961C80342}"/>
              </a:ext>
            </a:extLst>
          </p:cNvPr>
          <p:cNvCxnSpPr>
            <a:endCxn id="41" idx="1"/>
          </p:cNvCxnSpPr>
          <p:nvPr/>
        </p:nvCxnSpPr>
        <p:spPr>
          <a:xfrm rot="16200000" flipH="1">
            <a:off x="3264980" y="3954189"/>
            <a:ext cx="433592" cy="2201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E004799-B701-4ABD-BDAE-231455C1CF81}"/>
              </a:ext>
            </a:extLst>
          </p:cNvPr>
          <p:cNvCxnSpPr>
            <a:endCxn id="43" idx="1"/>
          </p:cNvCxnSpPr>
          <p:nvPr/>
        </p:nvCxnSpPr>
        <p:spPr>
          <a:xfrm rot="16200000" flipH="1">
            <a:off x="2921386" y="4297783"/>
            <a:ext cx="1123549" cy="22290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62D26BF-7D2E-4920-A496-45903A43C6E4}"/>
              </a:ext>
            </a:extLst>
          </p:cNvPr>
          <p:cNvCxnSpPr>
            <a:endCxn id="44" idx="1"/>
          </p:cNvCxnSpPr>
          <p:nvPr/>
        </p:nvCxnSpPr>
        <p:spPr>
          <a:xfrm rot="16200000" flipH="1">
            <a:off x="2593032" y="4617824"/>
            <a:ext cx="1777486" cy="2201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D004B6C-3763-413A-A07E-161959CC23D5}"/>
              </a:ext>
            </a:extLst>
          </p:cNvPr>
          <p:cNvCxnSpPr>
            <a:endCxn id="45" idx="1"/>
          </p:cNvCxnSpPr>
          <p:nvPr/>
        </p:nvCxnSpPr>
        <p:spPr>
          <a:xfrm rot="16200000" flipH="1">
            <a:off x="5997648" y="3949206"/>
            <a:ext cx="433591" cy="2300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AE58FC5-99A3-4FB4-B96B-DA3A4051F8F4}"/>
              </a:ext>
            </a:extLst>
          </p:cNvPr>
          <p:cNvCxnSpPr>
            <a:endCxn id="55" idx="1"/>
          </p:cNvCxnSpPr>
          <p:nvPr/>
        </p:nvCxnSpPr>
        <p:spPr>
          <a:xfrm rot="16200000" flipH="1">
            <a:off x="5333622" y="4168806"/>
            <a:ext cx="1769172" cy="2300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B4DFC8CD-14EF-4587-BD55-6B8CCB99D152}"/>
              </a:ext>
            </a:extLst>
          </p:cNvPr>
          <p:cNvCxnSpPr>
            <a:cxnSpLocks/>
            <a:endCxn id="56" idx="1"/>
          </p:cNvCxnSpPr>
          <p:nvPr/>
        </p:nvCxnSpPr>
        <p:spPr>
          <a:xfrm rot="16200000" flipH="1">
            <a:off x="5149043" y="4793262"/>
            <a:ext cx="2169714" cy="2614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05353D28-B441-4F6A-80A7-28BEA9A51317}"/>
              </a:ext>
            </a:extLst>
          </p:cNvPr>
          <p:cNvCxnSpPr>
            <a:stCxn id="50" idx="2"/>
            <a:endCxn id="57" idx="1"/>
          </p:cNvCxnSpPr>
          <p:nvPr/>
        </p:nvCxnSpPr>
        <p:spPr>
          <a:xfrm rot="16200000" flipH="1">
            <a:off x="5893224" y="737144"/>
            <a:ext cx="148204" cy="30107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855E4C9-5203-46EA-B67E-774AC8919AFA}"/>
              </a:ext>
            </a:extLst>
          </p:cNvPr>
          <p:cNvSpPr txBox="1"/>
          <p:nvPr/>
        </p:nvSpPr>
        <p:spPr>
          <a:xfrm>
            <a:off x="1939006" y="5975172"/>
            <a:ext cx="2680721" cy="784830"/>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Rapid Prototyping / Minimum </a:t>
            </a:r>
          </a:p>
          <a:p>
            <a:r>
              <a:rPr lang="en-US" sz="900" dirty="0">
                <a:latin typeface="Arial" panose="020B0604020202020204" pitchFamily="34" charset="0"/>
                <a:cs typeface="Arial" panose="020B0604020202020204" pitchFamily="34" charset="0"/>
              </a:rPr>
              <a:t>Viable Products</a:t>
            </a:r>
          </a:p>
          <a:p>
            <a:r>
              <a:rPr lang="en-US" sz="900" dirty="0">
                <a:latin typeface="Arial" panose="020B0604020202020204" pitchFamily="34" charset="0"/>
                <a:cs typeface="Arial" panose="020B0604020202020204" pitchFamily="34" charset="0"/>
              </a:rPr>
              <a:t>Partnerships / Alliances</a:t>
            </a:r>
          </a:p>
          <a:p>
            <a:r>
              <a:rPr lang="en-US" sz="900" dirty="0">
                <a:latin typeface="Arial" panose="020B0604020202020204" pitchFamily="34" charset="0"/>
                <a:cs typeface="Arial" panose="020B0604020202020204" pitchFamily="34" charset="0"/>
              </a:rPr>
              <a:t>Robotics </a:t>
            </a:r>
          </a:p>
          <a:p>
            <a:r>
              <a:rPr lang="en-US" sz="900" dirty="0">
                <a:latin typeface="Arial" panose="020B0604020202020204" pitchFamily="34" charset="0"/>
                <a:cs typeface="Arial" panose="020B0604020202020204" pitchFamily="34" charset="0"/>
              </a:rPr>
              <a:t>Digital Lab</a:t>
            </a:r>
          </a:p>
        </p:txBody>
      </p:sp>
      <p:cxnSp>
        <p:nvCxnSpPr>
          <p:cNvPr id="62" name="Connector: Elbow 61">
            <a:extLst>
              <a:ext uri="{FF2B5EF4-FFF2-40B4-BE49-F238E27FC236}">
                <a16:creationId xmlns:a16="http://schemas.microsoft.com/office/drawing/2014/main" id="{822F8FF1-1AF6-41A4-BEEE-50E23B7A3962}"/>
              </a:ext>
            </a:extLst>
          </p:cNvPr>
          <p:cNvCxnSpPr>
            <a:cxnSpLocks/>
          </p:cNvCxnSpPr>
          <p:nvPr/>
        </p:nvCxnSpPr>
        <p:spPr>
          <a:xfrm flipV="1">
            <a:off x="2977875" y="2299156"/>
            <a:ext cx="1492707" cy="39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7993E3B-9F26-429E-8F76-4CBC2B196E6D}"/>
              </a:ext>
            </a:extLst>
          </p:cNvPr>
          <p:cNvSpPr/>
          <p:nvPr/>
        </p:nvSpPr>
        <p:spPr>
          <a:xfrm>
            <a:off x="1902938" y="2030655"/>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Cyber  Security </a:t>
            </a:r>
          </a:p>
        </p:txBody>
      </p:sp>
      <p:cxnSp>
        <p:nvCxnSpPr>
          <p:cNvPr id="72" name="Connector: Elbow 71">
            <a:extLst>
              <a:ext uri="{FF2B5EF4-FFF2-40B4-BE49-F238E27FC236}">
                <a16:creationId xmlns:a16="http://schemas.microsoft.com/office/drawing/2014/main" id="{DD1436D0-B5C1-467F-A802-71BA12C5BC6D}"/>
              </a:ext>
            </a:extLst>
          </p:cNvPr>
          <p:cNvCxnSpPr>
            <a:cxnSpLocks/>
          </p:cNvCxnSpPr>
          <p:nvPr/>
        </p:nvCxnSpPr>
        <p:spPr>
          <a:xfrm>
            <a:off x="1404050" y="2639601"/>
            <a:ext cx="3075158" cy="116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69A5B1B-FEC7-472A-85B5-EF743B6E4A43}"/>
              </a:ext>
            </a:extLst>
          </p:cNvPr>
          <p:cNvSpPr/>
          <p:nvPr/>
        </p:nvSpPr>
        <p:spPr>
          <a:xfrm>
            <a:off x="467860" y="2389215"/>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IT Project Delivery </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C18FF43B-6E0F-40ED-AAD8-59F0BCB948B0}"/>
                  </a:ext>
                </a:extLst>
              </p14:cNvPr>
              <p14:cNvContentPartPr/>
              <p14:nvPr/>
            </p14:nvContentPartPr>
            <p14:xfrm>
              <a:off x="4508465" y="2244055"/>
              <a:ext cx="360" cy="360"/>
            </p14:xfrm>
          </p:contentPart>
        </mc:Choice>
        <mc:Fallback xmlns="">
          <p:pic>
            <p:nvPicPr>
              <p:cNvPr id="26" name="Ink 25">
                <a:extLst>
                  <a:ext uri="{FF2B5EF4-FFF2-40B4-BE49-F238E27FC236}">
                    <a16:creationId xmlns:a16="http://schemas.microsoft.com/office/drawing/2014/main" id="{C18FF43B-6E0F-40ED-AAD8-59F0BCB948B0}"/>
                  </a:ext>
                </a:extLst>
              </p:cNvPr>
              <p:cNvPicPr/>
              <p:nvPr/>
            </p:nvPicPr>
            <p:blipFill>
              <a:blip r:embed="rId5"/>
              <a:stretch>
                <a:fillRect/>
              </a:stretch>
            </p:blipFill>
            <p:spPr>
              <a:xfrm>
                <a:off x="4504145" y="2239735"/>
                <a:ext cx="9000" cy="9000"/>
              </a:xfrm>
              <a:prstGeom prst="rect">
                <a:avLst/>
              </a:prstGeom>
            </p:spPr>
          </p:pic>
        </mc:Fallback>
      </mc:AlternateContent>
      <p:cxnSp>
        <p:nvCxnSpPr>
          <p:cNvPr id="38" name="Straight Connector 37">
            <a:extLst>
              <a:ext uri="{FF2B5EF4-FFF2-40B4-BE49-F238E27FC236}">
                <a16:creationId xmlns:a16="http://schemas.microsoft.com/office/drawing/2014/main" id="{F5C61CE5-611B-4027-9BCE-8A4A60D25D0A}"/>
              </a:ext>
            </a:extLst>
          </p:cNvPr>
          <p:cNvCxnSpPr>
            <a:cxnSpLocks/>
            <a:stCxn id="50" idx="2"/>
          </p:cNvCxnSpPr>
          <p:nvPr/>
        </p:nvCxnSpPr>
        <p:spPr>
          <a:xfrm flipH="1">
            <a:off x="4461956" y="2168412"/>
            <a:ext cx="1" cy="912839"/>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18F36717-D0B1-4673-81DB-A4360CAB3E30}"/>
              </a:ext>
            </a:extLst>
          </p:cNvPr>
          <p:cNvCxnSpPr>
            <a:cxnSpLocks/>
          </p:cNvCxnSpPr>
          <p:nvPr/>
        </p:nvCxnSpPr>
        <p:spPr>
          <a:xfrm flipV="1">
            <a:off x="1158861" y="3042458"/>
            <a:ext cx="5492008" cy="19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8CBF6-D293-4C49-881D-643B951BE1FA}"/>
              </a:ext>
            </a:extLst>
          </p:cNvPr>
          <p:cNvCxnSpPr>
            <a:cxnSpLocks/>
            <a:endCxn id="48" idx="0"/>
          </p:cNvCxnSpPr>
          <p:nvPr/>
        </p:nvCxnSpPr>
        <p:spPr>
          <a:xfrm>
            <a:off x="6650869" y="3042458"/>
            <a:ext cx="0" cy="298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78EB4FB-8E8B-48A5-BC23-06FA80E44810}"/>
              </a:ext>
            </a:extLst>
          </p:cNvPr>
          <p:cNvCxnSpPr>
            <a:cxnSpLocks/>
            <a:endCxn id="47" idx="0"/>
          </p:cNvCxnSpPr>
          <p:nvPr/>
        </p:nvCxnSpPr>
        <p:spPr>
          <a:xfrm>
            <a:off x="1158861" y="3061854"/>
            <a:ext cx="0" cy="278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269C868-D123-42A9-87D9-B67352D1E5F6}"/>
              </a:ext>
            </a:extLst>
          </p:cNvPr>
          <p:cNvCxnSpPr>
            <a:endCxn id="30" idx="0"/>
          </p:cNvCxnSpPr>
          <p:nvPr/>
        </p:nvCxnSpPr>
        <p:spPr>
          <a:xfrm>
            <a:off x="3899284" y="3061854"/>
            <a:ext cx="0" cy="287126"/>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FF50051-9DE7-418E-9BCD-5C1F48859026}"/>
              </a:ext>
            </a:extLst>
          </p:cNvPr>
          <p:cNvSpPr txBox="1"/>
          <p:nvPr/>
        </p:nvSpPr>
        <p:spPr>
          <a:xfrm>
            <a:off x="1902938" y="1550254"/>
            <a:ext cx="960757" cy="507831"/>
          </a:xfrm>
          <a:prstGeom prst="rect">
            <a:avLst/>
          </a:prstGeom>
          <a:noFill/>
        </p:spPr>
        <p:txBody>
          <a:bodyPr wrap="square" rtlCol="0">
            <a:spAutoFit/>
          </a:bodyPr>
          <a:lstStyle/>
          <a:p>
            <a:r>
              <a:rPr lang="en-US" sz="900" dirty="0"/>
              <a:t>Application</a:t>
            </a:r>
          </a:p>
          <a:p>
            <a:r>
              <a:rPr lang="en-US" sz="900" dirty="0"/>
              <a:t>Database</a:t>
            </a:r>
          </a:p>
          <a:p>
            <a:r>
              <a:rPr lang="en-US" sz="900" dirty="0"/>
              <a:t>Infrastructure</a:t>
            </a:r>
            <a:endParaRPr lang="en-NG" sz="900" dirty="0"/>
          </a:p>
        </p:txBody>
      </p:sp>
      <p:sp>
        <p:nvSpPr>
          <p:cNvPr id="71" name="Rectangle 70">
            <a:extLst>
              <a:ext uri="{FF2B5EF4-FFF2-40B4-BE49-F238E27FC236}">
                <a16:creationId xmlns:a16="http://schemas.microsoft.com/office/drawing/2014/main" id="{735EA2D6-5007-4068-85AC-EC81AE561B97}"/>
              </a:ext>
            </a:extLst>
          </p:cNvPr>
          <p:cNvSpPr/>
          <p:nvPr/>
        </p:nvSpPr>
        <p:spPr>
          <a:xfrm>
            <a:off x="3591843" y="6075658"/>
            <a:ext cx="1155134" cy="4984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panose="020B0604020202020204" pitchFamily="34" charset="0"/>
                <a:cs typeface="Arial" panose="020B0604020202020204" pitchFamily="34" charset="0"/>
              </a:rPr>
              <a:t>Infrastructure</a:t>
            </a:r>
          </a:p>
          <a:p>
            <a:pPr algn="ctr"/>
            <a:r>
              <a:rPr lang="en-GB" sz="1100" b="1" dirty="0">
                <a:solidFill>
                  <a:schemeClr val="tx1"/>
                </a:solidFill>
                <a:latin typeface="Arial" panose="020B0604020202020204" pitchFamily="34" charset="0"/>
                <a:cs typeface="Arial" panose="020B0604020202020204" pitchFamily="34" charset="0"/>
              </a:rPr>
              <a:t>Management </a:t>
            </a:r>
          </a:p>
        </p:txBody>
      </p:sp>
      <p:cxnSp>
        <p:nvCxnSpPr>
          <p:cNvPr id="5" name="Straight Connector 4">
            <a:extLst>
              <a:ext uri="{FF2B5EF4-FFF2-40B4-BE49-F238E27FC236}">
                <a16:creationId xmlns:a16="http://schemas.microsoft.com/office/drawing/2014/main" id="{25ECB50D-D224-40A3-BB97-9F36718FC234}"/>
              </a:ext>
            </a:extLst>
          </p:cNvPr>
          <p:cNvCxnSpPr>
            <a:cxnSpLocks/>
          </p:cNvCxnSpPr>
          <p:nvPr/>
        </p:nvCxnSpPr>
        <p:spPr>
          <a:xfrm flipH="1">
            <a:off x="3371709" y="5616633"/>
            <a:ext cx="1" cy="708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F6B34F-8A31-493E-AE4B-441511C27338}"/>
              </a:ext>
            </a:extLst>
          </p:cNvPr>
          <p:cNvCxnSpPr>
            <a:cxnSpLocks/>
            <a:endCxn id="71" idx="1"/>
          </p:cNvCxnSpPr>
          <p:nvPr/>
        </p:nvCxnSpPr>
        <p:spPr>
          <a:xfrm>
            <a:off x="3371710" y="6324898"/>
            <a:ext cx="220133"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A84A98-5DF3-49A5-B9AE-82911F42383C}"/>
              </a:ext>
            </a:extLst>
          </p:cNvPr>
          <p:cNvSpPr txBox="1"/>
          <p:nvPr/>
        </p:nvSpPr>
        <p:spPr>
          <a:xfrm>
            <a:off x="4731637" y="6131708"/>
            <a:ext cx="1826141" cy="507831"/>
          </a:xfrm>
          <a:prstGeom prst="rect">
            <a:avLst/>
          </a:prstGeom>
          <a:noFill/>
        </p:spPr>
        <p:txBody>
          <a:bodyPr wrap="none" rtlCol="0">
            <a:spAutoFit/>
          </a:bodyPr>
          <a:lstStyle/>
          <a:p>
            <a:pPr lvl="0"/>
            <a:r>
              <a:rPr lang="en-US" sz="900" dirty="0"/>
              <a:t>Hardware Support </a:t>
            </a:r>
          </a:p>
          <a:p>
            <a:pPr lvl="0"/>
            <a:r>
              <a:rPr lang="en-US" sz="900" dirty="0"/>
              <a:t>User Devices Support -</a:t>
            </a:r>
          </a:p>
          <a:p>
            <a:pPr lvl="0"/>
            <a:r>
              <a:rPr lang="en-US" sz="900" dirty="0"/>
              <a:t>Laptops, Printers, Projectors </a:t>
            </a:r>
            <a:r>
              <a:rPr lang="en-GB" sz="900" dirty="0"/>
              <a:t>etc</a:t>
            </a:r>
          </a:p>
        </p:txBody>
      </p:sp>
      <p:sp>
        <p:nvSpPr>
          <p:cNvPr id="80" name="Isosceles Triangle 79">
            <a:hlinkClick r:id="rId6" action="ppaction://hlinksldjump"/>
            <a:extLst>
              <a:ext uri="{FF2B5EF4-FFF2-40B4-BE49-F238E27FC236}">
                <a16:creationId xmlns:a16="http://schemas.microsoft.com/office/drawing/2014/main" id="{89B1466D-14A2-4121-979B-77D522EC1434}"/>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3745581"/>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Ideation Hub</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1239703617"/>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3EA48FF6-9657-49E7-9878-74A3B7FDE419}"/>
              </a:ext>
            </a:extLst>
          </p:cNvPr>
          <p:cNvGraphicFramePr>
            <a:graphicFrameLocks noGrp="1"/>
          </p:cNvGraphicFramePr>
          <p:nvPr>
            <p:extLst>
              <p:ext uri="{D42A27DB-BD31-4B8C-83A1-F6EECF244321}">
                <p14:modId xmlns:p14="http://schemas.microsoft.com/office/powerpoint/2010/main" val="1674523665"/>
              </p:ext>
            </p:extLst>
          </p:nvPr>
        </p:nvGraphicFramePr>
        <p:xfrm>
          <a:off x="2698074" y="996696"/>
          <a:ext cx="6307200" cy="5382002"/>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49973">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3397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Develop an innovation/ideation lab and encourage adoption of portal for sharing ideas group-wide as well as rapid experimenting and prototyping the use case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4997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43925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The designed hub acts an accelerant for technology innovation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Fosters innovation and creativity aimed at supporting FMDQ’s long term goals and objectives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Creates an environment and methodology to prove out a concept before investing too many resources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Develop ability to demonstrate ROI &amp; Value on new ideas and concepts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Improves ability to attract and retain technical talent</a:t>
                      </a:r>
                    </a:p>
                    <a:p>
                      <a:pPr marL="171450" marR="0" lvl="0" indent="-171450" algn="l" defTabSz="457095" rtl="0" eaLnBrk="1" fontAlgn="base" latinLnBrk="0" hangingPunct="1">
                        <a:lnSpc>
                          <a:spcPct val="100000"/>
                        </a:lnSpc>
                        <a:spcBef>
                          <a:spcPct val="0"/>
                        </a:spcBef>
                        <a:spcAft>
                          <a:spcPts val="300"/>
                        </a:spcAft>
                        <a:buClrTx/>
                        <a:buSzTx/>
                        <a:buFont typeface="EYInterstate Light" panose="02000506000000020004" pitchFamily="2" charset="0"/>
                        <a:buChar char="•"/>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4997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61194">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vision and goals for the innovation lab</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Design the innovation space as defined by the qualified innovation labs consultants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a software-based ideation tool </a:t>
                      </a:r>
                      <a:r>
                        <a:rPr lang="en-GB" sz="1000" b="0" i="0" u="none" strike="noStrike" noProof="0" dirty="0">
                          <a:solidFill>
                            <a:schemeClr val="tx1"/>
                          </a:solidFill>
                          <a:effectLst/>
                          <a:latin typeface="Arial" panose="020B0604020202020204" pitchFamily="34" charset="0"/>
                          <a:cs typeface="Arial" panose="020B0604020202020204" pitchFamily="34" charset="0"/>
                        </a:rPr>
                        <a:t>organisation</a:t>
                      </a:r>
                      <a:r>
                        <a:rPr lang="en-US" sz="1000" b="0" i="0" u="none" strike="noStrike" dirty="0">
                          <a:solidFill>
                            <a:schemeClr val="tx1"/>
                          </a:solidFill>
                          <a:effectLst/>
                          <a:latin typeface="Arial" panose="020B0604020202020204" pitchFamily="34" charset="0"/>
                          <a:cs typeface="Arial" panose="020B0604020202020204" pitchFamily="34" charset="0"/>
                        </a:rPr>
                        <a:t> wide to enable idea visibility and encourage creativity in personnel (e.g. </a:t>
                      </a:r>
                      <a:r>
                        <a:rPr lang="en-GB" sz="1000" b="0" i="0" u="none" strike="noStrike" noProof="0" dirty="0">
                          <a:solidFill>
                            <a:schemeClr val="tx1"/>
                          </a:solidFill>
                          <a:effectLst/>
                          <a:latin typeface="Arial" panose="020B0604020202020204" pitchFamily="34" charset="0"/>
                          <a:cs typeface="Arial" panose="020B0604020202020204" pitchFamily="34" charset="0"/>
                        </a:rPr>
                        <a:t>Cognistreamer</a:t>
                      </a:r>
                      <a:r>
                        <a:rPr lang="en-US" sz="1000" b="0" i="0" u="none" strike="noStrike" dirty="0">
                          <a:solidFill>
                            <a:schemeClr val="tx1"/>
                          </a:solidFill>
                          <a:effectLst/>
                          <a:latin typeface="Arial" panose="020B0604020202020204" pitchFamily="34" charset="0"/>
                          <a:cs typeface="Arial" panose="020B0604020202020204" pitchFamily="34" charset="0"/>
                        </a:rPr>
                        <a:t>)</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Recruit and onboard technical skills per the defined innovation and skills area </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Build and </a:t>
                      </a:r>
                      <a:r>
                        <a:rPr lang="en-GB" sz="1000" b="0" i="0" u="none" strike="noStrike" noProof="0" dirty="0">
                          <a:solidFill>
                            <a:schemeClr val="tx1"/>
                          </a:solidFill>
                          <a:effectLst/>
                          <a:latin typeface="Arial" panose="020B0604020202020204" pitchFamily="34" charset="0"/>
                          <a:cs typeface="Arial" panose="020B0604020202020204" pitchFamily="34" charset="0"/>
                        </a:rPr>
                        <a:t>launch</a:t>
                      </a:r>
                      <a:r>
                        <a:rPr lang="en-US" sz="1000" b="0" i="0" u="none" strike="noStrike" dirty="0">
                          <a:solidFill>
                            <a:schemeClr val="tx1"/>
                          </a:solidFill>
                          <a:effectLst/>
                          <a:latin typeface="Arial" panose="020B0604020202020204" pitchFamily="34" charset="0"/>
                          <a:cs typeface="Arial" panose="020B0604020202020204" pitchFamily="34" charset="0"/>
                        </a:rPr>
                        <a:t> the dedicated physical ideation hub (preferably within the Exchange Place)</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49973">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39885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N/A</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997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39885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Professional services firm / Innovation Lab providers</a:t>
                      </a: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0279528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22678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12234"/>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720656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Define Cybersecurity Strategy &amp; Framework</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2194379946"/>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382B55FA-D259-4E38-88CC-3E14228198D3}"/>
              </a:ext>
            </a:extLst>
          </p:cNvPr>
          <p:cNvGraphicFramePr>
            <a:graphicFrameLocks noGrp="1"/>
          </p:cNvGraphicFramePr>
          <p:nvPr>
            <p:extLst>
              <p:ext uri="{D42A27DB-BD31-4B8C-83A1-F6EECF244321}">
                <p14:modId xmlns:p14="http://schemas.microsoft.com/office/powerpoint/2010/main" val="421547250"/>
              </p:ext>
            </p:extLst>
          </p:nvPr>
        </p:nvGraphicFramePr>
        <p:xfrm>
          <a:off x="2690622" y="981998"/>
          <a:ext cx="6307200" cy="538200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9822">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4781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Define and document the cybersecurity strategy and establish security architecture for the group in alignment with business objectives </a:t>
                      </a:r>
                    </a:p>
                    <a:p>
                      <a:pPr marL="0" indent="0" algn="l" rtl="0" fontAlgn="b">
                        <a:buClr>
                          <a:schemeClr val="tx1">
                            <a:lumMod val="85000"/>
                          </a:schemeClr>
                        </a:buClr>
                        <a:buFont typeface="EYInterstate Light" panose="02000506000000020004" pitchFamily="2" charset="0"/>
                        <a:buNone/>
                      </a:pPr>
                      <a:endParaRPr lang="en-US" sz="1000" b="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982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2708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Defines framework to ensure that cyber security incidents do not result in significant disruption to normal operations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information security and business continuity management</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customer trust and stakeholder confidence in light of rising cybercrimes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982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5316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Cyber Security Assessment and identify gaps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Enterprise Security Architecture</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target state and recommendations, including remediation approaches, project prioritization and implementation roadmaps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and roll-out Information Security Awareness training program across the enterprise</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Establish formal enterprise-wide information security training and awareness program</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9822">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3052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N/A</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3 months</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982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3052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In-house/Professional Services Firm</a:t>
                      </a: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$50k  - $70k</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391130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Tech trends ../2 </a:t>
            </a:r>
          </a:p>
        </p:txBody>
      </p:sp>
      <p:sp>
        <p:nvSpPr>
          <p:cNvPr id="20" name="Title 1">
            <a:extLst>
              <a:ext uri="{FF2B5EF4-FFF2-40B4-BE49-F238E27FC236}">
                <a16:creationId xmlns:a16="http://schemas.microsoft.com/office/drawing/2014/main" id="{DA86877D-AE16-41BA-A5CD-22809EC7406B}"/>
              </a:ext>
            </a:extLst>
          </p:cNvPr>
          <p:cNvSpPr txBox="1">
            <a:spLocks/>
          </p:cNvSpPr>
          <p:nvPr/>
        </p:nvSpPr>
        <p:spPr>
          <a:xfrm>
            <a:off x="107495" y="956641"/>
            <a:ext cx="8926200" cy="884584"/>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ZA" sz="1800" b="1" dirty="0">
                <a:solidFill>
                  <a:srgbClr val="002060"/>
                </a:solidFill>
                <a:latin typeface="Arial" panose="020B0604020202020204" pitchFamily="34" charset="0"/>
                <a:cs typeface="Arial" panose="020B0604020202020204" pitchFamily="34" charset="0"/>
              </a:rPr>
              <a:t>PARTNERSHIPS ARE BECOMING A CRITICAL COMPONENT FOR SUCCESS…</a:t>
            </a:r>
          </a:p>
        </p:txBody>
      </p:sp>
      <p:grpSp>
        <p:nvGrpSpPr>
          <p:cNvPr id="21" name="Group 20">
            <a:extLst>
              <a:ext uri="{FF2B5EF4-FFF2-40B4-BE49-F238E27FC236}">
                <a16:creationId xmlns:a16="http://schemas.microsoft.com/office/drawing/2014/main" id="{AEA2E0CE-3265-461A-8C47-E19278A83C4D}"/>
              </a:ext>
            </a:extLst>
          </p:cNvPr>
          <p:cNvGrpSpPr/>
          <p:nvPr/>
        </p:nvGrpSpPr>
        <p:grpSpPr>
          <a:xfrm>
            <a:off x="273536" y="3860590"/>
            <a:ext cx="8596931" cy="1560340"/>
            <a:chOff x="383970" y="3003340"/>
            <a:chExt cx="8596931" cy="1560340"/>
          </a:xfrm>
        </p:grpSpPr>
        <p:pic>
          <p:nvPicPr>
            <p:cNvPr id="22" name="Picture 16" descr="http://www.expediainc.com/wp-content/uploads/2013/06/expedia1.png">
              <a:extLst>
                <a:ext uri="{FF2B5EF4-FFF2-40B4-BE49-F238E27FC236}">
                  <a16:creationId xmlns:a16="http://schemas.microsoft.com/office/drawing/2014/main" id="{068D458D-B93E-494B-8289-ACB86BD0EB4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611713" y="3526125"/>
              <a:ext cx="2038937" cy="4176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http://www.underconsideration.com/brandnew/archives/sothebys_logo_detail.png">
              <a:extLst>
                <a:ext uri="{FF2B5EF4-FFF2-40B4-BE49-F238E27FC236}">
                  <a16:creationId xmlns:a16="http://schemas.microsoft.com/office/drawing/2014/main" id="{AF362A5E-EEEB-4DA8-8F67-0850DDFE764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83970" y="3334501"/>
              <a:ext cx="1143000" cy="2754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http://upload.wikimedia.org/wikipedia/commons/thumb/1/1b/EBay_logo.svg/2000px-EBay_logo.svg.png">
              <a:extLst>
                <a:ext uri="{FF2B5EF4-FFF2-40B4-BE49-F238E27FC236}">
                  <a16:creationId xmlns:a16="http://schemas.microsoft.com/office/drawing/2014/main" id="{D3066D9E-0E6A-48A7-8775-C707599F68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74177" y="3461062"/>
              <a:ext cx="1418427" cy="56737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472C8A8-A9E9-4632-91A4-E95AB918EB2E}"/>
                </a:ext>
              </a:extLst>
            </p:cNvPr>
            <p:cNvSpPr/>
            <p:nvPr/>
          </p:nvSpPr>
          <p:spPr>
            <a:xfrm>
              <a:off x="818603" y="3461062"/>
              <a:ext cx="455574" cy="584775"/>
            </a:xfrm>
            <a:prstGeom prst="rect">
              <a:avLst/>
            </a:prstGeom>
          </p:spPr>
          <p:txBody>
            <a:bodyPr wrap="none">
              <a:spAutoFit/>
            </a:bodyPr>
            <a:lstStyle/>
            <a:p>
              <a:r>
                <a:rPr lang="en-GB" sz="3200" b="1" dirty="0">
                  <a:latin typeface="Arial Black" panose="020B0A04020102020204" pitchFamily="34" charset="0"/>
                </a:rPr>
                <a:t>+</a:t>
              </a:r>
              <a:endParaRPr lang="en-US" sz="3200" b="1" dirty="0">
                <a:latin typeface="Arial Black" panose="020B0A04020102020204" pitchFamily="34" charset="0"/>
              </a:endParaRPr>
            </a:p>
          </p:txBody>
        </p:sp>
        <p:pic>
          <p:nvPicPr>
            <p:cNvPr id="26" name="Picture 6" descr="http://upload.wikimedia.org/wikipedia/commons/thumb/b/b0/Apple_Pay_logo.svg/2000px-Apple_Pay_logo.svg.png">
              <a:extLst>
                <a:ext uri="{FF2B5EF4-FFF2-40B4-BE49-F238E27FC236}">
                  <a16:creationId xmlns:a16="http://schemas.microsoft.com/office/drawing/2014/main" id="{CD1549ED-742A-4B9D-BC3F-0C30286B56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8236" y="3461062"/>
              <a:ext cx="1040196" cy="5008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http://www.shopfiggardenvillage.com/wp-content/uploads/2013/11/Chase.jpg">
              <a:extLst>
                <a:ext uri="{FF2B5EF4-FFF2-40B4-BE49-F238E27FC236}">
                  <a16:creationId xmlns:a16="http://schemas.microsoft.com/office/drawing/2014/main" id="{AF7FE141-6AC5-4501-8C83-61B876F63AD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5934" y="3575010"/>
              <a:ext cx="1154967" cy="2532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pbs.twimg.com/profile_images/463359351416029184/N5L2uOTF_400x400.jpeg">
              <a:extLst>
                <a:ext uri="{FF2B5EF4-FFF2-40B4-BE49-F238E27FC236}">
                  <a16:creationId xmlns:a16="http://schemas.microsoft.com/office/drawing/2014/main" id="{7DF1141D-6138-42F9-A716-A04F144FDB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97367" y="3976705"/>
              <a:ext cx="586975" cy="5869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ttp://banks.credio.com/sites/default/files/765/media/images/Capital_One_827157.png">
              <a:extLst>
                <a:ext uri="{FF2B5EF4-FFF2-40B4-BE49-F238E27FC236}">
                  <a16:creationId xmlns:a16="http://schemas.microsoft.com/office/drawing/2014/main" id="{09865E70-06D8-4C8A-82D6-F99CFD9A111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7367" y="3003340"/>
              <a:ext cx="1099827" cy="38219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B9EB775-CC29-4146-9A7E-8A88375D3F82}"/>
                </a:ext>
              </a:extLst>
            </p:cNvPr>
            <p:cNvSpPr/>
            <p:nvPr/>
          </p:nvSpPr>
          <p:spPr>
            <a:xfrm>
              <a:off x="7440194" y="3470808"/>
              <a:ext cx="388248" cy="461665"/>
            </a:xfrm>
            <a:prstGeom prst="rect">
              <a:avLst/>
            </a:prstGeom>
          </p:spPr>
          <p:txBody>
            <a:bodyPr wrap="none">
              <a:spAutoFit/>
            </a:bodyPr>
            <a:lstStyle/>
            <a:p>
              <a:r>
                <a:rPr lang="en-GB" sz="2400" b="1" dirty="0">
                  <a:latin typeface="Arial Black" panose="020B0A04020102020204" pitchFamily="34" charset="0"/>
                </a:rPr>
                <a:t>+</a:t>
              </a:r>
              <a:endParaRPr lang="en-US" sz="2400" b="1" dirty="0">
                <a:latin typeface="Arial Black" panose="020B0A04020102020204" pitchFamily="34" charset="0"/>
              </a:endParaRPr>
            </a:p>
          </p:txBody>
        </p:sp>
      </p:grpSp>
      <p:grpSp>
        <p:nvGrpSpPr>
          <p:cNvPr id="31" name="Group 30">
            <a:extLst>
              <a:ext uri="{FF2B5EF4-FFF2-40B4-BE49-F238E27FC236}">
                <a16:creationId xmlns:a16="http://schemas.microsoft.com/office/drawing/2014/main" id="{E4CC799D-0E74-40DE-940C-8C368AC453D8}"/>
              </a:ext>
            </a:extLst>
          </p:cNvPr>
          <p:cNvGrpSpPr/>
          <p:nvPr/>
        </p:nvGrpSpPr>
        <p:grpSpPr>
          <a:xfrm>
            <a:off x="301072" y="1884731"/>
            <a:ext cx="8541856" cy="1111589"/>
            <a:chOff x="423292" y="1027480"/>
            <a:chExt cx="8541856" cy="1111589"/>
          </a:xfrm>
        </p:grpSpPr>
        <p:pic>
          <p:nvPicPr>
            <p:cNvPr id="32" name="Picture 14" descr="http://www.sourcelink.com/images/esig/83156548.png?sfvrsn=0">
              <a:extLst>
                <a:ext uri="{FF2B5EF4-FFF2-40B4-BE49-F238E27FC236}">
                  <a16:creationId xmlns:a16="http://schemas.microsoft.com/office/drawing/2014/main" id="{055A2D37-8837-4F54-A0CF-A8425FF24D56}"/>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9877" r="89877">
                          <a14:foregroundMark x1="56049" y1="12500" x2="75802" y2="17763"/>
                          <a14:foregroundMark x1="50370" y1="60855" x2="73333" y2="46382"/>
                          <a14:foregroundMark x1="82716" y1="17763" x2="74568" y2="58224"/>
                          <a14:foregroundMark x1="31605" y1="27961" x2="25926" y2="55592"/>
                          <a14:foregroundMark x1="52346" y1="30592" x2="63704" y2="29276"/>
                          <a14:foregroundMark x1="47654" y1="29605" x2="50617" y2="38158"/>
                          <a14:foregroundMark x1="55556" y1="34868" x2="72593" y2="29934"/>
                          <a14:foregroundMark x1="27901" y1="58882" x2="70123" y2="34868"/>
                          <a14:foregroundMark x1="30864" y1="14803" x2="61481" y2="20066"/>
                          <a14:foregroundMark x1="29136" y1="10855" x2="26667" y2="25987"/>
                          <a14:foregroundMark x1="28642" y1="10855" x2="20988" y2="60526"/>
                          <a14:foregroundMark x1="20494" y1="63487" x2="36543" y2="62500"/>
                          <a14:foregroundMark x1="62716" y1="20395" x2="81728" y2="33882"/>
                          <a14:foregroundMark x1="70370" y1="19408" x2="76790" y2="34211"/>
                          <a14:foregroundMark x1="20988" y1="76316" x2="31111" y2="76316"/>
                          <a14:foregroundMark x1="19753" y1="68750" x2="19753" y2="71053"/>
                          <a14:foregroundMark x1="25185" y1="69079" x2="25185" y2="69079"/>
                          <a14:foregroundMark x1="31111" y1="69408" x2="31111" y2="69408"/>
                          <a14:foregroundMark x1="35062" y1="67763" x2="35062" y2="67763"/>
                          <a14:foregroundMark x1="38025" y1="68092" x2="38025" y2="68092"/>
                          <a14:foregroundMark x1="42222" y1="69079" x2="42222" y2="69079"/>
                          <a14:foregroundMark x1="49877" y1="68750" x2="49877" y2="68750"/>
                          <a14:foregroundMark x1="54568" y1="68750" x2="54568" y2="68750"/>
                          <a14:foregroundMark x1="59012" y1="68092" x2="59012" y2="68092"/>
                          <a14:foregroundMark x1="62963" y1="68421" x2="62963" y2="68421"/>
                          <a14:foregroundMark x1="66173" y1="68750" x2="66173" y2="68750"/>
                          <a14:foregroundMark x1="71358" y1="68092" x2="71358" y2="68092"/>
                          <a14:foregroundMark x1="18519" y1="79934" x2="18519" y2="79934"/>
                          <a14:foregroundMark x1="22716" y1="80592" x2="22716" y2="80592"/>
                          <a14:foregroundMark x1="28642" y1="79605" x2="28642" y2="79605"/>
                          <a14:foregroundMark x1="33580" y1="80592" x2="33580" y2="80592"/>
                          <a14:foregroundMark x1="37037" y1="80263" x2="37037" y2="80263"/>
                          <a14:foregroundMark x1="41481" y1="80263" x2="41481" y2="80263"/>
                          <a14:foregroundMark x1="47407" y1="79276" x2="47407" y2="79276"/>
                          <a14:foregroundMark x1="51111" y1="79605" x2="51111" y2="79605"/>
                          <a14:foregroundMark x1="55556" y1="79605" x2="55556" y2="79605"/>
                          <a14:foregroundMark x1="60000" y1="79605" x2="60000" y2="79605"/>
                          <a14:foregroundMark x1="65679" y1="80921" x2="65679" y2="80921"/>
                          <a14:foregroundMark x1="67407" y1="81579" x2="67407" y2="81579"/>
                          <a14:foregroundMark x1="72593" y1="81908" x2="72593" y2="81908"/>
                          <a14:backgroundMark x1="24444" y1="66118" x2="24444" y2="66118"/>
                          <a14:backgroundMark x1="26667" y1="65461" x2="26667" y2="65461"/>
                          <a14:backgroundMark x1="31852" y1="63158" x2="31852" y2="63158"/>
                          <a14:backgroundMark x1="37284" y1="62829" x2="20494" y2="63816"/>
                          <a14:backgroundMark x1="24198" y1="71711" x2="24198" y2="71711"/>
                        </a14:backgroundRemoval>
                      </a14:imgEffect>
                    </a14:imgLayer>
                  </a14:imgProps>
                </a:ext>
                <a:ext uri="{28A0092B-C50C-407E-A947-70E740481C1C}">
                  <a14:useLocalDpi xmlns:a14="http://schemas.microsoft.com/office/drawing/2010/main"/>
                </a:ext>
              </a:extLst>
            </a:blip>
            <a:srcRect/>
            <a:stretch>
              <a:fillRect/>
            </a:stretch>
          </p:blipFill>
          <p:spPr bwMode="auto">
            <a:xfrm>
              <a:off x="423292" y="1077703"/>
              <a:ext cx="1010045" cy="75815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E1B1047-6A31-4ECF-AC26-53B39E429524}"/>
                </a:ext>
              </a:extLst>
            </p:cNvPr>
            <p:cNvSpPr/>
            <p:nvPr/>
          </p:nvSpPr>
          <p:spPr>
            <a:xfrm>
              <a:off x="1373630" y="1121129"/>
              <a:ext cx="455574" cy="584775"/>
            </a:xfrm>
            <a:prstGeom prst="rect">
              <a:avLst/>
            </a:prstGeom>
          </p:spPr>
          <p:txBody>
            <a:bodyPr wrap="none">
              <a:spAutoFit/>
            </a:bodyPr>
            <a:lstStyle/>
            <a:p>
              <a:r>
                <a:rPr lang="en-GB" sz="3200" b="1" dirty="0">
                  <a:latin typeface="Arial Black" panose="020B0A04020102020204" pitchFamily="34" charset="0"/>
                </a:rPr>
                <a:t>+</a:t>
              </a:r>
              <a:endParaRPr lang="en-US" sz="3200" b="1" dirty="0">
                <a:latin typeface="Arial Black" panose="020B0A04020102020204" pitchFamily="34" charset="0"/>
              </a:endParaRPr>
            </a:p>
          </p:txBody>
        </p:sp>
        <p:pic>
          <p:nvPicPr>
            <p:cNvPr id="34" name="Picture 33">
              <a:extLst>
                <a:ext uri="{FF2B5EF4-FFF2-40B4-BE49-F238E27FC236}">
                  <a16:creationId xmlns:a16="http://schemas.microsoft.com/office/drawing/2014/main" id="{5F6CFC37-E232-4DF4-94A8-6906C0B78AF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41330" y="1200226"/>
              <a:ext cx="1551230" cy="568618"/>
            </a:xfrm>
            <a:prstGeom prst="rect">
              <a:avLst/>
            </a:prstGeom>
          </p:spPr>
        </p:pic>
        <p:pic>
          <p:nvPicPr>
            <p:cNvPr id="35" name="Picture 2" descr="http://cdn-pays.bnpparibas.com/wp-content/themes/bnpparibasworld/images/logo-default.png">
              <a:extLst>
                <a:ext uri="{FF2B5EF4-FFF2-40B4-BE49-F238E27FC236}">
                  <a16:creationId xmlns:a16="http://schemas.microsoft.com/office/drawing/2014/main" id="{EBC70EFF-B5AD-4D2C-A65E-0B25D721F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6633" y="1027480"/>
              <a:ext cx="2154846" cy="5639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economie.fgov.be/fr/binaries/Logo_belgacom_tcm326-119106.gif">
              <a:extLst>
                <a:ext uri="{FF2B5EF4-FFF2-40B4-BE49-F238E27FC236}">
                  <a16:creationId xmlns:a16="http://schemas.microsoft.com/office/drawing/2014/main" id="{12F80E49-A0B4-4F1E-B1DF-2233521DBA9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46655" y="1482951"/>
              <a:ext cx="857250" cy="57178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5198DF84-9148-4AA8-B2B4-AA442DFE386C}"/>
                </a:ext>
              </a:extLst>
            </p:cNvPr>
            <p:cNvSpPr/>
            <p:nvPr/>
          </p:nvSpPr>
          <p:spPr>
            <a:xfrm>
              <a:off x="4545810" y="1463576"/>
              <a:ext cx="455574" cy="584775"/>
            </a:xfrm>
            <a:prstGeom prst="rect">
              <a:avLst/>
            </a:prstGeom>
          </p:spPr>
          <p:txBody>
            <a:bodyPr wrap="none">
              <a:spAutoFit/>
            </a:bodyPr>
            <a:lstStyle/>
            <a:p>
              <a:r>
                <a:rPr lang="en-GB" sz="3200" b="1" dirty="0">
                  <a:latin typeface="Arial Black" panose="020B0A04020102020204" pitchFamily="34" charset="0"/>
                </a:rPr>
                <a:t>+</a:t>
              </a:r>
              <a:endParaRPr lang="en-US" sz="3200" b="1" dirty="0">
                <a:latin typeface="Arial Black" panose="020B0A04020102020204" pitchFamily="34" charset="0"/>
              </a:endParaRPr>
            </a:p>
          </p:txBody>
        </p:sp>
        <p:pic>
          <p:nvPicPr>
            <p:cNvPr id="38" name="Picture 16" descr="http://www.techstars.com/images/logo@2x.png">
              <a:extLst>
                <a:ext uri="{FF2B5EF4-FFF2-40B4-BE49-F238E27FC236}">
                  <a16:creationId xmlns:a16="http://schemas.microsoft.com/office/drawing/2014/main" id="{C83DF02D-E7FA-4C85-874E-3F95504CE54D}"/>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916464" y="1446302"/>
              <a:ext cx="1048684" cy="69276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4A106B2-D193-4A9C-8A10-24BA7935E0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897863" y="1081656"/>
              <a:ext cx="2019578" cy="341198"/>
            </a:xfrm>
            <a:prstGeom prst="rect">
              <a:avLst/>
            </a:prstGeom>
          </p:spPr>
        </p:pic>
        <p:sp>
          <p:nvSpPr>
            <p:cNvPr id="40" name="Rectangle 39">
              <a:extLst>
                <a:ext uri="{FF2B5EF4-FFF2-40B4-BE49-F238E27FC236}">
                  <a16:creationId xmlns:a16="http://schemas.microsoft.com/office/drawing/2014/main" id="{D5CD0BF7-CDA4-4A3C-AE90-B6913521707F}"/>
                </a:ext>
              </a:extLst>
            </p:cNvPr>
            <p:cNvSpPr/>
            <p:nvPr/>
          </p:nvSpPr>
          <p:spPr>
            <a:xfrm>
              <a:off x="7635280" y="1348935"/>
              <a:ext cx="455574" cy="584775"/>
            </a:xfrm>
            <a:prstGeom prst="rect">
              <a:avLst/>
            </a:prstGeom>
          </p:spPr>
          <p:txBody>
            <a:bodyPr wrap="none">
              <a:spAutoFit/>
            </a:bodyPr>
            <a:lstStyle/>
            <a:p>
              <a:r>
                <a:rPr lang="en-GB" sz="3200" b="1" dirty="0">
                  <a:latin typeface="Arial Black" panose="020B0A04020102020204" pitchFamily="34" charset="0"/>
                </a:rPr>
                <a:t>+</a:t>
              </a:r>
              <a:endParaRPr lang="en-US" sz="3200" b="1" dirty="0">
                <a:latin typeface="Arial Black" panose="020B0A04020102020204" pitchFamily="34" charset="0"/>
              </a:endParaRPr>
            </a:p>
          </p:txBody>
        </p:sp>
      </p:grpSp>
      <p:sp>
        <p:nvSpPr>
          <p:cNvPr id="41" name="Rectangle 40">
            <a:extLst>
              <a:ext uri="{FF2B5EF4-FFF2-40B4-BE49-F238E27FC236}">
                <a16:creationId xmlns:a16="http://schemas.microsoft.com/office/drawing/2014/main" id="{AC15D6A7-E0C4-4D88-9054-A2B17881388C}"/>
              </a:ext>
            </a:extLst>
          </p:cNvPr>
          <p:cNvSpPr/>
          <p:nvPr/>
        </p:nvSpPr>
        <p:spPr>
          <a:xfrm>
            <a:off x="8348049" y="4833956"/>
            <a:ext cx="759788" cy="586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rgbClr val="F3822F"/>
                </a:solidFill>
                <a:latin typeface="Arial" panose="020B0604020202020204" pitchFamily="34" charset="0"/>
                <a:cs typeface="Arial" panose="020B0604020202020204" pitchFamily="34" charset="0"/>
              </a:rPr>
              <a:t>42 BANKS</a:t>
            </a:r>
          </a:p>
        </p:txBody>
      </p:sp>
      <p:sp>
        <p:nvSpPr>
          <p:cNvPr id="42" name="Rectangle 41">
            <a:extLst>
              <a:ext uri="{FF2B5EF4-FFF2-40B4-BE49-F238E27FC236}">
                <a16:creationId xmlns:a16="http://schemas.microsoft.com/office/drawing/2014/main" id="{DDEA7838-DD3C-4B7F-A601-E5CACBA33612}"/>
              </a:ext>
            </a:extLst>
          </p:cNvPr>
          <p:cNvSpPr/>
          <p:nvPr/>
        </p:nvSpPr>
        <p:spPr>
          <a:xfrm>
            <a:off x="8249193" y="4875441"/>
            <a:ext cx="388248" cy="461665"/>
          </a:xfrm>
          <a:prstGeom prst="rect">
            <a:avLst/>
          </a:prstGeom>
        </p:spPr>
        <p:txBody>
          <a:bodyPr wrap="none">
            <a:spAutoFit/>
          </a:bodyPr>
          <a:lstStyle/>
          <a:p>
            <a:r>
              <a:rPr lang="en-GB" sz="2400" b="1" dirty="0">
                <a:latin typeface="Arial Black" panose="020B0A04020102020204" pitchFamily="34" charset="0"/>
              </a:rPr>
              <a:t>+</a:t>
            </a:r>
            <a:endParaRPr lang="en-US" sz="2400" b="1" dirty="0">
              <a:latin typeface="Arial Black" panose="020B0A04020102020204" pitchFamily="34" charset="0"/>
            </a:endParaRPr>
          </a:p>
        </p:txBody>
      </p:sp>
    </p:spTree>
    <p:extLst>
      <p:ext uri="{BB962C8B-B14F-4D97-AF65-F5344CB8AC3E}">
        <p14:creationId xmlns:p14="http://schemas.microsoft.com/office/powerpoint/2010/main" val="1919439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rgbClr val="1C3E62"/>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28298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37082"/>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104469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Enterprise Data warehouse (EDW)</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649393932"/>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0AFF0A0D-1751-4878-AA08-423AACC72A0E}"/>
              </a:ext>
            </a:extLst>
          </p:cNvPr>
          <p:cNvGraphicFramePr>
            <a:graphicFrameLocks noGrp="1"/>
          </p:cNvGraphicFramePr>
          <p:nvPr>
            <p:extLst>
              <p:ext uri="{D42A27DB-BD31-4B8C-83A1-F6EECF244321}">
                <p14:modId xmlns:p14="http://schemas.microsoft.com/office/powerpoint/2010/main" val="353232939"/>
              </p:ext>
            </p:extLst>
          </p:nvPr>
        </p:nvGraphicFramePr>
        <p:xfrm>
          <a:off x="2698074" y="996696"/>
          <a:ext cx="6307200" cy="5477724"/>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54295">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4321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Build and implement enterprise data-warehouse solution to serve as the central repository for all data sources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5429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6071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Information is consolidated and will serve as a single source of truth, thus significantly reducing data inconsistency, redundancy, quality issues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Enhanced decision making due to improved data availability and accessibility</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5429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28170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EDW architecture</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Agree on functional and technical design for EDW</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Carry out data cleansing and </a:t>
                      </a:r>
                      <a:r>
                        <a:rPr lang="en-GB" sz="1000" b="0" i="0" u="none" strike="noStrike" noProof="0" dirty="0">
                          <a:solidFill>
                            <a:schemeClr val="tx1"/>
                          </a:solidFill>
                          <a:effectLst/>
                          <a:latin typeface="Arial" panose="020B0604020202020204" pitchFamily="34" charset="0"/>
                          <a:cs typeface="Arial" panose="020B0604020202020204" pitchFamily="34" charset="0"/>
                        </a:rPr>
                        <a:t>harmonisation</a:t>
                      </a:r>
                      <a:r>
                        <a:rPr lang="en-US" sz="1000" b="0" i="0" u="none" strike="noStrike" dirty="0">
                          <a:solidFill>
                            <a:schemeClr val="tx1"/>
                          </a:solidFill>
                          <a:effectLst/>
                          <a:latin typeface="Arial" panose="020B0604020202020204" pitchFamily="34" charset="0"/>
                          <a:cs typeface="Arial" panose="020B0604020202020204" pitchFamily="34" charset="0"/>
                        </a:rPr>
                        <a:t> across existing data sources/data marts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Build (customize), test and deploy a robust Data Warehouse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Sustain and optimize EDW</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54295">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818581">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a:t>
                      </a:r>
                      <a:r>
                        <a:rPr lang="en-GB" sz="1000" b="0" kern="1200" baseline="0" noProof="0" dirty="0">
                          <a:solidFill>
                            <a:schemeClr val="tx1"/>
                          </a:solidFill>
                          <a:latin typeface="Arial" panose="020B0604020202020204" pitchFamily="34" charset="0"/>
                          <a:ea typeface=""/>
                          <a:cs typeface="Arial" panose="020B0604020202020204" pitchFamily="34" charset="0"/>
                        </a:rPr>
                        <a:t>Rationalisation</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429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0631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In-House/Solution Vendor (e.g. Microsoft, Oracle, Teradata etc.)</a:t>
                      </a: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6511810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HR Automation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0AFF0A0D-1751-4878-AA08-423AACC72A0E}"/>
              </a:ext>
            </a:extLst>
          </p:cNvPr>
          <p:cNvGraphicFramePr>
            <a:graphicFrameLocks noGrp="1"/>
          </p:cNvGraphicFramePr>
          <p:nvPr>
            <p:extLst>
              <p:ext uri="{D42A27DB-BD31-4B8C-83A1-F6EECF244321}">
                <p14:modId xmlns:p14="http://schemas.microsoft.com/office/powerpoint/2010/main" val="2631722472"/>
              </p:ext>
            </p:extLst>
          </p:nvPr>
        </p:nvGraphicFramePr>
        <p:xfrm>
          <a:off x="2698074" y="996696"/>
          <a:ext cx="6307200" cy="5477724"/>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54295">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4321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Build and deploy an HR automation system to eliminate manual processes involved in carrying out HR activities such as requesting leave, etc.</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5429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6071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Reduced HR budgeting or HR Staffing</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Subpar recruitment and staff onboarding.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Timesheet management</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Enhanced staff appraisal process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Enhanced leave management process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5429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28170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business requirements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vendor selection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Review/validate processes to be automated</a:t>
                      </a:r>
                    </a:p>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Build, test and train End Users and IT on the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Sustain and </a:t>
                      </a:r>
                      <a:r>
                        <a:rPr lang="en-GB" sz="1000" b="0" i="0" u="none" strike="noStrike" noProof="0" dirty="0">
                          <a:solidFill>
                            <a:schemeClr val="tx1"/>
                          </a:solidFill>
                          <a:effectLst/>
                          <a:latin typeface="Arial" panose="020B0604020202020204" pitchFamily="34" charset="0"/>
                          <a:cs typeface="Arial" panose="020B0604020202020204" pitchFamily="34" charset="0"/>
                        </a:rPr>
                        <a:t>optimise</a:t>
                      </a:r>
                      <a:r>
                        <a:rPr lang="en-US" sz="1000" b="0" i="0" u="none" strike="noStrike" dirty="0">
                          <a:solidFill>
                            <a:schemeClr val="tx1"/>
                          </a:solidFill>
                          <a:effectLst/>
                          <a:latin typeface="Arial" panose="020B0604020202020204" pitchFamily="34" charset="0"/>
                          <a:cs typeface="Arial" panose="020B0604020202020204" pitchFamily="34" charset="0"/>
                        </a:rPr>
                        <a:t> the solution</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54295">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818581">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Data cleansing</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a:t>
                      </a:r>
                      <a:r>
                        <a:rPr lang="en-GB" sz="1000" b="0" kern="1200" baseline="0" noProof="0" dirty="0">
                          <a:solidFill>
                            <a:schemeClr val="tx1"/>
                          </a:solidFill>
                          <a:latin typeface="Arial" panose="020B0604020202020204" pitchFamily="34" charset="0"/>
                          <a:ea typeface=""/>
                          <a:cs typeface="Arial" panose="020B0604020202020204" pitchFamily="34" charset="0"/>
                        </a:rPr>
                        <a:t>Rationalisation</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4295">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0631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In-House/Solution Vendor (e.g. Microsoft, Oracle, Teradata etc.)</a:t>
                      </a: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5892738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ERP Implementation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3257054935"/>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C9A69439-97CA-49E5-9433-31B4D53B915F}"/>
              </a:ext>
            </a:extLst>
          </p:cNvPr>
          <p:cNvGraphicFramePr>
            <a:graphicFrameLocks noGrp="1"/>
          </p:cNvGraphicFramePr>
          <p:nvPr>
            <p:extLst>
              <p:ext uri="{D42A27DB-BD31-4B8C-83A1-F6EECF244321}">
                <p14:modId xmlns:p14="http://schemas.microsoft.com/office/powerpoint/2010/main" val="3326186967"/>
              </p:ext>
            </p:extLst>
          </p:nvPr>
        </p:nvGraphicFramePr>
        <p:xfrm>
          <a:off x="2698074" y="996696"/>
          <a:ext cx="6307200" cy="538200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48243">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30284">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Implement a robust ERP solution to consolidate and automate core back-office functions and processes (Finance, HCM, Procurement etc.)</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48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3547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Significant productivity savings and increased back-office efficiency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operational excellence and competitive advantage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Cost savings from back office application consolidation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workflow and document management capability</a:t>
                      </a:r>
                    </a:p>
                    <a:p>
                      <a:pPr marL="0" marR="0" indent="0" algn="l" defTabSz="457095" rtl="0" eaLnBrk="1" fontAlgn="base" latinLnBrk="0" hangingPunct="1">
                        <a:lnSpc>
                          <a:spcPct val="100000"/>
                        </a:lnSpc>
                        <a:spcBef>
                          <a:spcPct val="0"/>
                        </a:spcBef>
                        <a:spcAft>
                          <a:spcPts val="300"/>
                        </a:spcAft>
                        <a:buClrTx/>
                        <a:buSzTx/>
                        <a:buFont typeface="Arial" panose="020B0604020202020204" pitchFamily="34" charset="0"/>
                        <a:buNone/>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48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58935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business requirements for ERP solution modules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vendor selection for ERP solution and system integrator</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Review/validate processes to be automated by ERP (Financial Management, Human Capital Management, Procurement, Administration, Facility / Inventory Management etc.)</a:t>
                      </a:r>
                    </a:p>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Build, test and train End Users and IT on the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ERP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Sustain and </a:t>
                      </a:r>
                      <a:r>
                        <a:rPr lang="en-GB" sz="1000" b="0" i="0" u="none" strike="noStrike" noProof="0" dirty="0">
                          <a:solidFill>
                            <a:schemeClr val="tx1"/>
                          </a:solidFill>
                          <a:effectLst/>
                          <a:latin typeface="Arial" panose="020B0604020202020204" pitchFamily="34" charset="0"/>
                          <a:cs typeface="Arial" panose="020B0604020202020204" pitchFamily="34" charset="0"/>
                        </a:rPr>
                        <a:t>optimise</a:t>
                      </a:r>
                      <a:r>
                        <a:rPr lang="en-US" sz="1000" b="0" i="0" u="none" strike="noStrike" dirty="0">
                          <a:solidFill>
                            <a:schemeClr val="tx1"/>
                          </a:solidFill>
                          <a:effectLst/>
                          <a:latin typeface="Arial" panose="020B0604020202020204" pitchFamily="34" charset="0"/>
                          <a:cs typeface="Arial" panose="020B0604020202020204" pitchFamily="34" charset="0"/>
                        </a:rPr>
                        <a:t> ERP solution</a:t>
                      </a:r>
                    </a:p>
                    <a:p>
                      <a:pPr marL="171450" indent="-17145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48243">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58903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Process </a:t>
                      </a:r>
                      <a:r>
                        <a:rPr lang="en-GB" sz="1000" b="0" kern="1200" baseline="0" noProof="0" dirty="0">
                          <a:solidFill>
                            <a:schemeClr val="tx1"/>
                          </a:solidFill>
                          <a:latin typeface="Arial" panose="020B0604020202020204" pitchFamily="34" charset="0"/>
                          <a:ea typeface=""/>
                          <a:cs typeface="Arial" panose="020B0604020202020204" pitchFamily="34" charset="0"/>
                        </a:rPr>
                        <a:t>optimisation</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Rationalization</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824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39664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fr-FR" sz="1000" b="0" i="0" u="none" strike="noStrike" kern="1200" dirty="0">
                          <a:solidFill>
                            <a:schemeClr val="tx1"/>
                          </a:solidFill>
                          <a:effectLst/>
                          <a:latin typeface="Arial" panose="020B0604020202020204" pitchFamily="34" charset="0"/>
                          <a:ea typeface="+mn-ea"/>
                          <a:cs typeface="Arial" panose="020B0604020202020204" pitchFamily="34" charset="0"/>
                        </a:rPr>
                        <a:t>Solution vendor (Microsoft, Oracle, SAGE etc.)</a:t>
                      </a: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7182963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rgbClr val="1C3E62"/>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33727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4130867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Implement SDLC Process</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186250764"/>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4A9B5048-845C-4AAF-9AEE-E098096728B6}"/>
              </a:ext>
            </a:extLst>
          </p:cNvPr>
          <p:cNvGraphicFramePr>
            <a:graphicFrameLocks noGrp="1"/>
          </p:cNvGraphicFramePr>
          <p:nvPr>
            <p:extLst>
              <p:ext uri="{D42A27DB-BD31-4B8C-83A1-F6EECF244321}">
                <p14:modId xmlns:p14="http://schemas.microsoft.com/office/powerpoint/2010/main" val="1181962581"/>
              </p:ext>
            </p:extLst>
          </p:nvPr>
        </p:nvGraphicFramePr>
        <p:xfrm>
          <a:off x="2698074" y="996696"/>
          <a:ext cx="6307200" cy="5381998"/>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47179">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2801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Define a solution delivery framework using sound project management and SDLC principles to deliver the capabilities required to clearly define, estimate, cost and manage deployment of solutions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4717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048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Delivery of solutions within defined scope, time and budget</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Enhanced customers’ experience through Improved quality solutions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Increased return on investments made on implemented new initiatives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Enhanced development speed which improves time to market of new solutions </a:t>
                      </a:r>
                    </a:p>
                    <a:p>
                      <a:pPr marL="171450" marR="0" lvl="0" indent="-171450" algn="l" defTabSz="457095" rtl="0" eaLnBrk="1" fontAlgn="base" latinLnBrk="0" hangingPunct="1">
                        <a:lnSpc>
                          <a:spcPct val="100000"/>
                        </a:lnSpc>
                        <a:spcBef>
                          <a:spcPct val="0"/>
                        </a:spcBef>
                        <a:spcAft>
                          <a:spcPts val="300"/>
                        </a:spcAft>
                        <a:buClrTx/>
                        <a:buSzTx/>
                        <a:buFont typeface="EYInterstate Light" panose="02000506000000020004" pitchFamily="2" charset="0"/>
                        <a:buChar char="•"/>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4717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6323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Reference the documented SDLC process for guidance in implementation of the process</a:t>
                      </a:r>
                    </a:p>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Assess the current implementation processes to identify gaps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Introduce absent sub IT Units required to close identified gaps</a:t>
                      </a:r>
                    </a:p>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Define the templates and guidelines for the different phases of the framework</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Drive </a:t>
                      </a:r>
                      <a:r>
                        <a:rPr lang="en-GB" sz="1000" b="0" i="0" u="none" strike="noStrike" noProof="0" dirty="0">
                          <a:solidFill>
                            <a:schemeClr val="tx1"/>
                          </a:solidFill>
                          <a:effectLst/>
                          <a:latin typeface="Arial" panose="020B0604020202020204" pitchFamily="34" charset="0"/>
                          <a:cs typeface="Arial" panose="020B0604020202020204" pitchFamily="34" charset="0"/>
                        </a:rPr>
                        <a:t>operationalisation</a:t>
                      </a:r>
                      <a:r>
                        <a:rPr lang="en-US" sz="1000" b="0" i="0" u="none" strike="noStrike" dirty="0">
                          <a:solidFill>
                            <a:schemeClr val="tx1"/>
                          </a:solidFill>
                          <a:effectLst/>
                          <a:latin typeface="Arial" panose="020B0604020202020204" pitchFamily="34" charset="0"/>
                          <a:cs typeface="Arial" panose="020B0604020202020204" pitchFamily="34" charset="0"/>
                        </a:rPr>
                        <a:t> of the new delivery framework using best practice standards e.g. Agile, Scrum Methodology</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47179">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5865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AU" sz="1000" b="0" kern="1200" baseline="0" dirty="0">
                        <a:solidFill>
                          <a:schemeClr val="tx1"/>
                        </a:solidFill>
                        <a:latin typeface="Arial" panose="020B0604020202020204" pitchFamily="34" charset="0"/>
                        <a:ea typeface=""/>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AU" sz="1000" b="0" kern="1200" baseline="0" dirty="0">
                        <a:solidFill>
                          <a:schemeClr val="bg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3 months</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717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39439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N/A</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475564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Cloud Adoption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2112138912"/>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04E2CC2F-6322-4F9F-A402-4522D8C7D66D}"/>
              </a:ext>
            </a:extLst>
          </p:cNvPr>
          <p:cNvGraphicFramePr>
            <a:graphicFrameLocks noGrp="1"/>
          </p:cNvGraphicFramePr>
          <p:nvPr>
            <p:extLst>
              <p:ext uri="{D42A27DB-BD31-4B8C-83A1-F6EECF244321}">
                <p14:modId xmlns:p14="http://schemas.microsoft.com/office/powerpoint/2010/main" val="3031031863"/>
              </p:ext>
            </p:extLst>
          </p:nvPr>
        </p:nvGraphicFramePr>
        <p:xfrm>
          <a:off x="2698074" y="996696"/>
          <a:ext cx="6307200" cy="5382001"/>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52239">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62244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Cloud adoption will improve collaboration, data availability, flexibility, greater business agility and cost savings.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5223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953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Eliminates IT CAPEX for layout and infrastructure and reduces IT OPEX for personnel and infrastructure maintenance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Improves IT budget </a:t>
                      </a:r>
                      <a:r>
                        <a:rPr lang="en-GB" sz="1000" b="0" i="0" u="none" strike="noStrike" noProof="0" dirty="0">
                          <a:solidFill>
                            <a:schemeClr val="tx1"/>
                          </a:solidFill>
                          <a:effectLst/>
                          <a:latin typeface="Arial" panose="020B0604020202020204" pitchFamily="34" charset="0"/>
                          <a:cs typeface="Arial" panose="020B0604020202020204" pitchFamily="34" charset="0"/>
                        </a:rPr>
                        <a:t>utilisation</a:t>
                      </a:r>
                      <a:r>
                        <a:rPr lang="en-US" sz="1000" b="0" i="0" u="none" strike="noStrike" dirty="0">
                          <a:solidFill>
                            <a:schemeClr val="tx1"/>
                          </a:solidFill>
                          <a:effectLst/>
                          <a:latin typeface="Arial" panose="020B0604020202020204" pitchFamily="34" charset="0"/>
                          <a:cs typeface="Arial" panose="020B0604020202020204" pitchFamily="34" charset="0"/>
                        </a:rPr>
                        <a:t> and operational efficiency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Improves IT’s ability to respond to business demands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Mitigates risks associated with security and disasters </a:t>
                      </a:r>
                    </a:p>
                    <a:p>
                      <a:pPr marL="0" marR="0" indent="0" algn="l" defTabSz="457095" rtl="0" eaLnBrk="1" fontAlgn="base" latinLnBrk="0" hangingPunct="1">
                        <a:lnSpc>
                          <a:spcPct val="100000"/>
                        </a:lnSpc>
                        <a:spcBef>
                          <a:spcPct val="0"/>
                        </a:spcBef>
                        <a:spcAft>
                          <a:spcPts val="300"/>
                        </a:spcAft>
                        <a:buClrTx/>
                        <a:buSzTx/>
                        <a:buFont typeface="Arial" panose="020B0604020202020204" pitchFamily="34" charset="0"/>
                        <a:buNone/>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5223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40148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cloud assessment exercise to identify potential applications, infrastructure systems or services to be moved to the cloud</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target systems to cloud-ready technologies</a:t>
                      </a:r>
                    </a:p>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Conduct vendor selection in line with the defined business/technical requirements for cloud solutions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Work with preferred OEMs and cloud service provider to migrate systems and data to cloud infrastructure</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Decommission devices/hardware previously housing migrated services that have reached EOL</a:t>
                      </a:r>
                    </a:p>
                    <a:p>
                      <a:pPr marL="171450" indent="-17145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52239">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598514">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a:t>
                      </a:r>
                      <a:r>
                        <a:rPr lang="en-GB" sz="1000" b="0" kern="1200" baseline="0" noProof="0" dirty="0">
                          <a:solidFill>
                            <a:schemeClr val="tx1"/>
                          </a:solidFill>
                          <a:latin typeface="Arial" panose="020B0604020202020204" pitchFamily="34" charset="0"/>
                          <a:ea typeface=""/>
                          <a:cs typeface="Arial" panose="020B0604020202020204" pitchFamily="34" charset="0"/>
                        </a:rPr>
                        <a:t>rationalisation</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Storage &amp; capacity planning</a:t>
                      </a: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223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0303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fr-FR" sz="1000" b="0" i="0" u="none" strike="noStrike" kern="1200" dirty="0">
                          <a:solidFill>
                            <a:schemeClr val="tx1"/>
                          </a:solidFill>
                          <a:effectLst/>
                          <a:latin typeface="Arial" panose="020B0604020202020204" pitchFamily="34" charset="0"/>
                          <a:ea typeface="+mn-ea"/>
                          <a:cs typeface="Arial" panose="020B0604020202020204" pitchFamily="34" charset="0"/>
                        </a:rPr>
                        <a:t>Solution Vendor (Microsoft Azure, Amazon AWS)</a:t>
                      </a: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869903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rgbClr val="1C3E62"/>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393470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65657"/>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75717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Deploy Enterprise Testing Tool</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3908032264"/>
              </p:ext>
            </p:extLst>
          </p:nvPr>
        </p:nvGraphicFramePr>
        <p:xfrm>
          <a:off x="2726486" y="998876"/>
          <a:ext cx="6307784" cy="4973750"/>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dirty="0">
                          <a:solidFill>
                            <a:schemeClr val="tx1">
                              <a:lumMod val="85000"/>
                              <a:lumOff val="15000"/>
                            </a:schemeClr>
                          </a:solidFill>
                          <a:latin typeface="Arial" pitchFamily="34" charset="0"/>
                          <a:cs typeface="Arial" pitchFamily="34" charset="0"/>
                        </a:rPr>
                        <a:t>Enterprise testing tool, to help ensure that applications have tests ( Stress , Penetration, Load) run on them before going to production. This will provide benchmarks that will help define system expectations with respect to what type, kind of infrastructure needs to provided to efficiently serve our customer base</a:t>
                      </a:r>
                      <a:endParaRPr lang="en-GB" sz="1000" b="0" kern="1200" dirty="0">
                        <a:solidFill>
                          <a:schemeClr val="tx1">
                            <a:lumMod val="85000"/>
                            <a:lumOff val="15000"/>
                          </a:schemeClr>
                        </a:solidFill>
                        <a:latin typeface="Arial" pitchFamily="34" charset="0"/>
                        <a:ea typeface="+mn-ea"/>
                        <a:cs typeface="Arial"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Ensure deployed application are stabled in production </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Help reduce re-work due to previously undetected coding error </a:t>
                      </a:r>
                      <a:endParaRPr lang="en-US" sz="1000" b="0" dirty="0">
                        <a:latin typeface="Arial" pitchFamily="34" charset="0"/>
                        <a:cs typeface="Arial"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defTabSz="457095" rtl="0" eaLnBrk="1" fontAlgn="base" latinLnBrk="0" hangingPunct="1">
                        <a:lnSpc>
                          <a:spcPct val="100000"/>
                        </a:lnSpc>
                        <a:spcBef>
                          <a:spcPct val="0"/>
                        </a:spcBef>
                        <a:spcAft>
                          <a:spcPts val="300"/>
                        </a:spcAft>
                        <a:buClrTx/>
                        <a:buSzPct val="100000"/>
                        <a:buFont typeface="Wingdings" panose="05000000000000000000" pitchFamily="2" charset="2"/>
                        <a:buNone/>
                        <a:defRPr/>
                      </a:pPr>
                      <a:r>
                        <a:rPr lang="en-US" sz="1000" b="0" i="0" u="none" strike="noStrike" dirty="0">
                          <a:solidFill>
                            <a:schemeClr val="tx1"/>
                          </a:solidFill>
                          <a:effectLst/>
                          <a:latin typeface="Arial" panose="020B0604020202020204" pitchFamily="34" charset="0"/>
                          <a:cs typeface="Arial" panose="020B0604020202020204" pitchFamily="34" charset="0"/>
                        </a:rPr>
                        <a:t>Conduct all relevant Functional and Non-functional tests using automated testing tools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Q3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Vendor Sourcing</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8732445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Application </a:t>
            </a:r>
            <a:r>
              <a:rPr lang="en-GB" dirty="0"/>
              <a:t>Rationalisation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3482755379"/>
              </p:ext>
            </p:extLst>
          </p:nvPr>
        </p:nvGraphicFramePr>
        <p:xfrm>
          <a:off x="2726486" y="998876"/>
          <a:ext cx="6307784" cy="5392776"/>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GB" sz="1000" b="0" u="none" strike="noStrike" noProof="0" dirty="0">
                          <a:solidFill>
                            <a:schemeClr val="tx1"/>
                          </a:solidFill>
                          <a:effectLst/>
                          <a:latin typeface="Arial" panose="020B0604020202020204" pitchFamily="34" charset="0"/>
                          <a:cs typeface="Arial" panose="020B0604020202020204" pitchFamily="34" charset="0"/>
                        </a:rPr>
                        <a:t>Rationalise</a:t>
                      </a:r>
                      <a:r>
                        <a:rPr lang="en-US" sz="1000" b="0" u="none" strike="noStrike" dirty="0">
                          <a:solidFill>
                            <a:schemeClr val="tx1"/>
                          </a:solidFill>
                          <a:effectLst/>
                          <a:latin typeface="Arial" panose="020B0604020202020204" pitchFamily="34" charset="0"/>
                          <a:cs typeface="Arial" panose="020B0604020202020204" pitchFamily="34" charset="0"/>
                        </a:rPr>
                        <a:t> and consolidate business and IT applications to simplify the application landscape and </a:t>
                      </a:r>
                      <a:r>
                        <a:rPr lang="en-GB" sz="1000" b="0" u="none" strike="noStrike" noProof="0" dirty="0">
                          <a:solidFill>
                            <a:schemeClr val="tx1"/>
                          </a:solidFill>
                          <a:effectLst/>
                          <a:latin typeface="Arial" panose="020B0604020202020204" pitchFamily="34" charset="0"/>
                          <a:cs typeface="Arial" panose="020B0604020202020204" pitchFamily="34" charset="0"/>
                        </a:rPr>
                        <a:t>minimise</a:t>
                      </a:r>
                      <a:r>
                        <a:rPr lang="en-US" sz="1000" b="0" u="none" strike="noStrike" dirty="0">
                          <a:solidFill>
                            <a:schemeClr val="tx1"/>
                          </a:solidFill>
                          <a:effectLst/>
                          <a:latin typeface="Arial" panose="020B0604020202020204" pitchFamily="34" charset="0"/>
                          <a:cs typeface="Arial" panose="020B0604020202020204" pitchFamily="34" charset="0"/>
                        </a:rPr>
                        <a:t> duplication of application functionality and diversity of technologies and software vendors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312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Help declutter the application landscape for effective monitoring and performance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Better IT Budget </a:t>
                      </a:r>
                      <a:r>
                        <a:rPr lang="en-GB" sz="1000" b="0" i="0" u="none" strike="noStrike" noProof="0" dirty="0">
                          <a:solidFill>
                            <a:schemeClr val="tx1"/>
                          </a:solidFill>
                          <a:effectLst/>
                          <a:latin typeface="Arial" panose="020B0604020202020204" pitchFamily="34" charset="0"/>
                          <a:cs typeface="Arial" panose="020B0604020202020204" pitchFamily="34" charset="0"/>
                        </a:rPr>
                        <a:t>Utilisation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Economies of scale from reduced number of IT applications and better cost negotiation for future IT spend</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Prevents duplicate investment of time, infrastructure and space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Reduced number of point-to-point integrations and manual workarounds between applications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noProof="0" dirty="0">
                          <a:solidFill>
                            <a:schemeClr val="tx1"/>
                          </a:solidFill>
                          <a:effectLst/>
                          <a:latin typeface="Arial" panose="020B0604020202020204" pitchFamily="34" charset="0"/>
                          <a:cs typeface="Arial" panose="020B0604020202020204" pitchFamily="34" charset="0"/>
                        </a:rPr>
                        <a:t>Optimised software management process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2127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Review application landscape and identify inadequate/duplicate applications to be decommissioned/consolidated</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strategy for decommissioning applications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Migrate data from all applications that are due for decommissioning</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Decommission applications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noProof="0" dirty="0">
                          <a:solidFill>
                            <a:schemeClr val="tx1"/>
                          </a:solidFill>
                          <a:effectLst/>
                          <a:latin typeface="Arial" panose="020B0604020202020204" pitchFamily="34" charset="0"/>
                          <a:cs typeface="Arial" panose="020B0604020202020204" pitchFamily="34" charset="0"/>
                        </a:rPr>
                        <a:t>Rationalise</a:t>
                      </a:r>
                      <a:r>
                        <a:rPr lang="en-US" sz="1000" b="0" i="0" u="none" strike="noStrike" dirty="0">
                          <a:solidFill>
                            <a:schemeClr val="tx1"/>
                          </a:solidFill>
                          <a:effectLst/>
                          <a:latin typeface="Arial" panose="020B0604020202020204" pitchFamily="34" charset="0"/>
                          <a:cs typeface="Arial" panose="020B0604020202020204" pitchFamily="34" charset="0"/>
                        </a:rPr>
                        <a:t> future applications based on Target State Architecture requirements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12- 8 months</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 / Vendor </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Not Applicable</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79657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Tech trends  ../3</a:t>
            </a:r>
          </a:p>
        </p:txBody>
      </p:sp>
      <p:sp>
        <p:nvSpPr>
          <p:cNvPr id="43" name="Title 1">
            <a:extLst>
              <a:ext uri="{FF2B5EF4-FFF2-40B4-BE49-F238E27FC236}">
                <a16:creationId xmlns:a16="http://schemas.microsoft.com/office/drawing/2014/main" id="{CA22C8CF-8E29-44F2-851B-A33FA71B5FAF}"/>
              </a:ext>
            </a:extLst>
          </p:cNvPr>
          <p:cNvSpPr txBox="1">
            <a:spLocks/>
          </p:cNvSpPr>
          <p:nvPr/>
        </p:nvSpPr>
        <p:spPr>
          <a:xfrm>
            <a:off x="108900" y="732117"/>
            <a:ext cx="8926200" cy="884584"/>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ZA" sz="1800" b="1" dirty="0">
                <a:solidFill>
                  <a:srgbClr val="002060"/>
                </a:solidFill>
                <a:latin typeface="Arial" panose="020B0604020202020204" pitchFamily="34" charset="0"/>
                <a:cs typeface="Arial" panose="020B0604020202020204" pitchFamily="34" charset="0"/>
              </a:rPr>
              <a:t>AND ALL OF THIS IS HAPPENING SO MUCH FASTER THAN EVER BEFORE…</a:t>
            </a:r>
          </a:p>
        </p:txBody>
      </p:sp>
      <p:sp>
        <p:nvSpPr>
          <p:cNvPr id="44" name="Pentagon 13">
            <a:extLst>
              <a:ext uri="{FF2B5EF4-FFF2-40B4-BE49-F238E27FC236}">
                <a16:creationId xmlns:a16="http://schemas.microsoft.com/office/drawing/2014/main" id="{28C5C768-8BE6-4EB0-AC10-F73ED8261C77}"/>
              </a:ext>
            </a:extLst>
          </p:cNvPr>
          <p:cNvSpPr/>
          <p:nvPr/>
        </p:nvSpPr>
        <p:spPr>
          <a:xfrm>
            <a:off x="1509482" y="1743421"/>
            <a:ext cx="6480000" cy="464948"/>
          </a:xfrm>
          <a:prstGeom prst="homePlate">
            <a:avLst/>
          </a:prstGeom>
          <a:gradFill flip="none" rotWithShape="1">
            <a:gsLst>
              <a:gs pos="0">
                <a:srgbClr val="F9C299">
                  <a:alpha val="16000"/>
                </a:srgbClr>
              </a:gs>
              <a:gs pos="83000">
                <a:srgbClr val="F6A060"/>
              </a:gs>
              <a:gs pos="100000">
                <a:srgbClr val="F3822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defTabSz="685715"/>
            <a:r>
              <a:rPr lang="en-ZA" sz="1200" b="1" dirty="0">
                <a:solidFill>
                  <a:schemeClr val="bg1"/>
                </a:solidFill>
                <a:latin typeface="Arial" panose="020B0604020202020204" pitchFamily="34" charset="0"/>
                <a:cs typeface="Arial" panose="020B0604020202020204" pitchFamily="34" charset="0"/>
              </a:rPr>
              <a:t>30 YEARS</a:t>
            </a:r>
          </a:p>
        </p:txBody>
      </p:sp>
      <p:sp>
        <p:nvSpPr>
          <p:cNvPr id="45" name="Pentagon 14">
            <a:extLst>
              <a:ext uri="{FF2B5EF4-FFF2-40B4-BE49-F238E27FC236}">
                <a16:creationId xmlns:a16="http://schemas.microsoft.com/office/drawing/2014/main" id="{C5788CB4-F67B-433E-92D9-4D2E5A10DA08}"/>
              </a:ext>
            </a:extLst>
          </p:cNvPr>
          <p:cNvSpPr/>
          <p:nvPr/>
        </p:nvSpPr>
        <p:spPr>
          <a:xfrm>
            <a:off x="1509484" y="2315838"/>
            <a:ext cx="2861794" cy="464948"/>
          </a:xfrm>
          <a:prstGeom prst="homePlate">
            <a:avLst/>
          </a:prstGeom>
          <a:gradFill flip="none" rotWithShape="1">
            <a:gsLst>
              <a:gs pos="0">
                <a:srgbClr val="F9C299">
                  <a:alpha val="16000"/>
                </a:srgbClr>
              </a:gs>
              <a:gs pos="83000">
                <a:srgbClr val="F6A060"/>
              </a:gs>
              <a:gs pos="100000">
                <a:srgbClr val="F3822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defTabSz="685715"/>
            <a:r>
              <a:rPr lang="en-ZA" sz="1200" b="1" dirty="0">
                <a:solidFill>
                  <a:schemeClr val="bg1"/>
                </a:solidFill>
                <a:latin typeface="Arial" panose="020B0604020202020204" pitchFamily="34" charset="0"/>
                <a:cs typeface="Arial" panose="020B0604020202020204" pitchFamily="34" charset="0"/>
              </a:rPr>
              <a:t>12 YEARS</a:t>
            </a:r>
          </a:p>
        </p:txBody>
      </p:sp>
      <p:sp>
        <p:nvSpPr>
          <p:cNvPr id="46" name="Pentagon 15">
            <a:extLst>
              <a:ext uri="{FF2B5EF4-FFF2-40B4-BE49-F238E27FC236}">
                <a16:creationId xmlns:a16="http://schemas.microsoft.com/office/drawing/2014/main" id="{0951657C-F039-4ACB-A219-93838A32825D}"/>
              </a:ext>
            </a:extLst>
          </p:cNvPr>
          <p:cNvSpPr/>
          <p:nvPr/>
        </p:nvSpPr>
        <p:spPr>
          <a:xfrm>
            <a:off x="1509483" y="2888464"/>
            <a:ext cx="1847034" cy="464948"/>
          </a:xfrm>
          <a:prstGeom prst="homePlate">
            <a:avLst/>
          </a:prstGeom>
          <a:gradFill flip="none" rotWithShape="1">
            <a:gsLst>
              <a:gs pos="0">
                <a:srgbClr val="F9C299">
                  <a:alpha val="16000"/>
                </a:srgbClr>
              </a:gs>
              <a:gs pos="83000">
                <a:srgbClr val="F6A060"/>
              </a:gs>
              <a:gs pos="100000">
                <a:srgbClr val="F3822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defTabSz="685715"/>
            <a:r>
              <a:rPr lang="en-ZA" sz="1200" b="1" dirty="0">
                <a:solidFill>
                  <a:schemeClr val="bg1"/>
                </a:solidFill>
                <a:latin typeface="Arial" panose="020B0604020202020204" pitchFamily="34" charset="0"/>
                <a:cs typeface="Arial" panose="020B0604020202020204" pitchFamily="34" charset="0"/>
              </a:rPr>
              <a:t>7 YEARS</a:t>
            </a:r>
          </a:p>
        </p:txBody>
      </p:sp>
      <p:sp>
        <p:nvSpPr>
          <p:cNvPr id="47" name="Pentagon 16">
            <a:extLst>
              <a:ext uri="{FF2B5EF4-FFF2-40B4-BE49-F238E27FC236}">
                <a16:creationId xmlns:a16="http://schemas.microsoft.com/office/drawing/2014/main" id="{A84E6A8A-C323-4846-AD3F-0B005E3A4816}"/>
              </a:ext>
            </a:extLst>
          </p:cNvPr>
          <p:cNvSpPr/>
          <p:nvPr/>
        </p:nvSpPr>
        <p:spPr>
          <a:xfrm>
            <a:off x="1509483" y="4026509"/>
            <a:ext cx="709610" cy="464948"/>
          </a:xfrm>
          <a:prstGeom prst="homePlate">
            <a:avLst/>
          </a:prstGeom>
          <a:gradFill flip="none" rotWithShape="1">
            <a:gsLst>
              <a:gs pos="0">
                <a:srgbClr val="F9C299">
                  <a:alpha val="16000"/>
                </a:srgbClr>
              </a:gs>
              <a:gs pos="83000">
                <a:srgbClr val="F6A060"/>
              </a:gs>
              <a:gs pos="100000">
                <a:srgbClr val="F3822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defTabSz="685715"/>
            <a:r>
              <a:rPr lang="en-ZA" sz="800" b="1" dirty="0">
                <a:solidFill>
                  <a:schemeClr val="bg1"/>
                </a:solidFill>
                <a:latin typeface="Arial" panose="020B0604020202020204" pitchFamily="34" charset="0"/>
                <a:cs typeface="Arial" panose="020B0604020202020204" pitchFamily="34" charset="0"/>
              </a:rPr>
              <a:t>18 MONTHS</a:t>
            </a:r>
          </a:p>
        </p:txBody>
      </p:sp>
      <p:pic>
        <p:nvPicPr>
          <p:cNvPr id="48" name="Picture 30" descr="http://upload.wikimedia.org/wikipedia/commons/9/9a/Google_maps_logo.png">
            <a:extLst>
              <a:ext uri="{FF2B5EF4-FFF2-40B4-BE49-F238E27FC236}">
                <a16:creationId xmlns:a16="http://schemas.microsoft.com/office/drawing/2014/main" id="{A3380C40-AB1D-46B9-9C46-292542F179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472" y="4099071"/>
            <a:ext cx="1497720" cy="31982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pbs.twimg.com/media/B7ydYrGCIAArQuB.png:large">
            <a:extLst>
              <a:ext uri="{FF2B5EF4-FFF2-40B4-BE49-F238E27FC236}">
                <a16:creationId xmlns:a16="http://schemas.microsoft.com/office/drawing/2014/main" id="{3AC9FC1F-7008-4131-9284-B02C321C05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7234" y="2863221"/>
            <a:ext cx="515437" cy="51543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www.businesszone.co.uk/files/siftmedia-businesszone/images/hmv.jpg">
            <a:extLst>
              <a:ext uri="{FF2B5EF4-FFF2-40B4-BE49-F238E27FC236}">
                <a16:creationId xmlns:a16="http://schemas.microsoft.com/office/drawing/2014/main" id="{74EF949C-D29F-4664-B695-E30EE6BBB0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287" y="2874314"/>
            <a:ext cx="658462" cy="49324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upload.wikimedia.org/wikipedia/commons/thumb/c/c7/Garmin_logo.svg/2000px-Garmin_logo.svg.png">
            <a:extLst>
              <a:ext uri="{FF2B5EF4-FFF2-40B4-BE49-F238E27FC236}">
                <a16:creationId xmlns:a16="http://schemas.microsoft.com/office/drawing/2014/main" id="{4DB9095C-CCC7-49EB-9347-7DF91FB268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288" y="4113256"/>
            <a:ext cx="1079469" cy="29145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http://upload.wikimedia.org/wikipedia/commons/thumb/6/69/Netflix_logo.svg/2000px-Netflix_logo.svg.png">
            <a:extLst>
              <a:ext uri="{FF2B5EF4-FFF2-40B4-BE49-F238E27FC236}">
                <a16:creationId xmlns:a16="http://schemas.microsoft.com/office/drawing/2014/main" id="{D8A12EAC-C3C1-41BA-9893-36366F99EA6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082654" y="3464907"/>
            <a:ext cx="971539" cy="45273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http://www.logodesignlove.com/images/classic/kodak-logo.jpg">
            <a:extLst>
              <a:ext uri="{FF2B5EF4-FFF2-40B4-BE49-F238E27FC236}">
                <a16:creationId xmlns:a16="http://schemas.microsoft.com/office/drawing/2014/main" id="{3EE588AA-616F-4B7B-937A-96D4810C03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1888" b="35056"/>
          <a:stretch/>
        </p:blipFill>
        <p:spPr bwMode="auto">
          <a:xfrm>
            <a:off x="162288" y="1777746"/>
            <a:ext cx="1161457" cy="32634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http://upload.wikimedia.org/wikipedia/en/thumb/4/46/Blockbuster_logo.svg/1024px-Blockbuster_logo.svg.png">
            <a:extLst>
              <a:ext uri="{FF2B5EF4-FFF2-40B4-BE49-F238E27FC236}">
                <a16:creationId xmlns:a16="http://schemas.microsoft.com/office/drawing/2014/main" id="{B4021714-97C5-432A-8CAE-9BD029C891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361" y="3462485"/>
            <a:ext cx="763127" cy="4575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http://nokiamuseum.info/wp-content/uploads/2013/06/NOKIA.png">
            <a:extLst>
              <a:ext uri="{FF2B5EF4-FFF2-40B4-BE49-F238E27FC236}">
                <a16:creationId xmlns:a16="http://schemas.microsoft.com/office/drawing/2014/main" id="{316F5A61-A79D-4636-B3C2-C5493BD05BA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288" y="2450293"/>
            <a:ext cx="992597" cy="19603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descr="http://cdn.redmondpie.com/wp-content/uploads/2013/08/iPhone-logo1.png">
            <a:extLst>
              <a:ext uri="{FF2B5EF4-FFF2-40B4-BE49-F238E27FC236}">
                <a16:creationId xmlns:a16="http://schemas.microsoft.com/office/drawing/2014/main" id="{6D03055A-A107-4596-A095-2F5E15C201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18835" y="2333466"/>
            <a:ext cx="824592" cy="429692"/>
          </a:xfrm>
          <a:prstGeom prst="rect">
            <a:avLst/>
          </a:prstGeom>
          <a:noFill/>
          <a:extLst>
            <a:ext uri="{909E8E84-426E-40DD-AFC4-6F175D3DCCD1}">
              <a14:hiddenFill xmlns:a14="http://schemas.microsoft.com/office/drawing/2010/main">
                <a:solidFill>
                  <a:srgbClr val="FFFFFF"/>
                </a:solidFill>
              </a14:hiddenFill>
            </a:ext>
          </a:extLst>
        </p:spPr>
      </p:pic>
      <p:sp>
        <p:nvSpPr>
          <p:cNvPr id="57" name="Pentagon 45">
            <a:extLst>
              <a:ext uri="{FF2B5EF4-FFF2-40B4-BE49-F238E27FC236}">
                <a16:creationId xmlns:a16="http://schemas.microsoft.com/office/drawing/2014/main" id="{0BAA07EE-A023-4F8E-89DE-35481E197AB5}"/>
              </a:ext>
            </a:extLst>
          </p:cNvPr>
          <p:cNvSpPr/>
          <p:nvPr/>
        </p:nvSpPr>
        <p:spPr>
          <a:xfrm>
            <a:off x="1509483" y="3458800"/>
            <a:ext cx="1356381" cy="464948"/>
          </a:xfrm>
          <a:prstGeom prst="homePlate">
            <a:avLst/>
          </a:prstGeom>
          <a:gradFill flip="none" rotWithShape="1">
            <a:gsLst>
              <a:gs pos="0">
                <a:srgbClr val="F9C299">
                  <a:alpha val="16000"/>
                </a:srgbClr>
              </a:gs>
              <a:gs pos="83000">
                <a:srgbClr val="F6A060"/>
              </a:gs>
              <a:gs pos="100000">
                <a:srgbClr val="F3822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defTabSz="685715"/>
            <a:r>
              <a:rPr lang="en-ZA" sz="1200" b="1" dirty="0">
                <a:solidFill>
                  <a:schemeClr val="bg1"/>
                </a:solidFill>
                <a:latin typeface="Arial" panose="020B0604020202020204" pitchFamily="34" charset="0"/>
                <a:cs typeface="Arial" panose="020B0604020202020204" pitchFamily="34" charset="0"/>
              </a:rPr>
              <a:t>5 YEARS</a:t>
            </a:r>
          </a:p>
        </p:txBody>
      </p:sp>
      <p:sp>
        <p:nvSpPr>
          <p:cNvPr id="58" name="Rectangle 57">
            <a:extLst>
              <a:ext uri="{FF2B5EF4-FFF2-40B4-BE49-F238E27FC236}">
                <a16:creationId xmlns:a16="http://schemas.microsoft.com/office/drawing/2014/main" id="{54B35411-C810-4003-9DFA-38C8FE778C45}"/>
              </a:ext>
            </a:extLst>
          </p:cNvPr>
          <p:cNvSpPr/>
          <p:nvPr/>
        </p:nvSpPr>
        <p:spPr>
          <a:xfrm rot="16200000">
            <a:off x="1037274" y="3556510"/>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$8.4 BLN^</a:t>
            </a:r>
          </a:p>
        </p:txBody>
      </p:sp>
      <p:sp>
        <p:nvSpPr>
          <p:cNvPr id="59" name="Rectangle 58">
            <a:extLst>
              <a:ext uri="{FF2B5EF4-FFF2-40B4-BE49-F238E27FC236}">
                <a16:creationId xmlns:a16="http://schemas.microsoft.com/office/drawing/2014/main" id="{39E2E13E-BB58-4AD7-84B6-F6766171BCE9}"/>
              </a:ext>
            </a:extLst>
          </p:cNvPr>
          <p:cNvSpPr/>
          <p:nvPr/>
        </p:nvSpPr>
        <p:spPr>
          <a:xfrm rot="16200000">
            <a:off x="1941703" y="3576327"/>
            <a:ext cx="1222244" cy="229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$24 M</a:t>
            </a:r>
          </a:p>
        </p:txBody>
      </p:sp>
      <p:sp>
        <p:nvSpPr>
          <p:cNvPr id="60" name="Rectangle 59">
            <a:extLst>
              <a:ext uri="{FF2B5EF4-FFF2-40B4-BE49-F238E27FC236}">
                <a16:creationId xmlns:a16="http://schemas.microsoft.com/office/drawing/2014/main" id="{D604B017-26DD-4840-B597-010D094A9A4E}"/>
              </a:ext>
            </a:extLst>
          </p:cNvPr>
          <p:cNvSpPr/>
          <p:nvPr/>
        </p:nvSpPr>
        <p:spPr>
          <a:xfrm rot="16200000">
            <a:off x="1037274" y="1841131"/>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$19 BLN*</a:t>
            </a:r>
          </a:p>
        </p:txBody>
      </p:sp>
      <p:sp>
        <p:nvSpPr>
          <p:cNvPr id="61" name="Rectangle 60">
            <a:extLst>
              <a:ext uri="{FF2B5EF4-FFF2-40B4-BE49-F238E27FC236}">
                <a16:creationId xmlns:a16="http://schemas.microsoft.com/office/drawing/2014/main" id="{94AEDC54-3823-4AA4-834E-DD08050BE185}"/>
              </a:ext>
            </a:extLst>
          </p:cNvPr>
          <p:cNvSpPr/>
          <p:nvPr/>
        </p:nvSpPr>
        <p:spPr>
          <a:xfrm rot="16200000">
            <a:off x="7287138" y="1860167"/>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$2 BLN</a:t>
            </a:r>
          </a:p>
        </p:txBody>
      </p:sp>
      <p:sp>
        <p:nvSpPr>
          <p:cNvPr id="62" name="Rectangle 61">
            <a:extLst>
              <a:ext uri="{FF2B5EF4-FFF2-40B4-BE49-F238E27FC236}">
                <a16:creationId xmlns:a16="http://schemas.microsoft.com/office/drawing/2014/main" id="{E67945C1-8159-4283-8C4D-36CBE7788236}"/>
              </a:ext>
            </a:extLst>
          </p:cNvPr>
          <p:cNvSpPr/>
          <p:nvPr/>
        </p:nvSpPr>
        <p:spPr>
          <a:xfrm rot="16200000">
            <a:off x="1037274" y="2413549"/>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$150 BLN^</a:t>
            </a:r>
          </a:p>
        </p:txBody>
      </p:sp>
      <p:sp>
        <p:nvSpPr>
          <p:cNvPr id="63" name="Rectangle 62">
            <a:extLst>
              <a:ext uri="{FF2B5EF4-FFF2-40B4-BE49-F238E27FC236}">
                <a16:creationId xmlns:a16="http://schemas.microsoft.com/office/drawing/2014/main" id="{C13FEF75-891F-4B06-8977-849D8AE6779A}"/>
              </a:ext>
            </a:extLst>
          </p:cNvPr>
          <p:cNvSpPr/>
          <p:nvPr/>
        </p:nvSpPr>
        <p:spPr>
          <a:xfrm rot="16200000">
            <a:off x="3690957" y="2413548"/>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$7 BLN</a:t>
            </a:r>
          </a:p>
        </p:txBody>
      </p:sp>
      <p:pic>
        <p:nvPicPr>
          <p:cNvPr id="64" name="Picture 20" descr="http://cdn.redmondpie.com/wp-content/uploads/2013/08/iPhone-logo1.png">
            <a:extLst>
              <a:ext uri="{FF2B5EF4-FFF2-40B4-BE49-F238E27FC236}">
                <a16:creationId xmlns:a16="http://schemas.microsoft.com/office/drawing/2014/main" id="{1FCB4CAE-CCAB-49AA-BB8C-F89BA5DC488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18835" y="1766944"/>
            <a:ext cx="824592" cy="42969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1EC7250C-058B-4649-B21B-44654CD2E484}"/>
              </a:ext>
            </a:extLst>
          </p:cNvPr>
          <p:cNvSpPr/>
          <p:nvPr/>
        </p:nvSpPr>
        <p:spPr>
          <a:xfrm rot="16200000">
            <a:off x="2660210" y="2986175"/>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GBP 10 M</a:t>
            </a:r>
          </a:p>
        </p:txBody>
      </p:sp>
      <p:sp>
        <p:nvSpPr>
          <p:cNvPr id="66" name="Rectangle 65">
            <a:extLst>
              <a:ext uri="{FF2B5EF4-FFF2-40B4-BE49-F238E27FC236}">
                <a16:creationId xmlns:a16="http://schemas.microsoft.com/office/drawing/2014/main" id="{98F50161-08B3-4428-AACE-C10FA25CC777}"/>
              </a:ext>
            </a:extLst>
          </p:cNvPr>
          <p:cNvSpPr/>
          <p:nvPr/>
        </p:nvSpPr>
        <p:spPr>
          <a:xfrm rot="16200000">
            <a:off x="1037274" y="2986174"/>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GBP 1 BLN^</a:t>
            </a:r>
          </a:p>
        </p:txBody>
      </p:sp>
      <p:grpSp>
        <p:nvGrpSpPr>
          <p:cNvPr id="67" name="Group 66">
            <a:extLst>
              <a:ext uri="{FF2B5EF4-FFF2-40B4-BE49-F238E27FC236}">
                <a16:creationId xmlns:a16="http://schemas.microsoft.com/office/drawing/2014/main" id="{A7241F4B-1036-41FB-ABB2-298DC4918B55}"/>
              </a:ext>
            </a:extLst>
          </p:cNvPr>
          <p:cNvGrpSpPr/>
          <p:nvPr/>
        </p:nvGrpSpPr>
        <p:grpSpPr>
          <a:xfrm>
            <a:off x="802418" y="4939304"/>
            <a:ext cx="7539167" cy="618722"/>
            <a:chOff x="878030" y="4003679"/>
            <a:chExt cx="7539167" cy="618722"/>
          </a:xfrm>
        </p:grpSpPr>
        <p:pic>
          <p:nvPicPr>
            <p:cNvPr id="68" name="Picture 24" descr="http://upload.wikimedia.org/wikipedia/commons/thumb/b/b0/Apple_Pay_logo.svg/2000px-Apple_Pay_logo.svg.png">
              <a:extLst>
                <a:ext uri="{FF2B5EF4-FFF2-40B4-BE49-F238E27FC236}">
                  <a16:creationId xmlns:a16="http://schemas.microsoft.com/office/drawing/2014/main" id="{404E8857-C159-4E3D-AA23-785653A94C6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8030" y="4108479"/>
              <a:ext cx="849685" cy="40912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6" descr="http://masterherald.com/wp-content/uploads/2014/11/Bitcoin-Prices.png">
              <a:extLst>
                <a:ext uri="{FF2B5EF4-FFF2-40B4-BE49-F238E27FC236}">
                  <a16:creationId xmlns:a16="http://schemas.microsoft.com/office/drawing/2014/main" id="{25DADCEA-2C6B-4179-89F0-391EFE8280D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04067" y="4081418"/>
              <a:ext cx="463245" cy="46324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8" descr="http://blog.adstage.io/wp-content/uploads/2014/07/facebook-logo.png">
              <a:extLst>
                <a:ext uri="{FF2B5EF4-FFF2-40B4-BE49-F238E27FC236}">
                  <a16:creationId xmlns:a16="http://schemas.microsoft.com/office/drawing/2014/main" id="{64EA8F61-C61E-4611-BB1D-90C8964D903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43664" y="4003679"/>
              <a:ext cx="1644703" cy="61872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0" descr="http://lh5.ggpht.com/_7ZYqYi4xigk/S_bKEoyMSzI/AAAAAAAAGIw/w3t2qXSgdNI/d/largeNewGoogleLogoFinalFlat-a.png">
              <a:extLst>
                <a:ext uri="{FF2B5EF4-FFF2-40B4-BE49-F238E27FC236}">
                  <a16:creationId xmlns:a16="http://schemas.microsoft.com/office/drawing/2014/main" id="{4C8503D4-D6E8-4DC9-9FCF-BE602510D53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64720" y="4051425"/>
              <a:ext cx="1352477" cy="523231"/>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AAE4A14A-EE18-4041-BD6A-C99FD266F9A2}"/>
              </a:ext>
            </a:extLst>
          </p:cNvPr>
          <p:cNvSpPr/>
          <p:nvPr/>
        </p:nvSpPr>
        <p:spPr>
          <a:xfrm rot="16200000">
            <a:off x="1037274" y="4124219"/>
            <a:ext cx="82987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$17 BLN^</a:t>
            </a:r>
          </a:p>
        </p:txBody>
      </p:sp>
      <p:sp>
        <p:nvSpPr>
          <p:cNvPr id="73" name="Title 1">
            <a:extLst>
              <a:ext uri="{FF2B5EF4-FFF2-40B4-BE49-F238E27FC236}">
                <a16:creationId xmlns:a16="http://schemas.microsoft.com/office/drawing/2014/main" id="{5107A913-0636-4A22-8A75-99F8C8076FF8}"/>
              </a:ext>
            </a:extLst>
          </p:cNvPr>
          <p:cNvSpPr txBox="1">
            <a:spLocks/>
          </p:cNvSpPr>
          <p:nvPr/>
        </p:nvSpPr>
        <p:spPr>
          <a:xfrm>
            <a:off x="108900" y="4727725"/>
            <a:ext cx="8926200" cy="36101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ZA" sz="1500" b="1" dirty="0">
                <a:solidFill>
                  <a:srgbClr val="002060"/>
                </a:solidFill>
                <a:latin typeface="Arial Black" panose="020B0A04020102020204" pitchFamily="34" charset="0"/>
                <a:cs typeface="Arial" panose="020B0604020202020204" pitchFamily="34" charset="0"/>
              </a:rPr>
              <a:t>WHAT ABOUT…?</a:t>
            </a:r>
          </a:p>
        </p:txBody>
      </p:sp>
      <p:sp>
        <p:nvSpPr>
          <p:cNvPr id="74" name="Rounded Rectangle 38">
            <a:extLst>
              <a:ext uri="{FF2B5EF4-FFF2-40B4-BE49-F238E27FC236}">
                <a16:creationId xmlns:a16="http://schemas.microsoft.com/office/drawing/2014/main" id="{0EC44686-61E2-4F05-AF09-364F4F676EC3}"/>
              </a:ext>
            </a:extLst>
          </p:cNvPr>
          <p:cNvSpPr/>
          <p:nvPr/>
        </p:nvSpPr>
        <p:spPr>
          <a:xfrm>
            <a:off x="61330" y="4689960"/>
            <a:ext cx="9021340" cy="889185"/>
          </a:xfrm>
          <a:prstGeom prst="roundRect">
            <a:avLst/>
          </a:prstGeom>
          <a:noFill/>
          <a:ln w="28575">
            <a:solidFill>
              <a:srgbClr val="F382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5" name="Rectangle 74">
            <a:extLst>
              <a:ext uri="{FF2B5EF4-FFF2-40B4-BE49-F238E27FC236}">
                <a16:creationId xmlns:a16="http://schemas.microsoft.com/office/drawing/2014/main" id="{358A892C-9E3D-4D6A-B8AD-1388C132D6DF}"/>
              </a:ext>
            </a:extLst>
          </p:cNvPr>
          <p:cNvSpPr/>
          <p:nvPr/>
        </p:nvSpPr>
        <p:spPr>
          <a:xfrm rot="16200000">
            <a:off x="1971571" y="4172529"/>
            <a:ext cx="720000" cy="269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rgbClr val="004990"/>
                </a:solidFill>
                <a:latin typeface="Arial" panose="020B0604020202020204" pitchFamily="34" charset="0"/>
                <a:cs typeface="Arial" panose="020B0604020202020204" pitchFamily="34" charset="0"/>
              </a:rPr>
              <a:t>$3.7 BLN </a:t>
            </a:r>
          </a:p>
        </p:txBody>
      </p:sp>
      <p:pic>
        <p:nvPicPr>
          <p:cNvPr id="36" name="Picture 2" descr="A2X Markets">
            <a:extLst>
              <a:ext uri="{FF2B5EF4-FFF2-40B4-BE49-F238E27FC236}">
                <a16:creationId xmlns:a16="http://schemas.microsoft.com/office/drawing/2014/main" id="{D7450077-90F1-4B10-998A-5A2060F577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45669" y="5991005"/>
            <a:ext cx="10572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JSE logo">
            <a:extLst>
              <a:ext uri="{FF2B5EF4-FFF2-40B4-BE49-F238E27FC236}">
                <a16:creationId xmlns:a16="http://schemas.microsoft.com/office/drawing/2014/main" id="{FCEE0680-273E-4086-9849-A95688F3966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0506" y="5922887"/>
            <a:ext cx="1276247" cy="7984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ABE">
            <a:extLst>
              <a:ext uri="{FF2B5EF4-FFF2-40B4-BE49-F238E27FC236}">
                <a16:creationId xmlns:a16="http://schemas.microsoft.com/office/drawing/2014/main" id="{0C6F98DC-C583-47E8-9AF2-A6B5CC25B5AE}"/>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65857"/>
          <a:stretch/>
        </p:blipFill>
        <p:spPr bwMode="auto">
          <a:xfrm>
            <a:off x="6670132" y="6082007"/>
            <a:ext cx="1745709" cy="38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37C484-C8C7-437F-976C-0C0FA3DB37C6}"/>
              </a:ext>
            </a:extLst>
          </p:cNvPr>
          <p:cNvSpPr txBox="1"/>
          <p:nvPr/>
        </p:nvSpPr>
        <p:spPr>
          <a:xfrm>
            <a:off x="7147712" y="6451917"/>
            <a:ext cx="2315239" cy="369332"/>
          </a:xfrm>
          <a:prstGeom prst="rect">
            <a:avLst/>
          </a:prstGeom>
          <a:noFill/>
        </p:spPr>
        <p:txBody>
          <a:bodyPr wrap="square" rtlCol="0">
            <a:spAutoFit/>
          </a:bodyPr>
          <a:lstStyle/>
          <a:p>
            <a:r>
              <a:rPr lang="en-US" dirty="0"/>
              <a:t>www.abe.io</a:t>
            </a:r>
            <a:endParaRPr lang="en-NG" dirty="0"/>
          </a:p>
        </p:txBody>
      </p:sp>
      <p:pic>
        <p:nvPicPr>
          <p:cNvPr id="4" name="Picture 3">
            <a:extLst>
              <a:ext uri="{FF2B5EF4-FFF2-40B4-BE49-F238E27FC236}">
                <a16:creationId xmlns:a16="http://schemas.microsoft.com/office/drawing/2014/main" id="{A25F4227-BC21-4F40-82FF-FA8B4914A22B}"/>
              </a:ext>
            </a:extLst>
          </p:cNvPr>
          <p:cNvPicPr>
            <a:picLocks noChangeAspect="1"/>
          </p:cNvPicPr>
          <p:nvPr/>
        </p:nvPicPr>
        <p:blipFill rotWithShape="1">
          <a:blip r:embed="rId19"/>
          <a:srcRect t="4041" r="-581" b="58979"/>
          <a:stretch/>
        </p:blipFill>
        <p:spPr>
          <a:xfrm>
            <a:off x="-1" y="627321"/>
            <a:ext cx="9197163" cy="2254328"/>
          </a:xfrm>
          <a:prstGeom prst="rect">
            <a:avLst/>
          </a:prstGeom>
        </p:spPr>
      </p:pic>
    </p:spTree>
    <p:extLst>
      <p:ext uri="{BB962C8B-B14F-4D97-AF65-F5344CB8AC3E}">
        <p14:creationId xmlns:p14="http://schemas.microsoft.com/office/powerpoint/2010/main" val="1095605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Trading Systems Re-development Initiatives</a:t>
            </a:r>
            <a:endParaRPr lang="en-GB" dirty="0"/>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2558069718"/>
              </p:ext>
            </p:extLst>
          </p:nvPr>
        </p:nvGraphicFramePr>
        <p:xfrm>
          <a:off x="2726486" y="998876"/>
          <a:ext cx="6307784" cy="5392776"/>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dirty="0">
                          <a:solidFill>
                            <a:schemeClr val="tx1"/>
                          </a:solidFill>
                          <a:latin typeface="Arial" pitchFamily="34" charset="0"/>
                          <a:cs typeface="Arial" pitchFamily="34" charset="0"/>
                        </a:rPr>
                        <a:t>A multi-asset class proprietary trading system that allow market participants to trade multiple assets types in very easy and efficient way. These includes redevelopment of Q-Deal, PenDealer and FFTRS and  FMDQ-Next Trading Platform enhancement</a:t>
                      </a:r>
                      <a:endParaRPr lang="en-US" sz="1000" b="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312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dirty="0">
                          <a:solidFill>
                            <a:schemeClr val="tx1"/>
                          </a:solidFill>
                          <a:latin typeface="Arial" pitchFamily="34" charset="0"/>
                          <a:cs typeface="Arial" pitchFamily="34" charset="0"/>
                        </a:rPr>
                        <a:t>A reliable and robust multi-asset trading system for small venues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dirty="0">
                          <a:solidFill>
                            <a:schemeClr val="tx1"/>
                          </a:solidFill>
                          <a:latin typeface="Arial" pitchFamily="34" charset="0"/>
                          <a:cs typeface="Arial" pitchFamily="34" charset="0"/>
                        </a:rPr>
                        <a:t>Ability to facilitate spin-off of new venues as product innovation takes place.</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2127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Collaboration with  leading industry players like Exactpro and RemoraTech, in other to leverage their experiences in these key areas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Q4 2020</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N100m</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338235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Applications Documentation</a:t>
            </a:r>
            <a:endParaRPr lang="en-GB" dirty="0"/>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2993475377"/>
              </p:ext>
            </p:extLst>
          </p:nvPr>
        </p:nvGraphicFramePr>
        <p:xfrm>
          <a:off x="2726486" y="998876"/>
          <a:ext cx="6307784" cy="5392776"/>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GB" sz="1000" b="0" dirty="0">
                          <a:solidFill>
                            <a:schemeClr val="tx1"/>
                          </a:solidFill>
                          <a:latin typeface="Arial" pitchFamily="34" charset="0"/>
                          <a:cs typeface="Arial" pitchFamily="34" charset="0"/>
                        </a:rPr>
                        <a:t>Document application, providing data dictionaries, process flows, architectural diagram, so as to  aid know how on the applications, ease support and maintenance burdens.</a:t>
                      </a:r>
                      <a:endParaRPr lang="en-US" sz="1000" b="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312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dirty="0">
                          <a:solidFill>
                            <a:schemeClr val="tx1"/>
                          </a:solidFill>
                          <a:effectLst/>
                          <a:latin typeface="Arial" pitchFamily="34" charset="0"/>
                          <a:cs typeface="Arial" pitchFamily="34" charset="0"/>
                        </a:rPr>
                        <a:t>Knowledge transfer</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dirty="0">
                          <a:solidFill>
                            <a:schemeClr val="tx1"/>
                          </a:solidFill>
                          <a:effectLst/>
                          <a:latin typeface="Arial" pitchFamily="34" charset="0"/>
                          <a:cs typeface="Arial" pitchFamily="34" charset="0"/>
                        </a:rPr>
                        <a:t>Informed Maintenance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dirty="0">
                          <a:solidFill>
                            <a:schemeClr val="tx1"/>
                          </a:solidFill>
                          <a:effectLst/>
                          <a:latin typeface="Arial" pitchFamily="34" charset="0"/>
                          <a:cs typeface="Arial" pitchFamily="34" charset="0"/>
                        </a:rPr>
                        <a:t>Service Support</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dirty="0">
                          <a:solidFill>
                            <a:schemeClr val="tx1"/>
                          </a:solidFill>
                          <a:effectLst/>
                          <a:latin typeface="Arial" pitchFamily="34" charset="0"/>
                          <a:cs typeface="Arial" pitchFamily="34" charset="0"/>
                        </a:rPr>
                        <a:t>Proper and clear error reporting</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2127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Application development based strictly on approved BRD</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Application code documentation during development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Process documentation (Application installation/rollback process)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Maintenance of error and resolution dictionary</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Q3 2020</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Not Applicable</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4499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Shared Service Infrastructure Architecture</a:t>
            </a:r>
            <a:endParaRPr lang="en-GB" dirty="0"/>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1973020241"/>
              </p:ext>
            </p:extLst>
          </p:nvPr>
        </p:nvGraphicFramePr>
        <p:xfrm>
          <a:off x="2726486" y="998876"/>
          <a:ext cx="6307784" cy="5392776"/>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dirty="0">
                          <a:solidFill>
                            <a:schemeClr val="tx1"/>
                          </a:solidFill>
                          <a:latin typeface="Arial" pitchFamily="34" charset="0"/>
                          <a:cs typeface="Arial" pitchFamily="34" charset="0"/>
                        </a:rPr>
                        <a:t>Development of a reference enterprise infrastructure architecture -Develop architecture policies, Create/design reference architecture and document, Implementation to align all shared infrastructure solutions.</a:t>
                      </a:r>
                      <a:endParaRPr lang="en-US" sz="1000" b="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31224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kern="1200" dirty="0">
                          <a:solidFill>
                            <a:schemeClr val="tx1"/>
                          </a:solidFill>
                          <a:latin typeface="Arial" pitchFamily="34" charset="0"/>
                          <a:ea typeface="+mn-ea"/>
                          <a:cs typeface="Arial" pitchFamily="34" charset="0"/>
                        </a:rPr>
                        <a:t>Robust architecture reference framework for developing and maintaining infrastructure solutions</a:t>
                      </a:r>
                      <a:r>
                        <a:rPr lang="en-GB" sz="1000" b="1" kern="1200" dirty="0">
                          <a:solidFill>
                            <a:schemeClr val="tx1"/>
                          </a:solidFill>
                          <a:latin typeface="Arial" pitchFamily="34" charset="0"/>
                          <a:ea typeface="+mn-ea"/>
                          <a:cs typeface="Arial" pitchFamily="34" charset="0"/>
                        </a:rPr>
                        <a:t>.</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kern="1200" dirty="0">
                          <a:solidFill>
                            <a:schemeClr val="tx1"/>
                          </a:solidFill>
                          <a:effectLst/>
                          <a:latin typeface="Arial" pitchFamily="34" charset="0"/>
                          <a:ea typeface="+mn-ea"/>
                          <a:cs typeface="Arial" pitchFamily="34" charset="0"/>
                        </a:rPr>
                        <a:t>Code / System reuse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kern="1200" dirty="0">
                          <a:solidFill>
                            <a:schemeClr val="tx1"/>
                          </a:solidFill>
                          <a:effectLst/>
                          <a:latin typeface="Arial" pitchFamily="34" charset="0"/>
                          <a:ea typeface="+mn-ea"/>
                          <a:cs typeface="Arial" pitchFamily="34" charset="0"/>
                        </a:rPr>
                        <a:t>Service deduplication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kern="1200" dirty="0">
                          <a:solidFill>
                            <a:schemeClr val="tx1"/>
                          </a:solidFill>
                          <a:effectLst/>
                          <a:latin typeface="Arial" pitchFamily="34" charset="0"/>
                          <a:ea typeface="+mn-ea"/>
                          <a:cs typeface="Arial" pitchFamily="34" charset="0"/>
                        </a:rPr>
                        <a:t>Easier knowledge transfer</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kern="1200" dirty="0">
                          <a:solidFill>
                            <a:schemeClr val="tx1"/>
                          </a:solidFill>
                          <a:effectLst/>
                          <a:latin typeface="Arial" pitchFamily="34" charset="0"/>
                          <a:ea typeface="+mn-ea"/>
                          <a:cs typeface="Arial" pitchFamily="34" charset="0"/>
                        </a:rPr>
                        <a:t>Lower infrastructure cost</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32127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Service API suite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Micro Service implementation (based as much as possible on Single responsibility principle)</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Q4 2020</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 / Vendor </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Not Applicable</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495710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451572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rgbClr val="1C3E62"/>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514223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7701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Security Transformation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2953664005"/>
              </p:ext>
            </p:extLst>
          </p:nvPr>
        </p:nvGraphicFramePr>
        <p:xfrm>
          <a:off x="2726486" y="998876"/>
          <a:ext cx="6307784" cy="5620981"/>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dirty="0">
                          <a:solidFill>
                            <a:schemeClr val="tx1">
                              <a:lumMod val="85000"/>
                              <a:lumOff val="15000"/>
                            </a:schemeClr>
                          </a:solidFill>
                          <a:latin typeface="Arial" pitchFamily="34" charset="0"/>
                          <a:cs typeface="Arial" pitchFamily="34" charset="0"/>
                        </a:rPr>
                        <a:t>Proactively protect organisation information (data) leveraging on security solutions that rapidly identify, analyse and mitigate against errors and vulnerabilities within the IT infrastructure to improve assurance in security investments.</a:t>
                      </a:r>
                      <a:endParaRPr lang="en-GB" sz="1000" b="0" kern="1200" dirty="0">
                        <a:solidFill>
                          <a:schemeClr val="tx1">
                            <a:lumMod val="85000"/>
                            <a:lumOff val="15000"/>
                          </a:schemeClr>
                        </a:solidFill>
                        <a:latin typeface="Arial" pitchFamily="34" charset="0"/>
                        <a:ea typeface="+mn-ea"/>
                        <a:cs typeface="Arial"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b="0" kern="1200" dirty="0">
                          <a:solidFill>
                            <a:schemeClr val="tx1">
                              <a:lumMod val="85000"/>
                              <a:lumOff val="15000"/>
                            </a:schemeClr>
                          </a:solidFill>
                          <a:latin typeface="Arial" pitchFamily="34" charset="0"/>
                          <a:ea typeface="+mn-ea"/>
                          <a:cs typeface="Arial" pitchFamily="34" charset="0"/>
                        </a:rPr>
                        <a:t>Gross reduction of data loss</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b="0" kern="1200" dirty="0">
                          <a:solidFill>
                            <a:schemeClr val="tx1">
                              <a:lumMod val="85000"/>
                              <a:lumOff val="15000"/>
                            </a:schemeClr>
                          </a:solidFill>
                          <a:latin typeface="Arial" pitchFamily="34" charset="0"/>
                          <a:ea typeface="+mn-ea"/>
                          <a:cs typeface="Arial" pitchFamily="34" charset="0"/>
                        </a:rPr>
                        <a:t>Increased data integrity </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Reduce IT infrastructure vulnerability</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Increased Cybersecurity Awareness</a:t>
                      </a:r>
                      <a:endParaRPr lang="en-US" sz="1000" b="0" dirty="0">
                        <a:latin typeface="Arial" pitchFamily="34" charset="0"/>
                        <a:cs typeface="Arial"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TBD</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kern="1200" dirty="0">
                          <a:solidFill>
                            <a:schemeClr val="tx1">
                              <a:lumMod val="85000"/>
                              <a:lumOff val="15000"/>
                            </a:schemeClr>
                          </a:solidFill>
                          <a:effectLst/>
                          <a:latin typeface="Arial" panose="020B0604020202020204" pitchFamily="34" charset="0"/>
                          <a:ea typeface="+mn-ea"/>
                          <a:cs typeface="Arial" panose="020B0604020202020204" pitchFamily="34" charset="0"/>
                        </a:rPr>
                        <a:t>Advanced Security Operations - Multi-factor authentication– Q2- 2020</a:t>
                      </a:r>
                    </a:p>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sz="1000" b="0" kern="1200" dirty="0">
                          <a:solidFill>
                            <a:schemeClr val="tx1">
                              <a:lumMod val="85000"/>
                              <a:lumOff val="15000"/>
                            </a:schemeClr>
                          </a:solidFill>
                          <a:effectLst/>
                          <a:latin typeface="Arial" panose="020B0604020202020204" pitchFamily="34" charset="0"/>
                          <a:ea typeface="+mn-ea"/>
                          <a:cs typeface="Arial" panose="020B0604020202020204" pitchFamily="34" charset="0"/>
                        </a:rPr>
                        <a:t>Secure infrastructure – </a:t>
                      </a:r>
                      <a:r>
                        <a:rPr lang="en-GB" sz="1000" b="0" kern="1200" noProof="0" dirty="0">
                          <a:solidFill>
                            <a:schemeClr val="tx1">
                              <a:lumMod val="85000"/>
                              <a:lumOff val="15000"/>
                            </a:schemeClr>
                          </a:solidFill>
                          <a:effectLst/>
                          <a:latin typeface="Arial" panose="020B0604020202020204" pitchFamily="34" charset="0"/>
                          <a:ea typeface="+mn-ea"/>
                          <a:cs typeface="Arial" panose="020B0604020202020204" pitchFamily="34" charset="0"/>
                        </a:rPr>
                        <a:t>Implement</a:t>
                      </a:r>
                      <a:r>
                        <a:rPr lang="fr-FR" sz="1000" b="0" kern="1200" dirty="0">
                          <a:solidFill>
                            <a:schemeClr val="tx1">
                              <a:lumMod val="85000"/>
                              <a:lumOff val="15000"/>
                            </a:schemeClr>
                          </a:solidFill>
                          <a:effectLst/>
                          <a:latin typeface="Arial" panose="020B0604020202020204" pitchFamily="34" charset="0"/>
                          <a:ea typeface="+mn-ea"/>
                          <a:cs typeface="Arial" panose="020B0604020202020204" pitchFamily="34" charset="0"/>
                        </a:rPr>
                        <a:t>  </a:t>
                      </a:r>
                      <a:r>
                        <a:rPr lang="en-GB" sz="1000" b="0" kern="1200" noProof="0" dirty="0">
                          <a:solidFill>
                            <a:schemeClr val="tx1">
                              <a:lumMod val="85000"/>
                              <a:lumOff val="15000"/>
                            </a:schemeClr>
                          </a:solidFill>
                          <a:effectLst/>
                          <a:latin typeface="Arial" panose="020B0604020202020204" pitchFamily="34" charset="0"/>
                          <a:ea typeface="+mn-ea"/>
                          <a:cs typeface="Arial" panose="020B0604020202020204" pitchFamily="34" charset="0"/>
                        </a:rPr>
                        <a:t>serverless</a:t>
                      </a:r>
                      <a:r>
                        <a:rPr lang="fr-FR" sz="1000" b="0" kern="1200" dirty="0">
                          <a:solidFill>
                            <a:schemeClr val="tx1"/>
                          </a:solidFill>
                          <a:effectLst/>
                          <a:latin typeface="Arial" panose="020B0604020202020204" pitchFamily="34" charset="0"/>
                          <a:ea typeface="+mn-ea"/>
                          <a:cs typeface="Arial" panose="020B0604020202020204" pitchFamily="34" charset="0"/>
                        </a:rPr>
                        <a:t> environnent</a:t>
                      </a:r>
                      <a:r>
                        <a:rPr lang="en-GB" sz="1000" b="0" kern="1200" dirty="0">
                          <a:solidFill>
                            <a:schemeClr val="tx1">
                              <a:lumMod val="85000"/>
                              <a:lumOff val="15000"/>
                            </a:schemeClr>
                          </a:solidFill>
                          <a:effectLst/>
                          <a:latin typeface="Arial" panose="020B0604020202020204" pitchFamily="34" charset="0"/>
                          <a:ea typeface="+mn-ea"/>
                          <a:cs typeface="Arial" panose="020B0604020202020204" pitchFamily="34" charset="0"/>
                        </a:rPr>
                        <a:t>– Q2- 2021</a:t>
                      </a:r>
                    </a:p>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effectLst/>
                          <a:latin typeface="Arial" panose="020B0604020202020204" pitchFamily="34" charset="0"/>
                          <a:ea typeface="+mn-ea"/>
                          <a:cs typeface="Arial" panose="020B0604020202020204" pitchFamily="34" charset="0"/>
                        </a:rPr>
                        <a:t>Backup and disaster recovery–Backup to disk 2020</a:t>
                      </a:r>
                    </a:p>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Data Protection – Endpoint data Protection – Q4 -2020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N30m</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9021273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Network Access Control</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1667241150"/>
              </p:ext>
            </p:extLst>
          </p:nvPr>
        </p:nvGraphicFramePr>
        <p:xfrm>
          <a:off x="2726486" y="998876"/>
          <a:ext cx="6307784" cy="4973750"/>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dirty="0">
                          <a:solidFill>
                            <a:schemeClr val="tx1">
                              <a:lumMod val="85000"/>
                              <a:lumOff val="15000"/>
                            </a:schemeClr>
                          </a:solidFill>
                          <a:latin typeface="Arial" pitchFamily="34" charset="0"/>
                          <a:cs typeface="Arial" pitchFamily="34" charset="0"/>
                        </a:rPr>
                        <a:t>To protect organisation's network from being compromised by both internal and external attacks and optimizes the availability and security of enterprise applications</a:t>
                      </a:r>
                      <a:endParaRPr lang="en-GB" sz="1000" b="0" kern="1200" dirty="0">
                        <a:solidFill>
                          <a:schemeClr val="tx1">
                            <a:lumMod val="85000"/>
                            <a:lumOff val="15000"/>
                          </a:schemeClr>
                        </a:solidFill>
                        <a:latin typeface="Arial" pitchFamily="34" charset="0"/>
                        <a:ea typeface="+mn-ea"/>
                        <a:cs typeface="Arial"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latin typeface="Arial" pitchFamily="34" charset="0"/>
                          <a:cs typeface="Arial" pitchFamily="34" charset="0"/>
                        </a:rPr>
                        <a:t>To protect organisation's network from being compromised by both internal and external attacks and optimizes the availability and security of enterprise applications</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latin typeface="Arial" pitchFamily="34" charset="0"/>
                          <a:cs typeface="Arial" pitchFamily="34" charset="0"/>
                        </a:rPr>
                        <a:t>To optimizes the availability and security of enterprise applications</a:t>
                      </a:r>
                    </a:p>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latin typeface="Arial" pitchFamily="34" charset="0"/>
                          <a:cs typeface="Arial" pitchFamily="34" charset="0"/>
                        </a:rPr>
                        <a:t>For intelligently controlling access to computer resources, enforcing policies and auditing </a:t>
                      </a:r>
                      <a:endParaRPr lang="en-US" sz="1000" b="0" dirty="0">
                        <a:latin typeface="Arial" pitchFamily="34" charset="0"/>
                        <a:cs typeface="Arial"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u="none" strike="noStrike" kern="1200" cap="none" spc="0" baseline="0" dirty="0">
                          <a:ln>
                            <a:noFill/>
                          </a:ln>
                          <a:solidFill>
                            <a:schemeClr val="tx1"/>
                          </a:solidFill>
                          <a:uFillTx/>
                          <a:latin typeface="Arial" pitchFamily="34" charset="0"/>
                          <a:ea typeface="+mn-ea"/>
                          <a:cs typeface="Arial" pitchFamily="34" charset="0"/>
                          <a:sym typeface="Helvetica"/>
                        </a:rPr>
                        <a:t>Network Access Control (Using Aruba Clear Pass)</a:t>
                      </a:r>
                    </a:p>
                    <a:p>
                      <a:pPr marL="171450" marR="0" lvl="0" indent="-171450" algn="just" defTabSz="6858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u="none" strike="noStrike" kern="1200" cap="none" spc="0" baseline="0" dirty="0">
                          <a:ln>
                            <a:noFill/>
                          </a:ln>
                          <a:solidFill>
                            <a:schemeClr val="tx1"/>
                          </a:solidFill>
                          <a:uFillTx/>
                          <a:latin typeface="Arial" pitchFamily="34" charset="0"/>
                          <a:ea typeface="+mn-ea"/>
                          <a:cs typeface="Arial" pitchFamily="34" charset="0"/>
                          <a:sym typeface="Helvetica"/>
                        </a:rPr>
                        <a:t>Authentication, Authorization, and Accounting (AAA)Configuration</a:t>
                      </a:r>
                    </a:p>
                    <a:p>
                      <a:pPr marL="171450" marR="0" lvl="0" indent="-171450" algn="just" defTabSz="6858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u="none" strike="noStrike" kern="1200" cap="none" spc="0" baseline="0" dirty="0">
                          <a:ln>
                            <a:noFill/>
                          </a:ln>
                          <a:solidFill>
                            <a:schemeClr val="tx1"/>
                          </a:solidFill>
                          <a:uFillTx/>
                          <a:latin typeface="Arial" pitchFamily="34" charset="0"/>
                          <a:ea typeface="+mn-ea"/>
                          <a:cs typeface="Arial" pitchFamily="34" charset="0"/>
                          <a:sym typeface="Helvetica"/>
                        </a:rPr>
                        <a:t>Implement application Delivery Controller to optimizes the availability, user experience, and application security of enterprise applications</a:t>
                      </a:r>
                      <a:endParaRPr lang="en-US" sz="1000" b="0" i="0" u="none" strike="noStrike" kern="1200" cap="none" spc="0" baseline="0" dirty="0">
                        <a:ln>
                          <a:noFill/>
                        </a:ln>
                        <a:solidFill>
                          <a:schemeClr val="tx1"/>
                        </a:solidFill>
                        <a:uFillTx/>
                        <a:latin typeface="Arial" pitchFamily="34" charset="0"/>
                        <a:ea typeface="+mn-ea"/>
                        <a:cs typeface="Arial" pitchFamily="34" charset="0"/>
                        <a:sym typeface="Helvetica"/>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Q3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xxx</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208063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Implement Fortinet ADC</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1915038713"/>
              </p:ext>
            </p:extLst>
          </p:nvPr>
        </p:nvGraphicFramePr>
        <p:xfrm>
          <a:off x="2726486" y="998876"/>
          <a:ext cx="6307784" cy="4973750"/>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kern="1200" dirty="0">
                          <a:solidFill>
                            <a:schemeClr val="tx1">
                              <a:lumMod val="85000"/>
                              <a:lumOff val="15000"/>
                            </a:schemeClr>
                          </a:solidFill>
                          <a:latin typeface="Arial" pitchFamily="34" charset="0"/>
                          <a:ea typeface="+mn-ea"/>
                          <a:cs typeface="Arial" pitchFamily="34" charset="0"/>
                        </a:rPr>
                        <a:t>Optimises the availability and security of enterprise applications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i="0" u="none" strike="noStrike" kern="1200" cap="none" spc="0" baseline="0" dirty="0">
                          <a:ln>
                            <a:noFill/>
                          </a:ln>
                          <a:solidFill>
                            <a:schemeClr val="tx1">
                              <a:lumMod val="85000"/>
                              <a:lumOff val="15000"/>
                            </a:schemeClr>
                          </a:solidFill>
                          <a:uFillTx/>
                          <a:latin typeface="Arial" pitchFamily="34" charset="0"/>
                          <a:ea typeface="+mn-ea"/>
                          <a:cs typeface="Arial" pitchFamily="34" charset="0"/>
                          <a:sym typeface="Helvetica"/>
                        </a:rPr>
                        <a:t>Fortinet Application Delivery Controller (FortiADC) optimizes the availability, user experience, and application security of enterprise applications. FortiADC provides application availability using Layer 4/Layer 7 load balancing, data centre resiliency, application optimization, and a web application firewall (WAF) to protect web applications from the OWASP Top 10 and many other threats.</a:t>
                      </a:r>
                      <a:endParaRPr lang="en-US" sz="1000" b="0" i="0" u="none" strike="noStrike" kern="1200" cap="none" spc="0" baseline="0" dirty="0">
                        <a:ln>
                          <a:noFill/>
                        </a:ln>
                        <a:solidFill>
                          <a:schemeClr val="tx1">
                            <a:lumMod val="85000"/>
                            <a:lumOff val="15000"/>
                          </a:schemeClr>
                        </a:solidFill>
                        <a:uFillTx/>
                        <a:latin typeface="Arial" pitchFamily="34" charset="0"/>
                        <a:ea typeface="+mn-ea"/>
                        <a:cs typeface="Arial" pitchFamily="34" charset="0"/>
                        <a:sym typeface="Helvetica"/>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FortiADC and configure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Test for effectiveness </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Q4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xxx</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8753509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Implement High Availability</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3682385136"/>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DB9BC74B-9132-4860-A621-F42B1D7D10BD}"/>
              </a:ext>
            </a:extLst>
          </p:cNvPr>
          <p:cNvGraphicFramePr>
            <a:graphicFrameLocks noGrp="1"/>
          </p:cNvGraphicFramePr>
          <p:nvPr>
            <p:extLst>
              <p:ext uri="{D42A27DB-BD31-4B8C-83A1-F6EECF244321}">
                <p14:modId xmlns:p14="http://schemas.microsoft.com/office/powerpoint/2010/main" val="1633728776"/>
              </p:ext>
            </p:extLst>
          </p:nvPr>
        </p:nvGraphicFramePr>
        <p:xfrm>
          <a:off x="2698074" y="996696"/>
          <a:ext cx="6307200" cy="5381997"/>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45982">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2545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Implementation of a high availability architecture especially for critical applications to eliminate single point of failure and service disruption.</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4598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2604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IT services availability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Increased availability of critical applications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Optimal operation performance even at high loads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Automatic failover with little or no downtime which mitigate against service disruption</a:t>
                      </a:r>
                    </a:p>
                    <a:p>
                      <a:pPr marL="0" marR="0" lvl="0" indent="0" algn="l" defTabSz="457095" rtl="0" eaLnBrk="1" fontAlgn="base" latinLnBrk="0" hangingPunct="1">
                        <a:lnSpc>
                          <a:spcPct val="100000"/>
                        </a:lnSpc>
                        <a:spcBef>
                          <a:spcPct val="0"/>
                        </a:spcBef>
                        <a:spcAft>
                          <a:spcPts val="300"/>
                        </a:spcAft>
                        <a:buClrTx/>
                        <a:buSzTx/>
                        <a:buFont typeface="EYInterstate Light" panose="02000506000000020004" pitchFamily="2" charset="0"/>
                        <a:buNone/>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4598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6244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Review the architecture of all applications to identify applications with inadequate high availability (HA) designs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Enforce a high availability design and architecture for all solutions particularly the critical ones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Implement multiple load-balanced application servers for critical applications .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Automate the application backup system</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periodic assessment of the Infrastructure landscape to ensure compliance to HA design </a:t>
                      </a:r>
                    </a:p>
                    <a:p>
                      <a:pPr marL="171450" indent="-17145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45982">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583668">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Technology refresh</a:t>
                      </a:r>
                    </a:p>
                    <a:p>
                      <a:pPr marL="0" marR="0" indent="0" algn="l" defTabSz="457200" rtl="0" eaLnBrk="1" fontAlgn="auto" latinLnBrk="0" hangingPunct="1">
                        <a:lnSpc>
                          <a:spcPct val="100000"/>
                        </a:lnSpc>
                        <a:spcBef>
                          <a:spcPts val="0"/>
                        </a:spcBef>
                        <a:spcAft>
                          <a:spcPts val="300"/>
                        </a:spcAft>
                        <a:buClrTx/>
                        <a:buSzTx/>
                        <a:buFont typeface="EYInterstate Light" panose="02000506000000020004" pitchFamily="2" charset="0"/>
                        <a:buNone/>
                        <a:tabLst/>
                        <a:defRPr/>
                      </a:pP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3 months </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598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39248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In-house/Professional Services Firm</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N/A</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0431946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6012"/>
            <a:ext cx="7103240" cy="812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Enterprise Risk Management (ERM) Implementation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5DE198F8-A4E5-46C4-B19D-8212B3630D2F}"/>
              </a:ext>
            </a:extLst>
          </p:cNvPr>
          <p:cNvGraphicFramePr>
            <a:graphicFrameLocks noGrp="1"/>
          </p:cNvGraphicFramePr>
          <p:nvPr>
            <p:extLst>
              <p:ext uri="{D42A27DB-BD31-4B8C-83A1-F6EECF244321}">
                <p14:modId xmlns:p14="http://schemas.microsoft.com/office/powerpoint/2010/main" val="3402901458"/>
              </p:ext>
            </p:extLst>
          </p:nvPr>
        </p:nvGraphicFramePr>
        <p:xfrm>
          <a:off x="2698074" y="996696"/>
          <a:ext cx="6307200" cy="538200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0732">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64339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Proactively identify and mitigate risks in line with the group’s risk framework</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073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28057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Enables the group manage risk from strategy setting to </a:t>
                      </a:r>
                      <a:r>
                        <a:rPr lang="en-GB" sz="1000" b="0" i="0" u="none" strike="noStrike" noProof="0" dirty="0">
                          <a:solidFill>
                            <a:schemeClr val="tx1"/>
                          </a:solidFill>
                          <a:effectLst/>
                          <a:latin typeface="Arial" panose="020B0604020202020204" pitchFamily="34" charset="0"/>
                          <a:cs typeface="Arial" panose="020B0604020202020204" pitchFamily="34" charset="0"/>
                        </a:rPr>
                        <a:t>organisational</a:t>
                      </a:r>
                      <a:r>
                        <a:rPr lang="en-US" sz="1000" b="0" i="0" u="none" strike="noStrike" dirty="0">
                          <a:solidFill>
                            <a:schemeClr val="tx1"/>
                          </a:solidFill>
                          <a:effectLst/>
                          <a:latin typeface="Arial" panose="020B0604020202020204" pitchFamily="34" charset="0"/>
                          <a:cs typeface="Arial" panose="020B0604020202020204" pitchFamily="34" charset="0"/>
                        </a:rPr>
                        <a:t> culture to execution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noProof="0" dirty="0">
                          <a:solidFill>
                            <a:schemeClr val="tx1"/>
                          </a:solidFill>
                          <a:effectLst/>
                          <a:latin typeface="Arial" panose="020B0604020202020204" pitchFamily="34" charset="0"/>
                          <a:cs typeface="Arial" panose="020B0604020202020204" pitchFamily="34" charset="0"/>
                        </a:rPr>
                        <a:t>Standardised</a:t>
                      </a:r>
                      <a:r>
                        <a:rPr lang="en-US" sz="1000" b="0" i="0" u="none" strike="noStrike" dirty="0">
                          <a:solidFill>
                            <a:schemeClr val="tx1"/>
                          </a:solidFill>
                          <a:effectLst/>
                          <a:latin typeface="Arial" panose="020B0604020202020204" pitchFamily="34" charset="0"/>
                          <a:cs typeface="Arial" panose="020B0604020202020204" pitchFamily="34" charset="0"/>
                        </a:rPr>
                        <a:t> risk reporting</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Efficient use of resources, reduces the chance of loss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Better co-ordination of regulatory and compliance matters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Create greater financial stability</a:t>
                      </a:r>
                    </a:p>
                    <a:p>
                      <a:pPr marL="0" marR="0" indent="0" algn="l" defTabSz="457095" rtl="0" eaLnBrk="1" fontAlgn="base" latinLnBrk="0" hangingPunct="1">
                        <a:lnSpc>
                          <a:spcPct val="100000"/>
                        </a:lnSpc>
                        <a:spcBef>
                          <a:spcPct val="0"/>
                        </a:spcBef>
                        <a:spcAft>
                          <a:spcPts val="300"/>
                        </a:spcAft>
                        <a:buClrTx/>
                        <a:buSzTx/>
                        <a:buFont typeface="Arial" panose="020B0604020202020204" pitchFamily="34" charset="0"/>
                        <a:buNone/>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073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19684">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business and technical requirements for ERM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vendor selection in line with the defined business/technical requirements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Build (</a:t>
                      </a:r>
                      <a:r>
                        <a:rPr lang="en-GB" sz="1000" b="0" i="0" u="none" strike="noStrike" noProof="0" dirty="0">
                          <a:solidFill>
                            <a:schemeClr val="tx1"/>
                          </a:solidFill>
                          <a:effectLst/>
                          <a:latin typeface="Arial" panose="020B0604020202020204" pitchFamily="34" charset="0"/>
                          <a:cs typeface="Arial" panose="020B0604020202020204" pitchFamily="34" charset="0"/>
                        </a:rPr>
                        <a:t>customise</a:t>
                      </a:r>
                      <a:r>
                        <a:rPr lang="en-US" sz="1000" b="0" i="0" u="none" strike="noStrike" dirty="0">
                          <a:solidFill>
                            <a:schemeClr val="tx1"/>
                          </a:solidFill>
                          <a:effectLst/>
                          <a:latin typeface="Arial" panose="020B0604020202020204" pitchFamily="34" charset="0"/>
                          <a:cs typeface="Arial" panose="020B0604020202020204" pitchFamily="34" charset="0"/>
                        </a:rPr>
                        <a:t>), test and deploy ERM solution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Sustain and </a:t>
                      </a:r>
                      <a:r>
                        <a:rPr lang="en-GB" sz="1000" b="0" i="0" u="none" strike="noStrike" noProof="0" dirty="0">
                          <a:solidFill>
                            <a:schemeClr val="tx1"/>
                          </a:solidFill>
                          <a:effectLst/>
                          <a:latin typeface="Arial" panose="020B0604020202020204" pitchFamily="34" charset="0"/>
                          <a:cs typeface="Arial" panose="020B0604020202020204" pitchFamily="34" charset="0"/>
                        </a:rPr>
                        <a:t>optimise</a:t>
                      </a:r>
                      <a:r>
                        <a:rPr lang="en-US" sz="1000" b="0" i="0" u="none" strike="noStrike" dirty="0">
                          <a:solidFill>
                            <a:schemeClr val="tx1"/>
                          </a:solidFill>
                          <a:effectLst/>
                          <a:latin typeface="Arial" panose="020B0604020202020204" pitchFamily="34" charset="0"/>
                          <a:cs typeface="Arial" panose="020B0604020202020204" pitchFamily="34" charset="0"/>
                        </a:rPr>
                        <a:t> ERM solution</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0732">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1602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a:t>
                      </a:r>
                      <a:r>
                        <a:rPr lang="en-GB" sz="1000" b="0" kern="1200" baseline="0" noProof="0" dirty="0">
                          <a:solidFill>
                            <a:schemeClr val="tx1"/>
                          </a:solidFill>
                          <a:latin typeface="Arial" panose="020B0604020202020204" pitchFamily="34" charset="0"/>
                          <a:ea typeface=""/>
                          <a:cs typeface="Arial" panose="020B0604020202020204" pitchFamily="34" charset="0"/>
                        </a:rPr>
                        <a:t>rationalisation</a:t>
                      </a: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073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61866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fr-FR" sz="1000" b="0" i="0" u="none" strike="noStrike" kern="1200" dirty="0">
                          <a:solidFill>
                            <a:schemeClr val="tx1"/>
                          </a:solidFill>
                          <a:effectLst/>
                          <a:latin typeface="Arial" panose="020B0604020202020204" pitchFamily="34" charset="0"/>
                          <a:ea typeface="+mn-ea"/>
                          <a:cs typeface="Arial" panose="020B0604020202020204" pitchFamily="34" charset="0"/>
                        </a:rPr>
                        <a:t>Solution Vendor (MetricStream, Qualys, RSA etc.)</a:t>
                      </a:r>
                    </a:p>
                    <a:p>
                      <a:pPr marL="171450" marR="0" lvl="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6666483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PII Implementation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2767534289"/>
              </p:ext>
            </p:extLst>
          </p:nvPr>
        </p:nvGraphicFramePr>
        <p:xfrm>
          <a:off x="2726486" y="998876"/>
          <a:ext cx="6307784" cy="4973750"/>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kern="1200" dirty="0">
                          <a:solidFill>
                            <a:schemeClr val="tx1">
                              <a:lumMod val="85000"/>
                              <a:lumOff val="15000"/>
                            </a:schemeClr>
                          </a:solidFill>
                          <a:latin typeface="Arial" pitchFamily="34" charset="0"/>
                          <a:ea typeface="+mn-ea"/>
                          <a:cs typeface="Arial" pitchFamily="34" charset="0"/>
                        </a:rPr>
                        <a:t>To secure/protect personal identification information of the organisation</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just"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kern="1200" dirty="0">
                          <a:solidFill>
                            <a:schemeClr val="tx1">
                              <a:lumMod val="85000"/>
                              <a:lumOff val="15000"/>
                            </a:schemeClr>
                          </a:solidFill>
                          <a:latin typeface="Arial" pitchFamily="34" charset="0"/>
                          <a:ea typeface="+mn-ea"/>
                          <a:cs typeface="Arial" pitchFamily="34" charset="0"/>
                        </a:rPr>
                        <a:t>To secure/protect personal identification information of the organisation</a:t>
                      </a:r>
                      <a:endParaRPr lang="en-US" sz="1000" b="0" dirty="0">
                        <a:latin typeface="Arial" pitchFamily="34" charset="0"/>
                        <a:cs typeface="Arial"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Implement PII system </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Deploy PII agents on all system</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Q4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xxx</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540796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Tech trends ../4</a:t>
            </a:r>
          </a:p>
        </p:txBody>
      </p:sp>
      <p:pic>
        <p:nvPicPr>
          <p:cNvPr id="36" name="Picture 35" descr="A screenshot of a cell phone&#10;&#10;Description automatically generated">
            <a:extLst>
              <a:ext uri="{FF2B5EF4-FFF2-40B4-BE49-F238E27FC236}">
                <a16:creationId xmlns:a16="http://schemas.microsoft.com/office/drawing/2014/main" id="{B93D404F-D4D2-4B0D-8F2F-7EC16C53C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337" y="886383"/>
            <a:ext cx="6822992" cy="5765429"/>
          </a:xfrm>
          <a:prstGeom prst="rect">
            <a:avLst/>
          </a:prstGeom>
        </p:spPr>
      </p:pic>
      <p:sp>
        <p:nvSpPr>
          <p:cNvPr id="3" name="Rectangle 2">
            <a:extLst>
              <a:ext uri="{FF2B5EF4-FFF2-40B4-BE49-F238E27FC236}">
                <a16:creationId xmlns:a16="http://schemas.microsoft.com/office/drawing/2014/main" id="{2CCE7D29-99FF-4389-948D-9865E878F27B}"/>
              </a:ext>
            </a:extLst>
          </p:cNvPr>
          <p:cNvSpPr/>
          <p:nvPr/>
        </p:nvSpPr>
        <p:spPr>
          <a:xfrm>
            <a:off x="1073501" y="6555670"/>
            <a:ext cx="5997389" cy="246221"/>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Source:   https://www.cbinsights.com/research/capital-markets-tech-market-map-fintech/</a:t>
            </a:r>
            <a:endParaRPr lang="en-NG"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293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AAA Configuration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2C973E"/>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18D1D"/>
                    </a:solidFill>
                  </a:tcPr>
                </a:tc>
                <a:extLst>
                  <a:ext uri="{0D108BD9-81ED-4DB2-BD59-A6C34878D82A}">
                    <a16:rowId xmlns:a16="http://schemas.microsoft.com/office/drawing/2014/main" val="10005"/>
                  </a:ext>
                </a:extLst>
              </a:tr>
            </a:tbl>
          </a:graphicData>
        </a:graphic>
      </p:graphicFrame>
      <p:graphicFrame>
        <p:nvGraphicFramePr>
          <p:cNvPr id="131" name="Table 130">
            <a:extLst>
              <a:ext uri="{FF2B5EF4-FFF2-40B4-BE49-F238E27FC236}">
                <a16:creationId xmlns:a16="http://schemas.microsoft.com/office/drawing/2014/main" id="{6E93E0B4-E061-4946-98F4-800A9509D4CA}"/>
              </a:ext>
            </a:extLst>
          </p:cNvPr>
          <p:cNvGraphicFramePr>
            <a:graphicFrameLocks noGrp="1"/>
          </p:cNvGraphicFramePr>
          <p:nvPr>
            <p:extLst>
              <p:ext uri="{D42A27DB-BD31-4B8C-83A1-F6EECF244321}">
                <p14:modId xmlns:p14="http://schemas.microsoft.com/office/powerpoint/2010/main" val="205494696"/>
              </p:ext>
            </p:extLst>
          </p:nvPr>
        </p:nvGraphicFramePr>
        <p:xfrm>
          <a:off x="2726486" y="998876"/>
          <a:ext cx="6307784" cy="4973750"/>
        </p:xfrm>
        <a:graphic>
          <a:graphicData uri="http://schemas.openxmlformats.org/drawingml/2006/table">
            <a:tbl>
              <a:tblPr/>
              <a:tblGrid>
                <a:gridCol w="3153892">
                  <a:extLst>
                    <a:ext uri="{9D8B030D-6E8A-4147-A177-3AD203B41FA5}">
                      <a16:colId xmlns:a16="http://schemas.microsoft.com/office/drawing/2014/main" val="20000"/>
                    </a:ext>
                  </a:extLst>
                </a:gridCol>
                <a:gridCol w="3153892">
                  <a:extLst>
                    <a:ext uri="{9D8B030D-6E8A-4147-A177-3AD203B41FA5}">
                      <a16:colId xmlns:a16="http://schemas.microsoft.com/office/drawing/2014/main" val="20001"/>
                    </a:ext>
                  </a:extLst>
                </a:gridCol>
              </a:tblGrid>
              <a:tr h="267180">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073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0" kern="1200" dirty="0">
                          <a:solidFill>
                            <a:schemeClr val="tx1">
                              <a:lumMod val="85000"/>
                              <a:lumOff val="15000"/>
                            </a:schemeClr>
                          </a:solidFill>
                          <a:latin typeface="Arial" pitchFamily="34" charset="0"/>
                          <a:ea typeface="+mn-ea"/>
                          <a:cs typeface="Arial" pitchFamily="34" charset="0"/>
                        </a:rPr>
                        <a:t>AAA is a framework for intelligently controlling access to computer resources, enforcing policies and auditing </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4866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Increased flexibility and control of access configuration.</a:t>
                      </a:r>
                    </a:p>
                    <a:p>
                      <a:pPr marL="171450" marR="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Scalability.</a:t>
                      </a:r>
                    </a:p>
                    <a:p>
                      <a:pPr marL="171450" marR="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Standardized authentication methods, such as RADIUS and TACACS+ security.</a:t>
                      </a:r>
                    </a:p>
                    <a:p>
                      <a:pPr marL="171450" marR="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tabLst/>
                        <a:defRPr/>
                      </a:pPr>
                      <a:r>
                        <a:rPr lang="en-GB" sz="1000" b="0" i="0" u="none" strike="noStrike" kern="1200"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a:rPr>
                        <a:t>Multiple backup devices.</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7180">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6583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defTabSz="457095" rtl="0" eaLnBrk="1" fontAlgn="base" latinLnBrk="0" hangingPunct="1">
                        <a:lnSpc>
                          <a:spcPct val="100000"/>
                        </a:lnSpc>
                        <a:spcBef>
                          <a:spcPct val="0"/>
                        </a:spcBef>
                        <a:spcAft>
                          <a:spcPts val="300"/>
                        </a:spcAft>
                        <a:buClrTx/>
                        <a:buSzPct val="100000"/>
                        <a:buFont typeface="Wingdings" panose="05000000000000000000" pitchFamily="2" charset="2"/>
                        <a:buNone/>
                        <a:defRPr/>
                      </a:pPr>
                      <a:r>
                        <a:rPr lang="en-GB" sz="1000" b="0" i="0" u="none" strike="noStrike" dirty="0">
                          <a:solidFill>
                            <a:schemeClr val="tx1"/>
                          </a:solidFill>
                          <a:effectLst/>
                          <a:latin typeface="Arial" panose="020B0604020202020204" pitchFamily="34" charset="0"/>
                          <a:cs typeface="Arial" panose="020B0604020202020204" pitchFamily="34" charset="0"/>
                        </a:rPr>
                        <a:t>Implement AAA Configuration on the following Devices: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Core switch</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Firewalls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Routers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GB" sz="1000" b="0" i="0" u="none" strike="noStrike" dirty="0">
                          <a:solidFill>
                            <a:schemeClr val="tx1"/>
                          </a:solidFill>
                          <a:effectLst/>
                          <a:latin typeface="Arial" panose="020B0604020202020204" pitchFamily="34" charset="0"/>
                          <a:cs typeface="Arial" panose="020B0604020202020204" pitchFamily="34" charset="0"/>
                        </a:rPr>
                        <a:t>TOR switch</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7180">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0" i="0" u="none" strike="noStrike" dirty="0">
                          <a:solidFill>
                            <a:schemeClr val="bg1"/>
                          </a:solidFill>
                          <a:effectLst/>
                          <a:latin typeface="Arial" panose="020B0604020202020204" pitchFamily="34" charset="0"/>
                          <a:cs typeface="Arial" panose="020B0604020202020204" pitchFamily="34" charset="0"/>
                        </a:rPr>
                        <a:t>Timeline</a:t>
                      </a:r>
                      <a:endParaRPr lang="en-US" sz="1000" b="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685822"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dirty="0">
                          <a:solidFill>
                            <a:schemeClr val="tx1">
                              <a:lumMod val="85000"/>
                              <a:lumOff val="15000"/>
                            </a:schemeClr>
                          </a:solidFill>
                          <a:latin typeface="Arial" pitchFamily="34" charset="0"/>
                          <a:cs typeface="Arial" pitchFamily="34" charset="0"/>
                        </a:rPr>
                        <a:t>Q3 2020</a:t>
                      </a:r>
                      <a:endParaRPr lang="en-US"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7180">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0" kern="1200" dirty="0">
                          <a:solidFill>
                            <a:schemeClr val="bg1"/>
                          </a:solidFill>
                          <a:latin typeface="Arial" panose="020B0604020202020204" pitchFamily="34" charset="0"/>
                          <a:ea typeface="+mn-ea"/>
                          <a:cs typeface="Arial" panose="020B0604020202020204" pitchFamily="34" charset="0"/>
                        </a:rPr>
                        <a:t>Sourcing</a:t>
                      </a:r>
                      <a:endParaRPr lang="en-US" sz="1000" b="0"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0"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63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In-house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xxx</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077807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Digital Security Operation Centre (SOC)</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3011661952"/>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8592BBBF-A6DB-4745-A6B9-EEE1BC09F9FD}"/>
              </a:ext>
            </a:extLst>
          </p:cNvPr>
          <p:cNvGraphicFramePr>
            <a:graphicFrameLocks noGrp="1"/>
          </p:cNvGraphicFramePr>
          <p:nvPr>
            <p:extLst>
              <p:ext uri="{D42A27DB-BD31-4B8C-83A1-F6EECF244321}">
                <p14:modId xmlns:p14="http://schemas.microsoft.com/office/powerpoint/2010/main" val="3263836248"/>
              </p:ext>
            </p:extLst>
          </p:nvPr>
        </p:nvGraphicFramePr>
        <p:xfrm>
          <a:off x="2698074" y="996696"/>
          <a:ext cx="6307200" cy="538200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37209">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06714">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Implement/outsource security operations center powered by cyber analytics for security monitoring, threat intelligence, and events/incidents response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3720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16503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Comprehensive visibility of security landscape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Provides better overview of security events and incidents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Replaces manual security checks and alerts system on suspecting activities and trends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Promote a “continuous monitoring” culture with externally mature threat intelligence feeds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Strengthens and secures the group’s Technology estate, infrastructure and competitive advantage</a:t>
                      </a:r>
                    </a:p>
                    <a:p>
                      <a:pPr marL="0" marR="0" lvl="0" indent="0" algn="l" defTabSz="457095" rtl="0" eaLnBrk="1" fontAlgn="base" latinLnBrk="0" hangingPunct="1">
                        <a:lnSpc>
                          <a:spcPct val="100000"/>
                        </a:lnSpc>
                        <a:spcBef>
                          <a:spcPct val="0"/>
                        </a:spcBef>
                        <a:spcAft>
                          <a:spcPts val="300"/>
                        </a:spcAft>
                        <a:buClrTx/>
                        <a:buSzTx/>
                        <a:buFont typeface="EYInterstate Light" panose="02000506000000020004" pitchFamily="2" charset="0"/>
                        <a:buNone/>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3720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76722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requirements for DSOC services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Select DSOC service provider</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Design and build SOC architecture</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Install service provider specified hardware and Cyber analytics solution</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Integrate SIEM with Cyber Analytics service</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Establish connectivity with DSOC through agreed secure connectivity</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Test connectivity with DSOC and data quality in the Cyber Analytics Platform</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Operate and </a:t>
                      </a:r>
                      <a:r>
                        <a:rPr lang="en-GB" sz="1000" b="0" i="0" u="none" strike="noStrike" noProof="0" dirty="0">
                          <a:solidFill>
                            <a:schemeClr val="tx1"/>
                          </a:solidFill>
                          <a:effectLst/>
                          <a:latin typeface="Arial" panose="020B0604020202020204" pitchFamily="34" charset="0"/>
                          <a:cs typeface="Arial" panose="020B0604020202020204" pitchFamily="34" charset="0"/>
                        </a:rPr>
                        <a:t>optimise</a:t>
                      </a:r>
                      <a:r>
                        <a:rPr lang="en-US" sz="1000" b="0" i="0" u="none" strike="noStrike" dirty="0">
                          <a:solidFill>
                            <a:schemeClr val="tx1"/>
                          </a:solidFill>
                          <a:effectLst/>
                          <a:latin typeface="Arial" panose="020B0604020202020204" pitchFamily="34" charset="0"/>
                          <a:cs typeface="Arial" panose="020B0604020202020204" pitchFamily="34" charset="0"/>
                        </a:rPr>
                        <a:t> DSOC</a:t>
                      </a:r>
                    </a:p>
                    <a:p>
                      <a:pPr marL="0" indent="0" algn="l" defTabSz="457095" rtl="0" eaLnBrk="1" fontAlgn="base" latinLnBrk="0" hangingPunct="1">
                        <a:lnSpc>
                          <a:spcPct val="100000"/>
                        </a:lnSpc>
                        <a:spcBef>
                          <a:spcPct val="0"/>
                        </a:spcBef>
                        <a:spcAft>
                          <a:spcPts val="300"/>
                        </a:spcAft>
                        <a:buClr>
                          <a:schemeClr val="tx1">
                            <a:lumMod val="85000"/>
                          </a:schemeClr>
                        </a:buClr>
                        <a:buSzPct val="100000"/>
                        <a:buFont typeface="EYInterstate Light" panose="02000506000000020004" pitchFamily="2" charset="0"/>
                        <a:buNone/>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37209">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378487">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Define cybersecurity strategy</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3720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378487">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Professional services providers (managed services)</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1853776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5058654"/>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3417623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Intelligent Automation with RPA</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3405031000"/>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9FE6FC01-36A6-43E5-8388-2B1EB9056FCA}"/>
              </a:ext>
            </a:extLst>
          </p:cNvPr>
          <p:cNvGraphicFramePr>
            <a:graphicFrameLocks noGrp="1"/>
          </p:cNvGraphicFramePr>
          <p:nvPr>
            <p:extLst>
              <p:ext uri="{D42A27DB-BD31-4B8C-83A1-F6EECF244321}">
                <p14:modId xmlns:p14="http://schemas.microsoft.com/office/powerpoint/2010/main" val="2369391573"/>
              </p:ext>
            </p:extLst>
          </p:nvPr>
        </p:nvGraphicFramePr>
        <p:xfrm>
          <a:off x="2683487" y="996696"/>
          <a:ext cx="6307200" cy="5648368"/>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41919">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16775">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Employ the use of a software ‘robot’ (program) to automate repetitive processes/activities in an audited and controlled manner</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4191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39288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ROI in less than 12 months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Low-risk non-invasive technology. No disruptions to current architecture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99.9% accuracy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Works 24/7, driving responsiveness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Fully maintained audit trail for compliance</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4191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8817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Identify processes across the group where RPA can be adopted to achieve greatest efficiency gains and returns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Select RPA service provider</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business process components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Review and validate requirements for process automation of identified processes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Design &amp; develop detailed process automation requirements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bots, test and run automated process</a:t>
                      </a:r>
                    </a:p>
                    <a:p>
                      <a:pPr marL="171450" indent="-171450" algn="l" defTabSz="457095" rtl="0" eaLnBrk="1" fontAlgn="base" latinLnBrk="0" hangingPunct="1">
                        <a:lnSpc>
                          <a:spcPct val="100000"/>
                        </a:lnSpc>
                        <a:spcBef>
                          <a:spcPct val="0"/>
                        </a:spcBef>
                        <a:spcAft>
                          <a:spcPts val="300"/>
                        </a:spcAft>
                        <a:buClr>
                          <a:schemeClr val="tx1">
                            <a:lumMod val="85000"/>
                          </a:schemeClr>
                        </a:buClr>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41919">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38600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Process optimisation</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191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68856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Professional services providers</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4913267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Application Monitoring Solution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971242626"/>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Low</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6843AA7C-B47C-4904-8623-5D419D2678D8}"/>
              </a:ext>
            </a:extLst>
          </p:cNvPr>
          <p:cNvGraphicFramePr>
            <a:graphicFrameLocks noGrp="1"/>
          </p:cNvGraphicFramePr>
          <p:nvPr>
            <p:extLst>
              <p:ext uri="{D42A27DB-BD31-4B8C-83A1-F6EECF244321}">
                <p14:modId xmlns:p14="http://schemas.microsoft.com/office/powerpoint/2010/main" val="3785866684"/>
              </p:ext>
            </p:extLst>
          </p:nvPr>
        </p:nvGraphicFramePr>
        <p:xfrm>
          <a:off x="2698074" y="996696"/>
          <a:ext cx="6307200" cy="5382002"/>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57322">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4967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Implement adequate Application monitoring solution to proactively monitor uptime, availability, and </a:t>
                      </a:r>
                      <a:r>
                        <a:rPr lang="en-GB" sz="1000" b="0" u="none" strike="noStrike" noProof="0" dirty="0">
                          <a:solidFill>
                            <a:schemeClr val="tx1"/>
                          </a:solidFill>
                          <a:effectLst/>
                          <a:latin typeface="Arial" panose="020B0604020202020204" pitchFamily="34" charset="0"/>
                          <a:cs typeface="Arial" panose="020B0604020202020204" pitchFamily="34" charset="0"/>
                        </a:rPr>
                        <a:t>utilisation</a:t>
                      </a:r>
                      <a:r>
                        <a:rPr lang="en-US" sz="1000" b="0" u="none" strike="noStrike" dirty="0">
                          <a:solidFill>
                            <a:schemeClr val="tx1"/>
                          </a:solidFill>
                          <a:effectLst/>
                          <a:latin typeface="Arial" panose="020B0604020202020204" pitchFamily="34" charset="0"/>
                          <a:cs typeface="Arial" panose="020B0604020202020204" pitchFamily="34" charset="0"/>
                        </a:rPr>
                        <a:t> of critical applications</a:t>
                      </a:r>
                    </a:p>
                    <a:p>
                      <a:pPr marL="0" indent="0" algn="l" rtl="0" fontAlgn="b">
                        <a:buClr>
                          <a:schemeClr val="tx1">
                            <a:lumMod val="85000"/>
                          </a:schemeClr>
                        </a:buClr>
                        <a:buFont typeface="EYInterstate Light" panose="02000506000000020004" pitchFamily="2" charset="0"/>
                        <a:buNone/>
                      </a:pPr>
                      <a:endParaRPr lang="en-US" sz="100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5732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07333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Gives an overview of how applications are running, growing and how they are being </a:t>
                      </a:r>
                      <a:r>
                        <a:rPr lang="en-GB" sz="1000" b="0" i="0" u="none" strike="noStrike" noProof="0" dirty="0">
                          <a:solidFill>
                            <a:schemeClr val="tx1"/>
                          </a:solidFill>
                          <a:effectLst/>
                          <a:latin typeface="Arial" panose="020B0604020202020204" pitchFamily="34" charset="0"/>
                          <a:cs typeface="Arial" panose="020B0604020202020204" pitchFamily="34" charset="0"/>
                        </a:rPr>
                        <a:t>utilised</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Better Infrastructure planning and allocating</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Helps identify issues proactively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Gives informed directions on issue resolution</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Proactive insights into service availability</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5732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651218">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and approve business case</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business requirements for Application monitoring solution</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vendor selection for solution in line with identified business requirements</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Design and build solution for selected vendor</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iterations of tests for solution</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Deploy solution and provide ongoing support</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systems that can provide application metrics to enables health checks</a:t>
                      </a:r>
                    </a:p>
                    <a:p>
                      <a:pPr marL="171450" indent="-171450" algn="l" defTabSz="457095" rtl="0" eaLnBrk="1" fontAlgn="base" latinLnBrk="0" hangingPunct="1">
                        <a:lnSpc>
                          <a:spcPct val="100000"/>
                        </a:lnSpc>
                        <a:spcBef>
                          <a:spcPct val="0"/>
                        </a:spcBef>
                        <a:spcAft>
                          <a:spcPts val="300"/>
                        </a:spcAft>
                        <a:buClr>
                          <a:schemeClr val="tx2">
                            <a:lumMod val="75000"/>
                          </a:schemeClr>
                        </a:buClr>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Enable fault tolerance on application layer</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57322">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1057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Not Applicable</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2 months </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732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10579">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Solution Vendor</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2179381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43">
            <a:extLst>
              <a:ext uri="{FF2B5EF4-FFF2-40B4-BE49-F238E27FC236}">
                <a16:creationId xmlns:a16="http://schemas.microsoft.com/office/drawing/2014/main" id="{2B91D2F0-2D5A-4C04-B7D7-EA207B402537}"/>
              </a:ext>
            </a:extLst>
          </p:cNvPr>
          <p:cNvSpPr/>
          <p:nvPr/>
        </p:nvSpPr>
        <p:spPr>
          <a:xfrm>
            <a:off x="415589" y="963509"/>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chemeClr val="bg1"/>
                </a:solidFill>
                <a:latin typeface="EYInterstate" pitchFamily="2" charset="0"/>
              </a:rPr>
              <a:t>IT Governance</a:t>
            </a:r>
          </a:p>
        </p:txBody>
      </p:sp>
      <p:grpSp>
        <p:nvGrpSpPr>
          <p:cNvPr id="46" name="Group 45">
            <a:extLst>
              <a:ext uri="{FF2B5EF4-FFF2-40B4-BE49-F238E27FC236}">
                <a16:creationId xmlns:a16="http://schemas.microsoft.com/office/drawing/2014/main" id="{799C84E7-CFE9-429E-8E62-A375F70CC050}"/>
              </a:ext>
            </a:extLst>
          </p:cNvPr>
          <p:cNvGrpSpPr/>
          <p:nvPr/>
        </p:nvGrpSpPr>
        <p:grpSpPr>
          <a:xfrm>
            <a:off x="415589" y="1532628"/>
            <a:ext cx="4710605" cy="480902"/>
            <a:chOff x="406062" y="1523579"/>
            <a:chExt cx="4710605" cy="480902"/>
          </a:xfrm>
          <a:solidFill>
            <a:schemeClr val="bg1">
              <a:lumMod val="50000"/>
            </a:schemeClr>
          </a:solidFill>
        </p:grpSpPr>
        <p:sp>
          <p:nvSpPr>
            <p:cNvPr id="30" name="Rounded Rectangle 80">
              <a:extLst>
                <a:ext uri="{FF2B5EF4-FFF2-40B4-BE49-F238E27FC236}">
                  <a16:creationId xmlns:a16="http://schemas.microsoft.com/office/drawing/2014/main" id="{6720A0CD-55DC-4A1D-A46A-7C6365295A47}"/>
                </a:ext>
              </a:extLst>
            </p:cNvPr>
            <p:cNvSpPr/>
            <p:nvPr/>
          </p:nvSpPr>
          <p:spPr>
            <a:xfrm>
              <a:off x="406062" y="152357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People and Skills</a:t>
              </a:r>
            </a:p>
          </p:txBody>
        </p:sp>
        <p:pic>
          <p:nvPicPr>
            <p:cNvPr id="31" name="Picture 785">
              <a:extLst>
                <a:ext uri="{FF2B5EF4-FFF2-40B4-BE49-F238E27FC236}">
                  <a16:creationId xmlns:a16="http://schemas.microsoft.com/office/drawing/2014/main" id="{40F9C570-FA5A-4C0D-82B6-096762932FF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672" y="1594104"/>
              <a:ext cx="353568" cy="339852"/>
            </a:xfrm>
            <a:prstGeom prst="rect">
              <a:avLst/>
            </a:prstGeom>
            <a:grpFill/>
          </p:spPr>
        </p:pic>
      </p:grpSp>
      <p:grpSp>
        <p:nvGrpSpPr>
          <p:cNvPr id="48" name="Group 47">
            <a:extLst>
              <a:ext uri="{FF2B5EF4-FFF2-40B4-BE49-F238E27FC236}">
                <a16:creationId xmlns:a16="http://schemas.microsoft.com/office/drawing/2014/main" id="{1D5AD9A7-7753-4C26-B20E-C27EBF13D486}"/>
              </a:ext>
            </a:extLst>
          </p:cNvPr>
          <p:cNvGrpSpPr/>
          <p:nvPr/>
        </p:nvGrpSpPr>
        <p:grpSpPr>
          <a:xfrm>
            <a:off x="415589" y="2670866"/>
            <a:ext cx="4710605" cy="480902"/>
            <a:chOff x="406062" y="2605619"/>
            <a:chExt cx="4710605" cy="480902"/>
          </a:xfrm>
          <a:solidFill>
            <a:schemeClr val="bg1">
              <a:lumMod val="50000"/>
            </a:schemeClr>
          </a:solidFill>
        </p:grpSpPr>
        <p:sp>
          <p:nvSpPr>
            <p:cNvPr id="27" name="Rounded Rectangle 45">
              <a:extLst>
                <a:ext uri="{FF2B5EF4-FFF2-40B4-BE49-F238E27FC236}">
                  <a16:creationId xmlns:a16="http://schemas.microsoft.com/office/drawing/2014/main" id="{302A78E4-D99B-4C52-BFD3-7C13A1F9E92C}"/>
                </a:ext>
              </a:extLst>
            </p:cNvPr>
            <p:cNvSpPr/>
            <p:nvPr/>
          </p:nvSpPr>
          <p:spPr>
            <a:xfrm>
              <a:off x="406062" y="260561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Digital Readiness</a:t>
              </a:r>
            </a:p>
          </p:txBody>
        </p:sp>
        <p:pic>
          <p:nvPicPr>
            <p:cNvPr id="33" name="Picture 787">
              <a:extLst>
                <a:ext uri="{FF2B5EF4-FFF2-40B4-BE49-F238E27FC236}">
                  <a16:creationId xmlns:a16="http://schemas.microsoft.com/office/drawing/2014/main" id="{000E82DE-AD4F-418E-B36D-7F77220A38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2484" y="2676144"/>
              <a:ext cx="313943" cy="339852"/>
            </a:xfrm>
            <a:prstGeom prst="rect">
              <a:avLst/>
            </a:prstGeom>
            <a:grpFill/>
          </p:spPr>
        </p:pic>
      </p:grpSp>
      <p:sp>
        <p:nvSpPr>
          <p:cNvPr id="29" name="Rounded Rectangle 47">
            <a:extLst>
              <a:ext uri="{FF2B5EF4-FFF2-40B4-BE49-F238E27FC236}">
                <a16:creationId xmlns:a16="http://schemas.microsoft.com/office/drawing/2014/main" id="{E4DF8700-9DDD-4CD5-B87A-5A22A1902C4B}"/>
              </a:ext>
            </a:extLst>
          </p:cNvPr>
          <p:cNvSpPr/>
          <p:nvPr/>
        </p:nvSpPr>
        <p:spPr>
          <a:xfrm>
            <a:off x="415589" y="3809104"/>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Enterprise Architecture</a:t>
            </a:r>
          </a:p>
        </p:txBody>
      </p:sp>
      <p:sp>
        <p:nvSpPr>
          <p:cNvPr id="26" name="Rounded Rectangle 44">
            <a:extLst>
              <a:ext uri="{FF2B5EF4-FFF2-40B4-BE49-F238E27FC236}">
                <a16:creationId xmlns:a16="http://schemas.microsoft.com/office/drawing/2014/main" id="{9DFF0D48-BBDA-4D32-BA61-1514DD24FB20}"/>
              </a:ext>
            </a:extLst>
          </p:cNvPr>
          <p:cNvSpPr/>
          <p:nvPr/>
        </p:nvSpPr>
        <p:spPr>
          <a:xfrm>
            <a:off x="415589" y="2101747"/>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Strategy</a:t>
            </a:r>
          </a:p>
        </p:txBody>
      </p:sp>
      <p:pic>
        <p:nvPicPr>
          <p:cNvPr id="35" name="Picture 789">
            <a:extLst>
              <a:ext uri="{FF2B5EF4-FFF2-40B4-BE49-F238E27FC236}">
                <a16:creationId xmlns:a16="http://schemas.microsoft.com/office/drawing/2014/main" id="{CF2EC602-2C3F-4510-9029-C78F9C36268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1529" y="3896851"/>
            <a:ext cx="374904" cy="300644"/>
          </a:xfrm>
          <a:prstGeom prst="rect">
            <a:avLst/>
          </a:prstGeom>
          <a:solidFill>
            <a:schemeClr val="bg1">
              <a:lumMod val="50000"/>
            </a:schemeClr>
          </a:solidFill>
        </p:spPr>
      </p:pic>
      <p:grpSp>
        <p:nvGrpSpPr>
          <p:cNvPr id="49" name="Group 48">
            <a:extLst>
              <a:ext uri="{FF2B5EF4-FFF2-40B4-BE49-F238E27FC236}">
                <a16:creationId xmlns:a16="http://schemas.microsoft.com/office/drawing/2014/main" id="{76AE3EF9-A6C1-4410-82F6-276B32139AA1}"/>
              </a:ext>
            </a:extLst>
          </p:cNvPr>
          <p:cNvGrpSpPr/>
          <p:nvPr/>
        </p:nvGrpSpPr>
        <p:grpSpPr>
          <a:xfrm>
            <a:off x="415589" y="3239985"/>
            <a:ext cx="4710605" cy="480902"/>
            <a:chOff x="406062" y="3165689"/>
            <a:chExt cx="4710605" cy="480902"/>
          </a:xfrm>
          <a:solidFill>
            <a:schemeClr val="bg1">
              <a:lumMod val="50000"/>
            </a:schemeClr>
          </a:solidFill>
        </p:grpSpPr>
        <p:sp>
          <p:nvSpPr>
            <p:cNvPr id="28" name="Rounded Rectangle 46">
              <a:extLst>
                <a:ext uri="{FF2B5EF4-FFF2-40B4-BE49-F238E27FC236}">
                  <a16:creationId xmlns:a16="http://schemas.microsoft.com/office/drawing/2014/main" id="{F9E49030-496B-457B-B703-9CA58239A4FA}"/>
                </a:ext>
              </a:extLst>
            </p:cNvPr>
            <p:cNvSpPr/>
            <p:nvPr/>
          </p:nvSpPr>
          <p:spPr>
            <a:xfrm>
              <a:off x="406062" y="3165689"/>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US" sz="1600" dirty="0">
                  <a:solidFill>
                    <a:srgbClr val="FFFFFF"/>
                  </a:solidFill>
                  <a:latin typeface="EYInterstate" pitchFamily="2" charset="0"/>
                </a:rPr>
                <a:t>Technology </a:t>
              </a:r>
              <a:endParaRPr lang="en-IN" sz="1600" dirty="0">
                <a:solidFill>
                  <a:srgbClr val="FFFFFF"/>
                </a:solidFill>
                <a:latin typeface="EYInterstate" pitchFamily="2" charset="0"/>
              </a:endParaRPr>
            </a:p>
          </p:txBody>
        </p:sp>
        <p:pic>
          <p:nvPicPr>
            <p:cNvPr id="36" name="Picture 790">
              <a:extLst>
                <a:ext uri="{FF2B5EF4-FFF2-40B4-BE49-F238E27FC236}">
                  <a16:creationId xmlns:a16="http://schemas.microsoft.com/office/drawing/2014/main" id="{29B7FE0F-BA35-49EF-B8DD-6B0000899CF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92672" y="3256788"/>
              <a:ext cx="353568" cy="298704"/>
            </a:xfrm>
            <a:prstGeom prst="rect">
              <a:avLst/>
            </a:prstGeom>
            <a:grpFill/>
          </p:spPr>
        </p:pic>
      </p:grpSp>
      <p:sp>
        <p:nvSpPr>
          <p:cNvPr id="37" name="Chevron 4">
            <a:hlinkClick r:id="rId7" action="ppaction://hlinksldjump"/>
            <a:extLst>
              <a:ext uri="{FF2B5EF4-FFF2-40B4-BE49-F238E27FC236}">
                <a16:creationId xmlns:a16="http://schemas.microsoft.com/office/drawing/2014/main" id="{F1CAD347-9EC8-4BA5-8A47-587A22E28790}"/>
              </a:ext>
            </a:extLst>
          </p:cNvPr>
          <p:cNvSpPr/>
          <p:nvPr/>
        </p:nvSpPr>
        <p:spPr>
          <a:xfrm rot="10800000" flipH="1">
            <a:off x="81583" y="5639679"/>
            <a:ext cx="228600" cy="248466"/>
          </a:xfrm>
          <a:prstGeom prst="chevron">
            <a:avLst/>
          </a:prstGeom>
          <a:solidFill>
            <a:srgbClr val="1C3E62"/>
          </a:solidFill>
          <a:ln w="12700" cap="flat" cmpd="sng" algn="ctr">
            <a:noFill/>
            <a:prstDash val="solid"/>
            <a:miter lim="800000"/>
          </a:ln>
          <a:effectLst/>
        </p:spPr>
        <p:txBody>
          <a:bodyPr rtlCol="0" anchor="ctr"/>
          <a:lstStyle/>
          <a:p>
            <a:pPr algn="ctr" defTabSz="914400" hangingPunct="1">
              <a:defRPr/>
            </a:pPr>
            <a:endParaRPr lang="en-US" dirty="0">
              <a:solidFill>
                <a:prstClr val="black"/>
              </a:solidFill>
              <a:latin typeface="Calibri" panose="020F0502020204030204"/>
            </a:endParaRPr>
          </a:p>
        </p:txBody>
      </p:sp>
      <p:pic>
        <p:nvPicPr>
          <p:cNvPr id="38" name="Picture 846">
            <a:extLst>
              <a:ext uri="{FF2B5EF4-FFF2-40B4-BE49-F238E27FC236}">
                <a16:creationId xmlns:a16="http://schemas.microsoft.com/office/drawing/2014/main" id="{D8762CD9-5DB0-40A8-AA2B-F898D6D2373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20867" y="2177034"/>
            <a:ext cx="297179" cy="339852"/>
          </a:xfrm>
          <a:prstGeom prst="rect">
            <a:avLst/>
          </a:prstGeom>
          <a:noFill/>
        </p:spPr>
      </p:pic>
      <p:sp>
        <p:nvSpPr>
          <p:cNvPr id="39" name="Rectangle 38">
            <a:extLst>
              <a:ext uri="{FF2B5EF4-FFF2-40B4-BE49-F238E27FC236}">
                <a16:creationId xmlns:a16="http://schemas.microsoft.com/office/drawing/2014/main" id="{EE461E34-CCB8-454A-8374-95225012DDF8}"/>
              </a:ext>
            </a:extLst>
          </p:cNvPr>
          <p:cNvSpPr/>
          <p:nvPr/>
        </p:nvSpPr>
        <p:spPr>
          <a:xfrm>
            <a:off x="2" y="525486"/>
            <a:ext cx="6886575"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GB" dirty="0"/>
          </a:p>
        </p:txBody>
      </p:sp>
      <p:grpSp>
        <p:nvGrpSpPr>
          <p:cNvPr id="51" name="Group 50">
            <a:extLst>
              <a:ext uri="{FF2B5EF4-FFF2-40B4-BE49-F238E27FC236}">
                <a16:creationId xmlns:a16="http://schemas.microsoft.com/office/drawing/2014/main" id="{C410EAA4-F1D6-4DF6-A6FC-8874CA5119EE}"/>
              </a:ext>
            </a:extLst>
          </p:cNvPr>
          <p:cNvGrpSpPr/>
          <p:nvPr/>
        </p:nvGrpSpPr>
        <p:grpSpPr>
          <a:xfrm>
            <a:off x="415589" y="4378223"/>
            <a:ext cx="4710605" cy="480902"/>
            <a:chOff x="406062" y="4363934"/>
            <a:chExt cx="4710605" cy="480902"/>
          </a:xfrm>
          <a:solidFill>
            <a:schemeClr val="bg1">
              <a:lumMod val="50000"/>
            </a:schemeClr>
          </a:solidFill>
        </p:grpSpPr>
        <p:sp>
          <p:nvSpPr>
            <p:cNvPr id="40" name="Rounded Rectangle 47">
              <a:extLst>
                <a:ext uri="{FF2B5EF4-FFF2-40B4-BE49-F238E27FC236}">
                  <a16:creationId xmlns:a16="http://schemas.microsoft.com/office/drawing/2014/main" id="{0E62A11F-1ED3-4D15-8512-E67E1C1C83AB}"/>
                </a:ext>
              </a:extLst>
            </p:cNvPr>
            <p:cNvSpPr/>
            <p:nvPr/>
          </p:nvSpPr>
          <p:spPr>
            <a:xfrm>
              <a:off x="406062" y="4363934"/>
              <a:ext cx="4710605" cy="480902"/>
            </a:xfrm>
            <a:prstGeom prst="roundRect">
              <a:avLst>
                <a:gd name="adj" fmla="val 0"/>
              </a:avLst>
            </a:prstGeom>
            <a:grp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Security</a:t>
              </a:r>
            </a:p>
          </p:txBody>
        </p:sp>
        <p:pic>
          <p:nvPicPr>
            <p:cNvPr id="41" name="Picture 788">
              <a:extLst>
                <a:ext uri="{FF2B5EF4-FFF2-40B4-BE49-F238E27FC236}">
                  <a16:creationId xmlns:a16="http://schemas.microsoft.com/office/drawing/2014/main" id="{3CBAA517-9CD2-4BBA-B0C3-A927BBBFD2A2}"/>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54394" y="4434459"/>
              <a:ext cx="230124" cy="339852"/>
            </a:xfrm>
            <a:prstGeom prst="rect">
              <a:avLst/>
            </a:prstGeom>
            <a:grpFill/>
          </p:spPr>
        </p:pic>
      </p:grpSp>
      <p:sp>
        <p:nvSpPr>
          <p:cNvPr id="42" name="Rounded Rectangle 47">
            <a:extLst>
              <a:ext uri="{FF2B5EF4-FFF2-40B4-BE49-F238E27FC236}">
                <a16:creationId xmlns:a16="http://schemas.microsoft.com/office/drawing/2014/main" id="{7892E3C2-DA6A-4778-BAAA-3A3817325392}"/>
              </a:ext>
            </a:extLst>
          </p:cNvPr>
          <p:cNvSpPr/>
          <p:nvPr/>
        </p:nvSpPr>
        <p:spPr>
          <a:xfrm>
            <a:off x="415589" y="4947342"/>
            <a:ext cx="4710605" cy="480902"/>
          </a:xfrm>
          <a:prstGeom prst="roundRect">
            <a:avLst>
              <a:gd name="adj" fmla="val 0"/>
            </a:avLst>
          </a:prstGeom>
          <a:solidFill>
            <a:schemeClr val="bg1">
              <a:lumMod val="50000"/>
            </a:schemeClr>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Business Intelligence</a:t>
            </a:r>
          </a:p>
        </p:txBody>
      </p:sp>
      <p:sp>
        <p:nvSpPr>
          <p:cNvPr id="44" name="Rounded Rectangle 47">
            <a:extLst>
              <a:ext uri="{FF2B5EF4-FFF2-40B4-BE49-F238E27FC236}">
                <a16:creationId xmlns:a16="http://schemas.microsoft.com/office/drawing/2014/main" id="{DA613E15-96E5-4AF7-9209-731A146B9D8E}"/>
              </a:ext>
            </a:extLst>
          </p:cNvPr>
          <p:cNvSpPr/>
          <p:nvPr/>
        </p:nvSpPr>
        <p:spPr>
          <a:xfrm>
            <a:off x="415589" y="5516459"/>
            <a:ext cx="4710605" cy="480902"/>
          </a:xfrm>
          <a:prstGeom prst="roundRect">
            <a:avLst>
              <a:gd name="adj" fmla="val 0"/>
            </a:avLst>
          </a:prstGeom>
          <a:solidFill>
            <a:srgbClr val="1C3E62"/>
          </a:solidFill>
          <a:ln w="9525" cap="flat" cmpd="sng" algn="ctr">
            <a:noFill/>
            <a:prstDash val="solid"/>
          </a:ln>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400" hangingPunct="1">
              <a:spcAft>
                <a:spcPts val="600"/>
              </a:spcAft>
              <a:defRPr/>
            </a:pPr>
            <a:r>
              <a:rPr lang="en-IN" sz="1600" dirty="0">
                <a:solidFill>
                  <a:srgbClr val="FFFFFF"/>
                </a:solidFill>
                <a:latin typeface="EYInterstate" pitchFamily="2" charset="0"/>
              </a:rPr>
              <a:t>IT Infrastructure</a:t>
            </a:r>
          </a:p>
        </p:txBody>
      </p:sp>
      <p:grpSp>
        <p:nvGrpSpPr>
          <p:cNvPr id="54" name="Group 53">
            <a:extLst>
              <a:ext uri="{FF2B5EF4-FFF2-40B4-BE49-F238E27FC236}">
                <a16:creationId xmlns:a16="http://schemas.microsoft.com/office/drawing/2014/main" id="{95E6003F-731B-401B-BAFD-43E5FF7A7F03}"/>
              </a:ext>
            </a:extLst>
          </p:cNvPr>
          <p:cNvGrpSpPr/>
          <p:nvPr/>
        </p:nvGrpSpPr>
        <p:grpSpPr>
          <a:xfrm>
            <a:off x="591531" y="5596773"/>
            <a:ext cx="377339" cy="335511"/>
            <a:chOff x="-1233329" y="3074651"/>
            <a:chExt cx="535239" cy="474795"/>
          </a:xfrm>
          <a:solidFill>
            <a:schemeClr val="bg1"/>
          </a:solidFill>
        </p:grpSpPr>
        <p:sp>
          <p:nvSpPr>
            <p:cNvPr id="55" name="Freeform 63">
              <a:extLst>
                <a:ext uri="{FF2B5EF4-FFF2-40B4-BE49-F238E27FC236}">
                  <a16:creationId xmlns:a16="http://schemas.microsoft.com/office/drawing/2014/main" id="{969EF10C-CA34-4237-91F6-D89E4C72921C}"/>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6" name="Freeform 64">
              <a:extLst>
                <a:ext uri="{FF2B5EF4-FFF2-40B4-BE49-F238E27FC236}">
                  <a16:creationId xmlns:a16="http://schemas.microsoft.com/office/drawing/2014/main" id="{4866DF1C-052A-4A86-BA3B-FCC1D1A68BF6}"/>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7" name="Freeform 66">
              <a:extLst>
                <a:ext uri="{FF2B5EF4-FFF2-40B4-BE49-F238E27FC236}">
                  <a16:creationId xmlns:a16="http://schemas.microsoft.com/office/drawing/2014/main" id="{8B54C19B-0961-4A1A-9A03-DB03A1809631}"/>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8" name="Freeform 68">
              <a:extLst>
                <a:ext uri="{FF2B5EF4-FFF2-40B4-BE49-F238E27FC236}">
                  <a16:creationId xmlns:a16="http://schemas.microsoft.com/office/drawing/2014/main" id="{7E749040-2621-4289-861C-EFCF17709522}"/>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59" name="Freeform 70">
              <a:extLst>
                <a:ext uri="{FF2B5EF4-FFF2-40B4-BE49-F238E27FC236}">
                  <a16:creationId xmlns:a16="http://schemas.microsoft.com/office/drawing/2014/main" id="{FC69780B-581C-400E-A79B-89952216EC8D}"/>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0" name="Freeform 72">
              <a:extLst>
                <a:ext uri="{FF2B5EF4-FFF2-40B4-BE49-F238E27FC236}">
                  <a16:creationId xmlns:a16="http://schemas.microsoft.com/office/drawing/2014/main" id="{52B3513D-C6A6-4791-847C-77E5421A41BF}"/>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1" name="Freeform 69">
              <a:extLst>
                <a:ext uri="{FF2B5EF4-FFF2-40B4-BE49-F238E27FC236}">
                  <a16:creationId xmlns:a16="http://schemas.microsoft.com/office/drawing/2014/main" id="{204BCD19-A64C-46AD-BB6E-EF13FF772B24}"/>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62" name="Freeform 67">
              <a:extLst>
                <a:ext uri="{FF2B5EF4-FFF2-40B4-BE49-F238E27FC236}">
                  <a16:creationId xmlns:a16="http://schemas.microsoft.com/office/drawing/2014/main" id="{4AB25DB0-FF23-4596-BE73-69CC89A10333}"/>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63" name="Group 13">
            <a:extLst>
              <a:ext uri="{FF2B5EF4-FFF2-40B4-BE49-F238E27FC236}">
                <a16:creationId xmlns:a16="http://schemas.microsoft.com/office/drawing/2014/main" id="{61BF413C-619A-4645-901F-45E8789EA8E5}"/>
              </a:ext>
            </a:extLst>
          </p:cNvPr>
          <p:cNvGrpSpPr>
            <a:grpSpLocks noChangeAspect="1"/>
          </p:cNvGrpSpPr>
          <p:nvPr/>
        </p:nvGrpSpPr>
        <p:grpSpPr bwMode="auto">
          <a:xfrm>
            <a:off x="595250" y="4991073"/>
            <a:ext cx="266967" cy="405905"/>
            <a:chOff x="1472" y="1309"/>
            <a:chExt cx="1297" cy="1972"/>
          </a:xfrm>
          <a:solidFill>
            <a:schemeClr val="bg1"/>
          </a:solidFill>
        </p:grpSpPr>
        <p:sp>
          <p:nvSpPr>
            <p:cNvPr id="64" name="Freeform 14">
              <a:extLst>
                <a:ext uri="{FF2B5EF4-FFF2-40B4-BE49-F238E27FC236}">
                  <a16:creationId xmlns:a16="http://schemas.microsoft.com/office/drawing/2014/main" id="{F5E58D65-8DBF-4F4D-A242-EE0240D9F139}"/>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5" name="Freeform 15">
              <a:extLst>
                <a:ext uri="{FF2B5EF4-FFF2-40B4-BE49-F238E27FC236}">
                  <a16:creationId xmlns:a16="http://schemas.microsoft.com/office/drawing/2014/main" id="{FA6C9760-E4A3-40AD-A31B-D7326385B818}"/>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6" name="Freeform 16">
              <a:extLst>
                <a:ext uri="{FF2B5EF4-FFF2-40B4-BE49-F238E27FC236}">
                  <a16:creationId xmlns:a16="http://schemas.microsoft.com/office/drawing/2014/main" id="{04166FEB-0D80-4CD0-A034-913DD50CCBEE}"/>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7" name="Freeform 17">
              <a:extLst>
                <a:ext uri="{FF2B5EF4-FFF2-40B4-BE49-F238E27FC236}">
                  <a16:creationId xmlns:a16="http://schemas.microsoft.com/office/drawing/2014/main" id="{8521C8F2-70FB-43B9-943E-5B8BB2D04656}"/>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8" name="Freeform 18">
              <a:extLst>
                <a:ext uri="{FF2B5EF4-FFF2-40B4-BE49-F238E27FC236}">
                  <a16:creationId xmlns:a16="http://schemas.microsoft.com/office/drawing/2014/main" id="{EA98DAB2-9DF5-4487-BB8D-7259EE78954A}"/>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69" name="Rectangle 19">
              <a:extLst>
                <a:ext uri="{FF2B5EF4-FFF2-40B4-BE49-F238E27FC236}">
                  <a16:creationId xmlns:a16="http://schemas.microsoft.com/office/drawing/2014/main" id="{EEEFFA3C-FABA-49C6-BAC0-ED9986622A25}"/>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70" name="Group 15">
            <a:extLst>
              <a:ext uri="{FF2B5EF4-FFF2-40B4-BE49-F238E27FC236}">
                <a16:creationId xmlns:a16="http://schemas.microsoft.com/office/drawing/2014/main" id="{E1AC7159-9532-4C8A-A5E1-43B01AD1BCA4}"/>
              </a:ext>
            </a:extLst>
          </p:cNvPr>
          <p:cNvGrpSpPr>
            <a:grpSpLocks noChangeAspect="1"/>
          </p:cNvGrpSpPr>
          <p:nvPr/>
        </p:nvGrpSpPr>
        <p:grpSpPr bwMode="auto">
          <a:xfrm>
            <a:off x="624332" y="1031659"/>
            <a:ext cx="237885" cy="300524"/>
            <a:chOff x="3814" y="2106"/>
            <a:chExt cx="338" cy="427"/>
          </a:xfrm>
          <a:solidFill>
            <a:schemeClr val="bg1"/>
          </a:solidFill>
        </p:grpSpPr>
        <p:sp>
          <p:nvSpPr>
            <p:cNvPr id="71" name="Freeform 16">
              <a:extLst>
                <a:ext uri="{FF2B5EF4-FFF2-40B4-BE49-F238E27FC236}">
                  <a16:creationId xmlns:a16="http://schemas.microsoft.com/office/drawing/2014/main" id="{21EDB6F0-D1BF-40AA-A0EC-C8418F45FAA9}"/>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72" name="Freeform 17">
              <a:extLst>
                <a:ext uri="{FF2B5EF4-FFF2-40B4-BE49-F238E27FC236}">
                  <a16:creationId xmlns:a16="http://schemas.microsoft.com/office/drawing/2014/main" id="{11D0F32D-CD14-4745-9855-76D0A52BA8E8}"/>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Tree>
    <p:extLst>
      <p:ext uri="{BB962C8B-B14F-4D97-AF65-F5344CB8AC3E}">
        <p14:creationId xmlns:p14="http://schemas.microsoft.com/office/powerpoint/2010/main" val="726226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Infrastructure Refresh</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1721112572"/>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EE0CCECB-927F-4779-B8C5-33B09107F44C}"/>
              </a:ext>
            </a:extLst>
          </p:cNvPr>
          <p:cNvGraphicFramePr>
            <a:graphicFrameLocks noGrp="1"/>
          </p:cNvGraphicFramePr>
          <p:nvPr>
            <p:extLst>
              <p:ext uri="{D42A27DB-BD31-4B8C-83A1-F6EECF244321}">
                <p14:modId xmlns:p14="http://schemas.microsoft.com/office/powerpoint/2010/main" val="1301879424"/>
              </p:ext>
            </p:extLst>
          </p:nvPr>
        </p:nvGraphicFramePr>
        <p:xfrm>
          <a:off x="2706390" y="996696"/>
          <a:ext cx="6307200" cy="5382004"/>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9513">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575719">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Clr>
                          <a:schemeClr val="tx1">
                            <a:lumMod val="85000"/>
                          </a:schemeClr>
                        </a:buClr>
                        <a:buFont typeface="EYInterstate Light" panose="02000506000000020004" pitchFamily="2" charset="0"/>
                        <a:buNone/>
                      </a:pPr>
                      <a:r>
                        <a:rPr lang="en-US" sz="1000" b="0" u="none" strike="noStrike" dirty="0">
                          <a:solidFill>
                            <a:schemeClr val="tx1"/>
                          </a:solidFill>
                          <a:effectLst/>
                          <a:latin typeface="Arial" panose="020B0604020202020204" pitchFamily="34" charset="0"/>
                          <a:cs typeface="Arial" panose="020B0604020202020204" pitchFamily="34" charset="0"/>
                        </a:rPr>
                        <a:t>Replace all obsolete infrastructure whose capacity is almost fully </a:t>
                      </a:r>
                      <a:r>
                        <a:rPr lang="en-GB" sz="1000" b="0" u="none" strike="noStrike" noProof="0" dirty="0">
                          <a:solidFill>
                            <a:schemeClr val="tx1"/>
                          </a:solidFill>
                          <a:effectLst/>
                          <a:latin typeface="Arial" panose="020B0604020202020204" pitchFamily="34" charset="0"/>
                          <a:cs typeface="Arial" panose="020B0604020202020204" pitchFamily="34" charset="0"/>
                        </a:rPr>
                        <a:t>utilised</a:t>
                      </a:r>
                      <a:r>
                        <a:rPr lang="en-US" sz="1000" b="0" u="none" strike="noStrike" dirty="0">
                          <a:solidFill>
                            <a:schemeClr val="tx1"/>
                          </a:solidFill>
                          <a:effectLst/>
                          <a:latin typeface="Arial" panose="020B0604020202020204" pitchFamily="34" charset="0"/>
                          <a:cs typeface="Arial" panose="020B0604020202020204" pitchFamily="34" charset="0"/>
                        </a:rPr>
                        <a:t> to remediate IT infrastructure issues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951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12419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IT infrastructure operational effectiveness and efficiency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Improved platform stability and system reliability</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Decreased service disruptions / downtimes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GB" sz="1000" b="0" i="0" u="none" strike="noStrike" noProof="0" dirty="0">
                          <a:solidFill>
                            <a:schemeClr val="tx1"/>
                          </a:solidFill>
                          <a:effectLst/>
                          <a:latin typeface="Arial" panose="020B0604020202020204" pitchFamily="34" charset="0"/>
                          <a:cs typeface="Arial" panose="020B0604020202020204" pitchFamily="34" charset="0"/>
                        </a:rPr>
                        <a:t>Minimised</a:t>
                      </a:r>
                      <a:r>
                        <a:rPr lang="en-US" sz="1000" b="0" i="0" u="none" strike="noStrike" dirty="0">
                          <a:solidFill>
                            <a:schemeClr val="tx1"/>
                          </a:solidFill>
                          <a:effectLst/>
                          <a:latin typeface="Arial" panose="020B0604020202020204" pitchFamily="34" charset="0"/>
                          <a:cs typeface="Arial" panose="020B0604020202020204" pitchFamily="34" charset="0"/>
                        </a:rPr>
                        <a:t> risk of major security disasters and vulnerability</a:t>
                      </a:r>
                    </a:p>
                    <a:p>
                      <a:pPr marL="0" marR="0" lvl="0" indent="0" algn="l" defTabSz="457095" rtl="0" eaLnBrk="1" fontAlgn="base" latinLnBrk="0" hangingPunct="1">
                        <a:lnSpc>
                          <a:spcPct val="100000"/>
                        </a:lnSpc>
                        <a:spcBef>
                          <a:spcPct val="0"/>
                        </a:spcBef>
                        <a:spcAft>
                          <a:spcPts val="300"/>
                        </a:spcAft>
                        <a:buClrTx/>
                        <a:buSzTx/>
                        <a:buFont typeface="EYInterstate Light" panose="02000506000000020004" pitchFamily="2" charset="0"/>
                        <a:buNone/>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951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474467">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Identify and review the proposed replacement/upgrade devices/hardware to ensure best-fit (storage, server, network and devices)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Develop business case for Infrastructure refresh</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Obtain management sign-off to implement upgrades/replacements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Implement upgrades/deploy replacements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Decommission devices/hardware/software that have reached EOL</a:t>
                      </a: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9513">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430031">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AU" sz="1000" b="0" kern="1200" baseline="0" dirty="0">
                          <a:solidFill>
                            <a:schemeClr val="tx1"/>
                          </a:solidFill>
                          <a:latin typeface="Arial" panose="020B0604020202020204" pitchFamily="34" charset="0"/>
                          <a:ea typeface=""/>
                          <a:cs typeface="Arial" panose="020B0604020202020204" pitchFamily="34" charset="0"/>
                        </a:rPr>
                        <a:t>Storage and Capacity planning</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7 months </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951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30031">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Technology OEMs / Local OEM Partners</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4988312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196061"/>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GB" dirty="0"/>
              <a:t>Datacentre Outsourcing (Co-location)</a:t>
            </a:r>
          </a:p>
        </p:txBody>
      </p:sp>
      <p:graphicFrame>
        <p:nvGraphicFramePr>
          <p:cNvPr id="130" name="Table 129">
            <a:extLst>
              <a:ext uri="{FF2B5EF4-FFF2-40B4-BE49-F238E27FC236}">
                <a16:creationId xmlns:a16="http://schemas.microsoft.com/office/drawing/2014/main" id="{D96A1451-18BF-4CD4-B775-2EA7E32A2DEB}"/>
              </a:ext>
            </a:extLst>
          </p:cNvPr>
          <p:cNvGraphicFramePr>
            <a:graphicFrameLocks noGrp="1"/>
          </p:cNvGraphicFramePr>
          <p:nvPr>
            <p:extLst>
              <p:ext uri="{D42A27DB-BD31-4B8C-83A1-F6EECF244321}">
                <p14:modId xmlns:p14="http://schemas.microsoft.com/office/powerpoint/2010/main" val="2704504615"/>
              </p:ext>
            </p:extLst>
          </p:nvPr>
        </p:nvGraphicFramePr>
        <p:xfrm>
          <a:off x="262329" y="996696"/>
          <a:ext cx="2330868" cy="1633734"/>
        </p:xfrm>
        <a:graphic>
          <a:graphicData uri="http://schemas.openxmlformats.org/drawingml/2006/table">
            <a:tbl>
              <a:tblPr/>
              <a:tblGrid>
                <a:gridCol w="1676199">
                  <a:extLst>
                    <a:ext uri="{9D8B030D-6E8A-4147-A177-3AD203B41FA5}">
                      <a16:colId xmlns:a16="http://schemas.microsoft.com/office/drawing/2014/main" val="20000"/>
                    </a:ext>
                  </a:extLst>
                </a:gridCol>
                <a:gridCol w="65466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Key Indicators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criticality &amp; importance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Benefits</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Cost of initiative</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Technical complexity &amp; risk</a:t>
                      </a: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800" kern="1200" dirty="0">
                          <a:solidFill>
                            <a:schemeClr val="bg1"/>
                          </a:solidFill>
                          <a:latin typeface="Arial" panose="020B0604020202020204" pitchFamily="34" charset="0"/>
                          <a:ea typeface="+mn-ea"/>
                          <a:cs typeface="Arial" panose="020B0604020202020204" pitchFamily="34" charset="0"/>
                        </a:rPr>
                        <a:t>High</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baseline="0" dirty="0">
                          <a:solidFill>
                            <a:schemeClr val="tx1"/>
                          </a:solidFill>
                          <a:latin typeface="Arial" panose="020B0604020202020204" pitchFamily="34" charset="0"/>
                          <a:ea typeface="+mn-ea"/>
                          <a:cs typeface="Arial" panose="020B0604020202020204" pitchFamily="34" charset="0"/>
                        </a:rPr>
                        <a:t>Impact of change on business</a:t>
                      </a:r>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ctr" defTabSz="914400" rtl="0" eaLnBrk="1" latinLnBrk="0" hangingPunct="1"/>
                      <a:r>
                        <a:rPr lang="en-AU" sz="800" kern="1200" dirty="0">
                          <a:solidFill>
                            <a:schemeClr val="bg1"/>
                          </a:solidFill>
                          <a:latin typeface="Arial" panose="020B0604020202020204" pitchFamily="34" charset="0"/>
                          <a:ea typeface="+mn-ea"/>
                          <a:cs typeface="Arial" panose="020B0604020202020204" pitchFamily="34" charset="0"/>
                        </a:rPr>
                        <a:t>Medium</a:t>
                      </a:r>
                    </a:p>
                  </a:txBody>
                  <a:tcPr marL="68580" marR="68580" marT="34290" marB="3429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bl>
          </a:graphicData>
        </a:graphic>
      </p:graphicFrame>
      <p:sp>
        <p:nvSpPr>
          <p:cNvPr id="206" name="Isosceles Triangle 205">
            <a:hlinkClick r:id="rId2" action="ppaction://hlinksldjump"/>
            <a:extLst>
              <a:ext uri="{FF2B5EF4-FFF2-40B4-BE49-F238E27FC236}">
                <a16:creationId xmlns:a16="http://schemas.microsoft.com/office/drawing/2014/main" id="{FCAFB82C-F888-4BFA-A0F8-B56481639636}"/>
              </a:ext>
            </a:extLst>
          </p:cNvPr>
          <p:cNvSpPr/>
          <p:nvPr/>
        </p:nvSpPr>
        <p:spPr>
          <a:xfrm rot="16200000">
            <a:off x="-17569" y="1245057"/>
            <a:ext cx="222416" cy="127625"/>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defRPr/>
            </a:pPr>
            <a:endParaRPr lang="en-IN" sz="1000" dirty="0">
              <a:solidFill>
                <a:prstClr val="black"/>
              </a:solidFill>
              <a:latin typeface="Arial" panose="020B0604020202020204" pitchFamily="34" charset="0"/>
              <a:cs typeface="Arial" panose="020B0604020202020204" pitchFamily="34" charset="0"/>
            </a:endParaRPr>
          </a:p>
        </p:txBody>
      </p:sp>
      <p:graphicFrame>
        <p:nvGraphicFramePr>
          <p:cNvPr id="213" name="Table 212">
            <a:extLst>
              <a:ext uri="{FF2B5EF4-FFF2-40B4-BE49-F238E27FC236}">
                <a16:creationId xmlns:a16="http://schemas.microsoft.com/office/drawing/2014/main" id="{BE255F52-41BC-42A4-A5AB-CF18F236919B}"/>
              </a:ext>
            </a:extLst>
          </p:cNvPr>
          <p:cNvGraphicFramePr>
            <a:graphicFrameLocks noGrp="1"/>
          </p:cNvGraphicFramePr>
          <p:nvPr/>
        </p:nvGraphicFramePr>
        <p:xfrm>
          <a:off x="262328" y="2695941"/>
          <a:ext cx="2330869" cy="1053025"/>
        </p:xfrm>
        <a:graphic>
          <a:graphicData uri="http://schemas.openxmlformats.org/drawingml/2006/table">
            <a:tbl>
              <a:tblPr/>
              <a:tblGrid>
                <a:gridCol w="1040710">
                  <a:extLst>
                    <a:ext uri="{9D8B030D-6E8A-4147-A177-3AD203B41FA5}">
                      <a16:colId xmlns:a16="http://schemas.microsoft.com/office/drawing/2014/main" val="20000"/>
                    </a:ext>
                  </a:extLst>
                </a:gridCol>
                <a:gridCol w="1290159">
                  <a:extLst>
                    <a:ext uri="{9D8B030D-6E8A-4147-A177-3AD203B41FA5}">
                      <a16:colId xmlns:a16="http://schemas.microsoft.com/office/drawing/2014/main" val="20001"/>
                    </a:ext>
                  </a:extLst>
                </a:gridCol>
              </a:tblGrid>
              <a:tr h="248158">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800" b="1" kern="1200" dirty="0">
                          <a:solidFill>
                            <a:schemeClr val="bg1"/>
                          </a:solidFill>
                          <a:latin typeface="Arial" panose="020B0604020202020204" pitchFamily="34" charset="0"/>
                          <a:ea typeface="+mn-ea"/>
                          <a:cs typeface="Arial" panose="020B0604020202020204" pitchFamily="34" charset="0"/>
                        </a:rPr>
                        <a:t>Initiative Owners</a:t>
                      </a:r>
                    </a:p>
                  </a:txBody>
                  <a:tcPr marL="27000" marR="27000" marT="27000" marB="27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r" defTabSz="1012287" rtl="0" eaLnBrk="1" fontAlgn="b" latinLnBrk="0" hangingPunct="1">
                        <a:spcBef>
                          <a:spcPts val="200"/>
                        </a:spcBef>
                      </a:pPr>
                      <a:endParaRPr lang="en-GB" sz="1100" b="1" kern="1200" dirty="0">
                        <a:solidFill>
                          <a:schemeClr val="accent2"/>
                        </a:solidFill>
                        <a:latin typeface="EYInterstate Light" panose="02000506000000020004" pitchFamily="2" charset="0"/>
                        <a:ea typeface="+mn-ea"/>
                        <a:cs typeface="+mn-cs"/>
                      </a:endParaRPr>
                    </a:p>
                  </a:txBody>
                  <a:tcPr marL="36000" marR="36000" marT="36000" marB="36000" anchor="b">
                    <a:lnL w="12700" cmpd="sng">
                      <a:noFill/>
                    </a:lnL>
                    <a:lnR w="12700" cmpd="sng">
                      <a:noFill/>
                    </a:lnR>
                    <a:lnT w="12700" cmpd="sng">
                      <a:noFill/>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Business 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82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Co-sponsor</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8289">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r>
                        <a:rPr lang="en-AU" sz="800" kern="1200" dirty="0">
                          <a:solidFill>
                            <a:schemeClr val="tx1"/>
                          </a:solidFill>
                          <a:latin typeface="Arial" panose="020B0604020202020204" pitchFamily="34" charset="0"/>
                          <a:ea typeface="+mn-ea"/>
                          <a:cs typeface="Arial" panose="020B0604020202020204" pitchFamily="34" charset="0"/>
                        </a:rPr>
                        <a:t>Initiative Lead</a:t>
                      </a:r>
                    </a:p>
                  </a:txBody>
                  <a:tcPr marL="68580" marR="68580" marT="34290" marB="3429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095" rtl="0" eaLnBrk="1" latinLnBrk="0" hangingPunct="1">
                        <a:defRPr sz="1800" kern="1200">
                          <a:solidFill>
                            <a:schemeClr val="tx1"/>
                          </a:solidFill>
                          <a:latin typeface="Arial"/>
                          <a:ea typeface=""/>
                          <a:cs typeface=""/>
                        </a:defRPr>
                      </a:lvl1pPr>
                      <a:lvl2pPr marL="457095" algn="l" defTabSz="457095" rtl="0" eaLnBrk="1" latinLnBrk="0" hangingPunct="1">
                        <a:defRPr sz="1800" kern="1200">
                          <a:solidFill>
                            <a:schemeClr val="tx1"/>
                          </a:solidFill>
                          <a:latin typeface="Arial"/>
                          <a:ea typeface=""/>
                          <a:cs typeface=""/>
                        </a:defRPr>
                      </a:lvl2pPr>
                      <a:lvl3pPr marL="914190" algn="l" defTabSz="457095" rtl="0" eaLnBrk="1" latinLnBrk="0" hangingPunct="1">
                        <a:defRPr sz="1800" kern="1200">
                          <a:solidFill>
                            <a:schemeClr val="tx1"/>
                          </a:solidFill>
                          <a:latin typeface="Arial"/>
                          <a:ea typeface=""/>
                          <a:cs typeface=""/>
                        </a:defRPr>
                      </a:lvl3pPr>
                      <a:lvl4pPr marL="1371286" algn="l" defTabSz="457095" rtl="0" eaLnBrk="1" latinLnBrk="0" hangingPunct="1">
                        <a:defRPr sz="1800" kern="1200">
                          <a:solidFill>
                            <a:schemeClr val="tx1"/>
                          </a:solidFill>
                          <a:latin typeface="Arial"/>
                          <a:ea typeface=""/>
                          <a:cs typeface=""/>
                        </a:defRPr>
                      </a:lvl4pPr>
                      <a:lvl5pPr marL="1828380" algn="l" defTabSz="457095" rtl="0" eaLnBrk="1" latinLnBrk="0" hangingPunct="1">
                        <a:defRPr sz="1800" kern="1200">
                          <a:solidFill>
                            <a:schemeClr val="tx1"/>
                          </a:solidFill>
                          <a:latin typeface="Arial"/>
                          <a:ea typeface=""/>
                          <a:cs typeface=""/>
                        </a:defRPr>
                      </a:lvl5pPr>
                      <a:lvl6pPr marL="2285476" algn="l" defTabSz="457095" rtl="0" eaLnBrk="1" latinLnBrk="0" hangingPunct="1">
                        <a:defRPr sz="1800" kern="1200">
                          <a:solidFill>
                            <a:schemeClr val="tx1"/>
                          </a:solidFill>
                          <a:latin typeface="Arial"/>
                          <a:ea typeface=""/>
                          <a:cs typeface=""/>
                        </a:defRPr>
                      </a:lvl6pPr>
                      <a:lvl7pPr marL="2742570" algn="l" defTabSz="457095" rtl="0" eaLnBrk="1" latinLnBrk="0" hangingPunct="1">
                        <a:defRPr sz="1800" kern="1200">
                          <a:solidFill>
                            <a:schemeClr val="tx1"/>
                          </a:solidFill>
                          <a:latin typeface="Arial"/>
                          <a:ea typeface=""/>
                          <a:cs typeface=""/>
                        </a:defRPr>
                      </a:lvl7pPr>
                      <a:lvl8pPr marL="3199667" algn="l" defTabSz="457095" rtl="0" eaLnBrk="1" latinLnBrk="0" hangingPunct="1">
                        <a:defRPr sz="1800" kern="1200">
                          <a:solidFill>
                            <a:schemeClr val="tx1"/>
                          </a:solidFill>
                          <a:latin typeface="Arial"/>
                          <a:ea typeface=""/>
                          <a:cs typeface=""/>
                        </a:defRPr>
                      </a:lvl8pPr>
                      <a:lvl9pPr marL="3656761" algn="l" defTabSz="457095" rtl="0" eaLnBrk="1" latinLnBrk="0" hangingPunct="1">
                        <a:defRPr sz="1800" kern="1200">
                          <a:solidFill>
                            <a:schemeClr val="tx1"/>
                          </a:solidFill>
                          <a:latin typeface="Arial"/>
                          <a:ea typeface=""/>
                          <a:cs typeface=""/>
                        </a:defRPr>
                      </a:lvl9pPr>
                    </a:lstStyle>
                    <a:p>
                      <a:pPr marL="0" algn="l" defTabSz="914400" rtl="0" eaLnBrk="1" latinLnBrk="0" hangingPunct="1"/>
                      <a:endParaRPr lang="en-AU" sz="800" kern="1200" dirty="0">
                        <a:solidFill>
                          <a:schemeClr val="tx1"/>
                        </a:solidFill>
                        <a:latin typeface="Arial" panose="020B0604020202020204" pitchFamily="34" charset="0"/>
                        <a:ea typeface="+mn-ea"/>
                        <a:cs typeface="Arial" panose="020B0604020202020204" pitchFamily="34" charset="0"/>
                      </a:endParaRPr>
                    </a:p>
                  </a:txBody>
                  <a:tcPr marL="68580" marR="0" marT="34290" marB="3429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2535C8D2-E2AD-4D41-8923-3DC78A23F67F}"/>
              </a:ext>
            </a:extLst>
          </p:cNvPr>
          <p:cNvGraphicFramePr>
            <a:graphicFrameLocks noGrp="1"/>
          </p:cNvGraphicFramePr>
          <p:nvPr>
            <p:extLst>
              <p:ext uri="{D42A27DB-BD31-4B8C-83A1-F6EECF244321}">
                <p14:modId xmlns:p14="http://schemas.microsoft.com/office/powerpoint/2010/main" val="3944209706"/>
              </p:ext>
            </p:extLst>
          </p:nvPr>
        </p:nvGraphicFramePr>
        <p:xfrm>
          <a:off x="2698074" y="996696"/>
          <a:ext cx="6307200" cy="5382000"/>
        </p:xfrm>
        <a:graphic>
          <a:graphicData uri="http://schemas.openxmlformats.org/drawingml/2006/table">
            <a:tbl>
              <a:tblPr/>
              <a:tblGrid>
                <a:gridCol w="3153600">
                  <a:extLst>
                    <a:ext uri="{9D8B030D-6E8A-4147-A177-3AD203B41FA5}">
                      <a16:colId xmlns:a16="http://schemas.microsoft.com/office/drawing/2014/main" val="20000"/>
                    </a:ext>
                  </a:extLst>
                </a:gridCol>
                <a:gridCol w="3153600">
                  <a:extLst>
                    <a:ext uri="{9D8B030D-6E8A-4147-A177-3AD203B41FA5}">
                      <a16:colId xmlns:a16="http://schemas.microsoft.com/office/drawing/2014/main" val="20001"/>
                    </a:ext>
                  </a:extLst>
                </a:gridCol>
              </a:tblGrid>
              <a:tr h="265633">
                <a:tc gridSpan="2">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Initiative Objective</a:t>
                      </a:r>
                    </a:p>
                  </a:txBody>
                  <a:tcPr marL="27432" marR="27000" marT="27000" marB="27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0"/>
                  </a:ext>
                </a:extLst>
              </a:tr>
              <a:tr h="655492">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buFont typeface="Arial" panose="020B0604020202020204" pitchFamily="34" charset="0"/>
                        <a:buNone/>
                      </a:pPr>
                      <a:r>
                        <a:rPr lang="en-US" sz="1000" b="0" u="none" strike="noStrike" dirty="0">
                          <a:solidFill>
                            <a:schemeClr val="tx1"/>
                          </a:solidFill>
                          <a:effectLst/>
                          <a:latin typeface="Arial" panose="020B0604020202020204" pitchFamily="34" charset="0"/>
                          <a:cs typeface="Arial" panose="020B0604020202020204" pitchFamily="34" charset="0"/>
                        </a:rPr>
                        <a:t>Define strategy to outsource primary </a:t>
                      </a:r>
                      <a:r>
                        <a:rPr lang="en-GB" sz="1000" b="0" u="none" strike="noStrike" noProof="0" dirty="0">
                          <a:solidFill>
                            <a:schemeClr val="tx1"/>
                          </a:solidFill>
                          <a:effectLst/>
                          <a:latin typeface="Arial" panose="020B0604020202020204" pitchFamily="34" charset="0"/>
                          <a:cs typeface="Arial" panose="020B0604020202020204" pitchFamily="34" charset="0"/>
                        </a:rPr>
                        <a:t>datacentre</a:t>
                      </a:r>
                      <a:r>
                        <a:rPr lang="en-US" sz="1000" b="0" u="none" strike="noStrike" dirty="0">
                          <a:solidFill>
                            <a:schemeClr val="tx1"/>
                          </a:solidFill>
                          <a:effectLst/>
                          <a:latin typeface="Arial" panose="020B0604020202020204" pitchFamily="34" charset="0"/>
                          <a:cs typeface="Arial" panose="020B0604020202020204" pitchFamily="34" charset="0"/>
                        </a:rPr>
                        <a:t> to facility in compliance with Tier III design and construction / implementation standards</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26563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Benefits / Value</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2"/>
                  </a:ext>
                </a:extLst>
              </a:tr>
              <a:tr h="1202884">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Eliminates IT CAPEX for layout and infrastructure and reduces IT OPEX for personnel and infrastructure maintenance</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Improves IT budget utilization and operational efficiency </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Improves IT’s ability to respond to business demands</a:t>
                      </a:r>
                    </a:p>
                    <a:p>
                      <a:pPr marL="171450" marR="0" lvl="0" indent="-171450" algn="l" defTabSz="45709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lang="en-US" sz="1000" b="0" i="0" u="none" strike="noStrike" dirty="0">
                          <a:solidFill>
                            <a:schemeClr val="tx1"/>
                          </a:solidFill>
                          <a:effectLst/>
                          <a:latin typeface="Arial" panose="020B0604020202020204" pitchFamily="34" charset="0"/>
                          <a:cs typeface="Arial" panose="020B0604020202020204" pitchFamily="34" charset="0"/>
                        </a:rPr>
                        <a:t>Mitigates risks associated with security and disasters </a:t>
                      </a:r>
                    </a:p>
                    <a:p>
                      <a:pPr marL="171450" marR="0" lvl="0" indent="-171450" algn="l" defTabSz="457095" rtl="0" eaLnBrk="1" fontAlgn="base" latinLnBrk="0" hangingPunct="1">
                        <a:lnSpc>
                          <a:spcPct val="100000"/>
                        </a:lnSpc>
                        <a:spcBef>
                          <a:spcPct val="0"/>
                        </a:spcBef>
                        <a:spcAft>
                          <a:spcPts val="300"/>
                        </a:spcAft>
                        <a:buClrTx/>
                        <a:buSzTx/>
                        <a:buFont typeface="EYInterstate Light" panose="02000506000000020004" pitchFamily="2" charset="0"/>
                        <a:buChar char="•"/>
                        <a:tabLst/>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65633">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u="none" strike="noStrike" dirty="0">
                          <a:solidFill>
                            <a:schemeClr val="bg1"/>
                          </a:solidFill>
                          <a:effectLst/>
                          <a:latin typeface="Arial" panose="020B0604020202020204" pitchFamily="34" charset="0"/>
                          <a:cs typeface="Arial" panose="020B0604020202020204" pitchFamily="34" charset="0"/>
                        </a:rPr>
                        <a:t>Approach</a:t>
                      </a:r>
                    </a:p>
                  </a:txBody>
                  <a:tcPr marL="27432" marR="6740" marT="67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hMerge="1">
                  <a:txBody>
                    <a:bodyPr/>
                    <a:lstStyle/>
                    <a:p>
                      <a:endParaRPr lang="en-US"/>
                    </a:p>
                  </a:txBody>
                  <a:tcPr/>
                </a:tc>
                <a:extLst>
                  <a:ext uri="{0D108BD9-81ED-4DB2-BD59-A6C34878D82A}">
                    <a16:rowId xmlns:a16="http://schemas.microsoft.com/office/drawing/2014/main" val="10004"/>
                  </a:ext>
                </a:extLst>
              </a:tr>
              <a:tr h="1140731">
                <a:tc gridSpan="2">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Perform an inventory of all virtual and physical IT systems/assets and determine items in scope for transition</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Conduct outsourcing Due Diligence/vendor evaluation for co-location service providers</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Transition in-scope hardware/devices to outsourced data </a:t>
                      </a:r>
                      <a:r>
                        <a:rPr lang="en-GB" sz="1000" b="0" i="0" u="none" strike="noStrike" noProof="0" dirty="0">
                          <a:solidFill>
                            <a:schemeClr val="tx1"/>
                          </a:solidFill>
                          <a:effectLst/>
                          <a:latin typeface="Arial" panose="020B0604020202020204" pitchFamily="34" charset="0"/>
                          <a:cs typeface="Arial" panose="020B0604020202020204" pitchFamily="34" charset="0"/>
                        </a:rPr>
                        <a:t>centre</a:t>
                      </a:r>
                      <a:r>
                        <a:rPr lang="en-US" sz="1000" b="0" i="0" u="none" strike="noStrike" dirty="0">
                          <a:solidFill>
                            <a:schemeClr val="tx1"/>
                          </a:solidFill>
                          <a:effectLst/>
                          <a:latin typeface="Arial" panose="020B0604020202020204" pitchFamily="34" charset="0"/>
                          <a:cs typeface="Arial" panose="020B0604020202020204" pitchFamily="34" charset="0"/>
                        </a:rPr>
                        <a:t> facility of selected vendor</a:t>
                      </a:r>
                    </a:p>
                    <a:p>
                      <a:pPr marL="171450" indent="-171450" algn="l" defTabSz="457095" rtl="0" eaLnBrk="1" fontAlgn="base" latinLnBrk="0" hangingPunct="1">
                        <a:lnSpc>
                          <a:spcPct val="100000"/>
                        </a:lnSpc>
                        <a:spcBef>
                          <a:spcPct val="0"/>
                        </a:spcBef>
                        <a:spcAft>
                          <a:spcPts val="300"/>
                        </a:spcAft>
                        <a:buClrTx/>
                        <a:buSzPct val="100000"/>
                        <a:buFont typeface="Wingdings" panose="05000000000000000000" pitchFamily="2" charset="2"/>
                        <a:buChar char="§"/>
                        <a:defRPr/>
                      </a:pPr>
                      <a:r>
                        <a:rPr lang="en-US" sz="1000" b="0" i="0" u="none" strike="noStrike" dirty="0">
                          <a:solidFill>
                            <a:schemeClr val="tx1"/>
                          </a:solidFill>
                          <a:effectLst/>
                          <a:latin typeface="Arial" panose="020B0604020202020204" pitchFamily="34" charset="0"/>
                          <a:cs typeface="Arial" panose="020B0604020202020204" pitchFamily="34" charset="0"/>
                        </a:rPr>
                        <a:t>Define, monitor and enforce SLA for post–transition service delivery</a:t>
                      </a:r>
                    </a:p>
                    <a:p>
                      <a:pPr marL="171450" indent="-171450" algn="l" defTabSz="457095" rtl="0" eaLnBrk="1" fontAlgn="base" latinLnBrk="0" hangingPunct="1">
                        <a:lnSpc>
                          <a:spcPct val="100000"/>
                        </a:lnSpc>
                        <a:spcBef>
                          <a:spcPct val="0"/>
                        </a:spcBef>
                        <a:spcAft>
                          <a:spcPts val="300"/>
                        </a:spcAft>
                        <a:buClrTx/>
                        <a:buSzPct val="100000"/>
                        <a:buFont typeface="EYInterstate Light" panose="02000506000000020004" pitchFamily="2" charset="0"/>
                        <a:buChar char="•"/>
                        <a:defRPr/>
                      </a:pP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5"/>
                  </a:ext>
                </a:extLst>
              </a:tr>
              <a:tr h="265633">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indent="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Dependencies</a:t>
                      </a:r>
                    </a:p>
                  </a:txBody>
                  <a:tcPr marL="27432" marR="27000" marT="27000" marB="2700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US" sz="1000" b="1" i="0" u="none" strike="noStrike" dirty="0">
                          <a:solidFill>
                            <a:schemeClr val="bg1"/>
                          </a:solidFill>
                          <a:effectLst/>
                          <a:latin typeface="Arial" panose="020B0604020202020204" pitchFamily="34" charset="0"/>
                          <a:cs typeface="Arial" panose="020B0604020202020204" pitchFamily="34" charset="0"/>
                        </a:rPr>
                        <a:t>Timeline</a:t>
                      </a:r>
                      <a:endParaRPr lang="en-US" sz="1000" b="1"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6"/>
                  </a:ext>
                </a:extLst>
              </a:tr>
              <a:tr h="630296">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Application </a:t>
                      </a:r>
                      <a:r>
                        <a:rPr lang="en-GB" sz="1000" b="0" kern="1200" baseline="0" noProof="0" dirty="0">
                          <a:solidFill>
                            <a:schemeClr val="tx1"/>
                          </a:solidFill>
                          <a:latin typeface="Arial" panose="020B0604020202020204" pitchFamily="34" charset="0"/>
                          <a:ea typeface=""/>
                          <a:cs typeface="Arial" panose="020B0604020202020204" pitchFamily="34" charset="0"/>
                        </a:rPr>
                        <a:t>rationalisation</a:t>
                      </a:r>
                    </a:p>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Technology Refresh</a:t>
                      </a:r>
                    </a:p>
                    <a:p>
                      <a:pPr marL="171450" marR="0" indent="-171450" algn="l" defTabSz="457200" rtl="0" eaLnBrk="1" fontAlgn="auto" latinLnBrk="0" hangingPunct="1">
                        <a:lnSpc>
                          <a:spcPct val="100000"/>
                        </a:lnSpc>
                        <a:spcBef>
                          <a:spcPts val="0"/>
                        </a:spcBef>
                        <a:spcAft>
                          <a:spcPts val="300"/>
                        </a:spcAft>
                        <a:buClrTx/>
                        <a:buSzTx/>
                        <a:buFont typeface="EYInterstate Light" panose="02000506000000020004" pitchFamily="2" charset="0"/>
                        <a:buChar char="•"/>
                        <a:tabLst/>
                        <a:defRPr/>
                      </a:pPr>
                      <a:endParaRPr lang="en-AU" sz="1000" b="0" kern="1200" baseline="0" dirty="0">
                        <a:solidFill>
                          <a:schemeClr val="tx1"/>
                        </a:solidFill>
                        <a:latin typeface="Arial" panose="020B0604020202020204" pitchFamily="34" charset="0"/>
                        <a:ea typeface=""/>
                        <a:cs typeface="Arial" panose="020B0604020202020204" pitchFamily="34" charset="0"/>
                      </a:endParaRP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kern="1200" baseline="0" dirty="0">
                          <a:solidFill>
                            <a:schemeClr val="tx1"/>
                          </a:solidFill>
                          <a:latin typeface="Arial" panose="020B0604020202020204" pitchFamily="34" charset="0"/>
                          <a:ea typeface=""/>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5633">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0" indent="0" algn="l" rtl="0" fontAlgn="b"/>
                      <a:r>
                        <a:rPr lang="en-GB" sz="1000" b="1" kern="1200" dirty="0">
                          <a:solidFill>
                            <a:schemeClr val="bg1"/>
                          </a:solidFill>
                          <a:latin typeface="Arial" panose="020B0604020202020204" pitchFamily="34" charset="0"/>
                          <a:ea typeface="+mn-ea"/>
                          <a:cs typeface="Arial" panose="020B0604020202020204" pitchFamily="34" charset="0"/>
                        </a:rPr>
                        <a:t>Sourcing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27432" marR="6740" marT="6740" marB="0" anchor="ctr">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tc>
                  <a:txBody>
                    <a:bodyPr/>
                    <a:lstStyle>
                      <a:lvl1pPr marL="0" algn="l" defTabSz="912817" rtl="0" eaLnBrk="1" latinLnBrk="0" hangingPunct="1">
                        <a:defRPr sz="1800" kern="1200">
                          <a:solidFill>
                            <a:schemeClr val="dk1"/>
                          </a:solidFill>
                          <a:latin typeface="EYInterstate Light"/>
                        </a:defRPr>
                      </a:lvl1pPr>
                      <a:lvl2pPr marL="456403" algn="l" defTabSz="912817" rtl="0" eaLnBrk="1" latinLnBrk="0" hangingPunct="1">
                        <a:defRPr sz="1800" kern="1200">
                          <a:solidFill>
                            <a:schemeClr val="dk1"/>
                          </a:solidFill>
                          <a:latin typeface="EYInterstate Light"/>
                        </a:defRPr>
                      </a:lvl2pPr>
                      <a:lvl3pPr marL="912817" algn="l" defTabSz="912817" rtl="0" eaLnBrk="1" latinLnBrk="0" hangingPunct="1">
                        <a:defRPr sz="1800" kern="1200">
                          <a:solidFill>
                            <a:schemeClr val="dk1"/>
                          </a:solidFill>
                          <a:latin typeface="EYInterstate Light"/>
                        </a:defRPr>
                      </a:lvl3pPr>
                      <a:lvl4pPr marL="1369226" algn="l" defTabSz="912817" rtl="0" eaLnBrk="1" latinLnBrk="0" hangingPunct="1">
                        <a:defRPr sz="1800" kern="1200">
                          <a:solidFill>
                            <a:schemeClr val="dk1"/>
                          </a:solidFill>
                          <a:latin typeface="EYInterstate Light"/>
                        </a:defRPr>
                      </a:lvl4pPr>
                      <a:lvl5pPr marL="1825636" algn="l" defTabSz="912817" rtl="0" eaLnBrk="1" latinLnBrk="0" hangingPunct="1">
                        <a:defRPr sz="1800" kern="1200">
                          <a:solidFill>
                            <a:schemeClr val="dk1"/>
                          </a:solidFill>
                          <a:latin typeface="EYInterstate Light"/>
                        </a:defRPr>
                      </a:lvl5pPr>
                      <a:lvl6pPr marL="2282044" algn="l" defTabSz="912817" rtl="0" eaLnBrk="1" latinLnBrk="0" hangingPunct="1">
                        <a:defRPr sz="1800" kern="1200">
                          <a:solidFill>
                            <a:schemeClr val="dk1"/>
                          </a:solidFill>
                          <a:latin typeface="EYInterstate Light"/>
                        </a:defRPr>
                      </a:lvl6pPr>
                      <a:lvl7pPr marL="2738453" algn="l" defTabSz="912817" rtl="0" eaLnBrk="1" latinLnBrk="0" hangingPunct="1">
                        <a:defRPr sz="1800" kern="1200">
                          <a:solidFill>
                            <a:schemeClr val="dk1"/>
                          </a:solidFill>
                          <a:latin typeface="EYInterstate Light"/>
                        </a:defRPr>
                      </a:lvl7pPr>
                      <a:lvl8pPr marL="3194866" algn="l" defTabSz="912817" rtl="0" eaLnBrk="1" latinLnBrk="0" hangingPunct="1">
                        <a:defRPr sz="1800" kern="1200">
                          <a:solidFill>
                            <a:schemeClr val="dk1"/>
                          </a:solidFill>
                          <a:latin typeface="EYInterstate Light"/>
                        </a:defRPr>
                      </a:lvl8pPr>
                      <a:lvl9pPr marL="3651273" algn="l" defTabSz="912817" rtl="0" eaLnBrk="1" latinLnBrk="0" hangingPunct="1">
                        <a:defRPr sz="1800" kern="1200">
                          <a:solidFill>
                            <a:schemeClr val="dk1"/>
                          </a:solidFill>
                          <a:latin typeface="EYInterstate Light"/>
                        </a:defRPr>
                      </a:lvl9pPr>
                    </a:lstStyle>
                    <a:p>
                      <a:pPr marL="0" algn="l" defTabSz="1012287" rtl="0" eaLnBrk="1" fontAlgn="b" latinLnBrk="0" hangingPunct="1">
                        <a:spcBef>
                          <a:spcPts val="200"/>
                        </a:spcBef>
                      </a:pPr>
                      <a:r>
                        <a:rPr lang="en-GB" sz="1000" b="1" kern="1200" dirty="0">
                          <a:solidFill>
                            <a:schemeClr val="bg1"/>
                          </a:solidFill>
                          <a:latin typeface="Arial" panose="020B0604020202020204" pitchFamily="34" charset="0"/>
                          <a:ea typeface="+mn-ea"/>
                          <a:cs typeface="Arial" panose="020B0604020202020204" pitchFamily="34" charset="0"/>
                        </a:rPr>
                        <a:t>Budget</a:t>
                      </a:r>
                    </a:p>
                  </a:txBody>
                  <a:tcPr marL="27432" marR="27000" marT="27000" marB="27000" anchor="ctr">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1C3E62"/>
                    </a:solidFill>
                  </a:tcPr>
                </a:tc>
                <a:extLst>
                  <a:ext uri="{0D108BD9-81ED-4DB2-BD59-A6C34878D82A}">
                    <a16:rowId xmlns:a16="http://schemas.microsoft.com/office/drawing/2014/main" val="10008"/>
                  </a:ext>
                </a:extLst>
              </a:tr>
              <a:tr h="424432">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fr-FR" sz="1000" b="0" i="0" u="none" strike="noStrike" kern="1200" dirty="0">
                          <a:solidFill>
                            <a:schemeClr val="tx1"/>
                          </a:solidFill>
                          <a:effectLst/>
                          <a:latin typeface="Arial" panose="020B0604020202020204" pitchFamily="34" charset="0"/>
                          <a:ea typeface="+mn-ea"/>
                          <a:cs typeface="Arial" panose="020B0604020202020204" pitchFamily="34" charset="0"/>
                        </a:rPr>
                        <a:t>Co-location Service Providers (MainOne, Rack Center, MTN, etc..)</a:t>
                      </a:r>
                    </a:p>
                  </a:txBody>
                  <a:tcPr marL="27432" marR="6740" marT="6740" marB="0">
                    <a:lnL w="12700" cap="flat" cmpd="sng" algn="ctr">
                      <a:solidFill>
                        <a:schemeClr val="tx1"/>
                      </a:solidFill>
                      <a:prstDash val="solid"/>
                      <a:round/>
                      <a:headEnd type="none" w="med" len="med"/>
                      <a:tailEnd type="none" w="med" len="med"/>
                    </a:lnL>
                    <a:lnR w="12700" cmpd="sng">
                      <a:noFill/>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EYInterstate Light"/>
                        </a:defRPr>
                      </a:lvl1pPr>
                      <a:lvl2pPr marL="457200" algn="l" defTabSz="914400" rtl="0" eaLnBrk="1" latinLnBrk="0" hangingPunct="1">
                        <a:defRPr sz="1800" kern="1200">
                          <a:solidFill>
                            <a:schemeClr val="tx1"/>
                          </a:solidFill>
                          <a:latin typeface="EYInterstate Light"/>
                        </a:defRPr>
                      </a:lvl2pPr>
                      <a:lvl3pPr marL="914400" algn="l" defTabSz="914400" rtl="0" eaLnBrk="1" latinLnBrk="0" hangingPunct="1">
                        <a:defRPr sz="1800" kern="1200">
                          <a:solidFill>
                            <a:schemeClr val="tx1"/>
                          </a:solidFill>
                          <a:latin typeface="EYInterstate Light"/>
                        </a:defRPr>
                      </a:lvl3pPr>
                      <a:lvl4pPr marL="1371600" algn="l" defTabSz="914400" rtl="0" eaLnBrk="1" latinLnBrk="0" hangingPunct="1">
                        <a:defRPr sz="1800" kern="1200">
                          <a:solidFill>
                            <a:schemeClr val="tx1"/>
                          </a:solidFill>
                          <a:latin typeface="EYInterstate Light"/>
                        </a:defRPr>
                      </a:lvl4pPr>
                      <a:lvl5pPr marL="1828800" algn="l" defTabSz="914400" rtl="0" eaLnBrk="1" latinLnBrk="0" hangingPunct="1">
                        <a:defRPr sz="1800" kern="1200">
                          <a:solidFill>
                            <a:schemeClr val="tx1"/>
                          </a:solidFill>
                          <a:latin typeface="EYInterstate Light"/>
                        </a:defRPr>
                      </a:lvl5pPr>
                      <a:lvl6pPr marL="2286000" algn="l" defTabSz="914400" rtl="0" eaLnBrk="1" latinLnBrk="0" hangingPunct="1">
                        <a:defRPr sz="1800" kern="1200">
                          <a:solidFill>
                            <a:schemeClr val="tx1"/>
                          </a:solidFill>
                          <a:latin typeface="EYInterstate Light"/>
                        </a:defRPr>
                      </a:lvl6pPr>
                      <a:lvl7pPr marL="2743200" algn="l" defTabSz="914400" rtl="0" eaLnBrk="1" latinLnBrk="0" hangingPunct="1">
                        <a:defRPr sz="1800" kern="1200">
                          <a:solidFill>
                            <a:schemeClr val="tx1"/>
                          </a:solidFill>
                          <a:latin typeface="EYInterstate Light"/>
                        </a:defRPr>
                      </a:lvl7pPr>
                      <a:lvl8pPr marL="3200400" algn="l" defTabSz="914400" rtl="0" eaLnBrk="1" latinLnBrk="0" hangingPunct="1">
                        <a:defRPr sz="1800" kern="1200">
                          <a:solidFill>
                            <a:schemeClr val="tx1"/>
                          </a:solidFill>
                          <a:latin typeface="EYInterstate Light"/>
                        </a:defRPr>
                      </a:lvl8pPr>
                      <a:lvl9pPr marL="3657600" algn="l" defTabSz="914400" rtl="0" eaLnBrk="1" latinLnBrk="0" hangingPunct="1">
                        <a:defRPr sz="1800" kern="1200">
                          <a:solidFill>
                            <a:schemeClr val="tx1"/>
                          </a:solidFill>
                          <a:latin typeface="EYInterstate Light"/>
                        </a:defRPr>
                      </a:lvl9pPr>
                    </a:lstStyle>
                    <a:p>
                      <a:pPr marL="171450" marR="0" lvl="0" indent="-171450" algn="l" defTabSz="4572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$TBD</a:t>
                      </a:r>
                    </a:p>
                  </a:txBody>
                  <a:tcPr marL="27432" marR="6740" marT="6740" marB="0">
                    <a:lnL w="12700" cmpd="sng">
                      <a:noFill/>
                    </a:lnL>
                    <a:lnR w="12700" cap="flat" cmpd="sng" algn="ctr">
                      <a:solidFill>
                        <a:schemeClr val="tx1"/>
                      </a:solidFill>
                      <a:prstDash val="solid"/>
                      <a:round/>
                      <a:headEnd type="none" w="med" len="med"/>
                      <a:tailEnd type="none" w="med" len="med"/>
                    </a:lnR>
                    <a:lnT w="6350" cap="flat" cmpd="sng" algn="ctr">
                      <a:solidFill>
                        <a:srgbClr val="C0C0C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6939962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5" y="179979"/>
            <a:ext cx="8229601" cy="715961"/>
          </a:xfrm>
        </p:spPr>
        <p:txBody>
          <a:bodyPr>
            <a:normAutofit/>
          </a:bodyPr>
          <a:lstStyle/>
          <a:p>
            <a:r>
              <a:rPr lang="en-US" sz="2600" b="1" dirty="0">
                <a:solidFill>
                  <a:srgbClr val="000000"/>
                </a:solidFill>
                <a:latin typeface="Arial"/>
                <a:cs typeface="Arial"/>
              </a:rPr>
              <a:t>Bridging the Gap &amp; Our Aspiration</a:t>
            </a:r>
            <a:endParaRPr lang="en-US" sz="2600" b="1" dirty="0">
              <a:solidFill>
                <a:srgbClr val="000000"/>
              </a:solidFill>
              <a:latin typeface="Arial"/>
              <a:cs typeface="Arial"/>
              <a:sym typeface="Arial"/>
            </a:endParaRPr>
          </a:p>
        </p:txBody>
      </p:sp>
      <p:sp>
        <p:nvSpPr>
          <p:cNvPr id="17" name="Freeform 527">
            <a:extLst>
              <a:ext uri="{FF2B5EF4-FFF2-40B4-BE49-F238E27FC236}">
                <a16:creationId xmlns:a16="http://schemas.microsoft.com/office/drawing/2014/main" id="{FBC65020-2EC1-4E5E-8550-DBA70CEB63F1}"/>
              </a:ext>
            </a:extLst>
          </p:cNvPr>
          <p:cNvSpPr/>
          <p:nvPr/>
        </p:nvSpPr>
        <p:spPr>
          <a:xfrm>
            <a:off x="1095374" y="4825936"/>
            <a:ext cx="2930400" cy="1926000"/>
          </a:xfrm>
          <a:custGeom>
            <a:avLst/>
            <a:gdLst/>
            <a:ahLst/>
            <a:cxnLst/>
            <a:rect l="0" t="0" r="0" b="0"/>
            <a:pathLst>
              <a:path w="1801367" h="1207008">
                <a:moveTo>
                  <a:pt x="0" y="1207008"/>
                </a:moveTo>
                <a:lnTo>
                  <a:pt x="1801367" y="1207008"/>
                </a:lnTo>
                <a:lnTo>
                  <a:pt x="1801367"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18" name="Freeform 537">
            <a:extLst>
              <a:ext uri="{FF2B5EF4-FFF2-40B4-BE49-F238E27FC236}">
                <a16:creationId xmlns:a16="http://schemas.microsoft.com/office/drawing/2014/main" id="{D9522FE1-2696-4D76-93CC-48024D0A2ECD}"/>
              </a:ext>
            </a:extLst>
          </p:cNvPr>
          <p:cNvSpPr/>
          <p:nvPr/>
        </p:nvSpPr>
        <p:spPr>
          <a:xfrm>
            <a:off x="85726" y="2096963"/>
            <a:ext cx="2929743" cy="1925530"/>
          </a:xfrm>
          <a:custGeom>
            <a:avLst/>
            <a:gdLst/>
            <a:ahLst/>
            <a:cxnLst/>
            <a:rect l="0" t="0" r="0" b="0"/>
            <a:pathLst>
              <a:path w="1801367" h="1205484">
                <a:moveTo>
                  <a:pt x="0" y="1205484"/>
                </a:moveTo>
                <a:lnTo>
                  <a:pt x="1801367" y="1205484"/>
                </a:lnTo>
                <a:lnTo>
                  <a:pt x="1801367" y="0"/>
                </a:lnTo>
                <a:lnTo>
                  <a:pt x="0" y="0"/>
                </a:lnTo>
                <a:lnTo>
                  <a:pt x="0" y="1205484"/>
                </a:lnTo>
                <a:close/>
              </a:path>
            </a:pathLst>
          </a:custGeom>
          <a:solidFill>
            <a:schemeClr val="tx1">
              <a:alpha val="60000"/>
            </a:schemeClr>
          </a:solidFill>
          <a:ln w="12191">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0" name="Freeform 530">
            <a:extLst>
              <a:ext uri="{FF2B5EF4-FFF2-40B4-BE49-F238E27FC236}">
                <a16:creationId xmlns:a16="http://schemas.microsoft.com/office/drawing/2014/main" id="{C299D6AB-4232-409C-85F4-43C45F836357}"/>
              </a:ext>
            </a:extLst>
          </p:cNvPr>
          <p:cNvSpPr/>
          <p:nvPr/>
        </p:nvSpPr>
        <p:spPr>
          <a:xfrm>
            <a:off x="4770120" y="4816411"/>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1" name="Freeform 541">
            <a:extLst>
              <a:ext uri="{FF2B5EF4-FFF2-40B4-BE49-F238E27FC236}">
                <a16:creationId xmlns:a16="http://schemas.microsoft.com/office/drawing/2014/main" id="{DB622417-080C-42D4-85FE-6876523AC666}"/>
              </a:ext>
            </a:extLst>
          </p:cNvPr>
          <p:cNvSpPr/>
          <p:nvPr/>
        </p:nvSpPr>
        <p:spPr>
          <a:xfrm>
            <a:off x="3103245" y="2116013"/>
            <a:ext cx="2930400" cy="1925530"/>
          </a:xfrm>
          <a:custGeom>
            <a:avLst/>
            <a:gdLst/>
            <a:ahLst/>
            <a:cxnLst/>
            <a:rect l="0" t="0" r="0" b="0"/>
            <a:pathLst>
              <a:path w="1799844" h="1205484">
                <a:moveTo>
                  <a:pt x="0" y="1205484"/>
                </a:moveTo>
                <a:lnTo>
                  <a:pt x="1799844" y="1205484"/>
                </a:lnTo>
                <a:lnTo>
                  <a:pt x="1799844" y="0"/>
                </a:lnTo>
                <a:lnTo>
                  <a:pt x="0" y="0"/>
                </a:lnTo>
                <a:lnTo>
                  <a:pt x="0" y="1205484"/>
                </a:lnTo>
                <a:close/>
              </a:path>
            </a:pathLst>
          </a:custGeom>
          <a:solidFill>
            <a:schemeClr val="tx1">
              <a:alpha val="60000"/>
            </a:schemeClr>
          </a:solidFill>
          <a:ln w="9144">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4" name="Freeform 544">
            <a:extLst>
              <a:ext uri="{FF2B5EF4-FFF2-40B4-BE49-F238E27FC236}">
                <a16:creationId xmlns:a16="http://schemas.microsoft.com/office/drawing/2014/main" id="{2D1CD77C-B36F-4550-ACFD-203DBBA32AAD}"/>
              </a:ext>
            </a:extLst>
          </p:cNvPr>
          <p:cNvSpPr/>
          <p:nvPr/>
        </p:nvSpPr>
        <p:spPr>
          <a:xfrm>
            <a:off x="1245341" y="5157585"/>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6" name="Freeform 547">
            <a:extLst>
              <a:ext uri="{FF2B5EF4-FFF2-40B4-BE49-F238E27FC236}">
                <a16:creationId xmlns:a16="http://schemas.microsoft.com/office/drawing/2014/main" id="{C81E1E97-BCA8-47C7-8405-635C3CA18C53}"/>
              </a:ext>
            </a:extLst>
          </p:cNvPr>
          <p:cNvSpPr/>
          <p:nvPr/>
        </p:nvSpPr>
        <p:spPr>
          <a:xfrm>
            <a:off x="4910793" y="5148060"/>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30" name="Picture 557">
            <a:hlinkClick r:id="rId3" action="ppaction://hlinksldjump"/>
            <a:extLst>
              <a:ext uri="{FF2B5EF4-FFF2-40B4-BE49-F238E27FC236}">
                <a16:creationId xmlns:a16="http://schemas.microsoft.com/office/drawing/2014/main" id="{E29507DD-1F30-4DAD-8612-BCB10AFAE3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994944" y="4005766"/>
            <a:ext cx="105115" cy="175988"/>
          </a:xfrm>
          <a:prstGeom prst="rect">
            <a:avLst/>
          </a:prstGeom>
          <a:noFill/>
        </p:spPr>
      </p:pic>
      <p:pic>
        <p:nvPicPr>
          <p:cNvPr id="31" name="Picture 558">
            <a:hlinkClick r:id="rId5" action="ppaction://hlinksldjump"/>
            <a:extLst>
              <a:ext uri="{FF2B5EF4-FFF2-40B4-BE49-F238E27FC236}">
                <a16:creationId xmlns:a16="http://schemas.microsoft.com/office/drawing/2014/main" id="{FCA5F88C-033E-4D25-9E93-5071DD3A903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042944" y="3748591"/>
            <a:ext cx="105115" cy="175988"/>
          </a:xfrm>
          <a:prstGeom prst="rect">
            <a:avLst/>
          </a:prstGeom>
          <a:noFill/>
        </p:spPr>
      </p:pic>
      <p:sp>
        <p:nvSpPr>
          <p:cNvPr id="36" name="Rectangle 564">
            <a:extLst>
              <a:ext uri="{FF2B5EF4-FFF2-40B4-BE49-F238E27FC236}">
                <a16:creationId xmlns:a16="http://schemas.microsoft.com/office/drawing/2014/main" id="{589530CD-F289-4A8C-9921-8DFC9A42ED64}"/>
              </a:ext>
            </a:extLst>
          </p:cNvPr>
          <p:cNvSpPr/>
          <p:nvPr/>
        </p:nvSpPr>
        <p:spPr>
          <a:xfrm>
            <a:off x="236036" y="2161420"/>
            <a:ext cx="1069203" cy="184666"/>
          </a:xfrm>
          <a:prstGeom prst="rect">
            <a:avLst/>
          </a:prstGeom>
        </p:spPr>
        <p:txBody>
          <a:bodyPr wrap="none" lIns="0" tIns="0" rIns="0" bIns="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Governance</a:t>
            </a:r>
          </a:p>
        </p:txBody>
      </p:sp>
      <p:sp>
        <p:nvSpPr>
          <p:cNvPr id="37" name="Rectangle 565">
            <a:extLst>
              <a:ext uri="{FF2B5EF4-FFF2-40B4-BE49-F238E27FC236}">
                <a16:creationId xmlns:a16="http://schemas.microsoft.com/office/drawing/2014/main" id="{EFCA567B-EB51-4456-B7D0-AEC8AB85906B}"/>
              </a:ext>
            </a:extLst>
          </p:cNvPr>
          <p:cNvSpPr/>
          <p:nvPr/>
        </p:nvSpPr>
        <p:spPr>
          <a:xfrm>
            <a:off x="140784" y="2474829"/>
            <a:ext cx="2716376" cy="1077218"/>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Focus the IT governance framework on balancing risk and rewards</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Define an ad-hoc IT risk discipline</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Focus IT decision rights on managing IT risk</a:t>
            </a:r>
          </a:p>
        </p:txBody>
      </p:sp>
      <p:sp>
        <p:nvSpPr>
          <p:cNvPr id="38" name="Rectangle 566">
            <a:extLst>
              <a:ext uri="{FF2B5EF4-FFF2-40B4-BE49-F238E27FC236}">
                <a16:creationId xmlns:a16="http://schemas.microsoft.com/office/drawing/2014/main" id="{F5FCB580-A56A-4AE4-A366-76D8323253B8}"/>
              </a:ext>
            </a:extLst>
          </p:cNvPr>
          <p:cNvSpPr/>
          <p:nvPr/>
        </p:nvSpPr>
        <p:spPr>
          <a:xfrm>
            <a:off x="3243496" y="2180470"/>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People and Skills</a:t>
            </a:r>
          </a:p>
        </p:txBody>
      </p:sp>
      <p:sp>
        <p:nvSpPr>
          <p:cNvPr id="39" name="Rectangle 567">
            <a:extLst>
              <a:ext uri="{FF2B5EF4-FFF2-40B4-BE49-F238E27FC236}">
                <a16:creationId xmlns:a16="http://schemas.microsoft.com/office/drawing/2014/main" id="{DDC5F0EF-872E-45C5-8968-C09900178115}"/>
              </a:ext>
            </a:extLst>
          </p:cNvPr>
          <p:cNvSpPr/>
          <p:nvPr/>
        </p:nvSpPr>
        <p:spPr>
          <a:xfrm>
            <a:off x="3119672" y="2493880"/>
            <a:ext cx="2862029" cy="1523494"/>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Define skills and competency development plans</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Respond to near-term staffing needs</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Design specialised skill development programs</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Differentiate pay for attracting and retaining key talent</a:t>
            </a:r>
          </a:p>
        </p:txBody>
      </p:sp>
      <p:sp>
        <p:nvSpPr>
          <p:cNvPr id="42" name="Rectangle 570">
            <a:extLst>
              <a:ext uri="{FF2B5EF4-FFF2-40B4-BE49-F238E27FC236}">
                <a16:creationId xmlns:a16="http://schemas.microsoft.com/office/drawing/2014/main" id="{38738C68-C637-466A-92A2-89BA25C568E3}"/>
              </a:ext>
            </a:extLst>
          </p:cNvPr>
          <p:cNvSpPr/>
          <p:nvPr/>
        </p:nvSpPr>
        <p:spPr>
          <a:xfrm>
            <a:off x="1245684" y="4903062"/>
            <a:ext cx="1282402"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Digital Readiness</a:t>
            </a:r>
          </a:p>
        </p:txBody>
      </p:sp>
      <p:sp>
        <p:nvSpPr>
          <p:cNvPr id="43" name="Rectangle 571">
            <a:extLst>
              <a:ext uri="{FF2B5EF4-FFF2-40B4-BE49-F238E27FC236}">
                <a16:creationId xmlns:a16="http://schemas.microsoft.com/office/drawing/2014/main" id="{B05EA36B-2592-49D0-AE2F-0E2DBCDB5B38}"/>
              </a:ext>
            </a:extLst>
          </p:cNvPr>
          <p:cNvSpPr/>
          <p:nvPr/>
        </p:nvSpPr>
        <p:spPr>
          <a:xfrm>
            <a:off x="1095374" y="5172210"/>
            <a:ext cx="2930400" cy="1523494"/>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Establish an innovation lab staffed by business and IT</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Derive IT culture based on best-practice</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Take an integrated approach to technology decision making</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Enable business-led innovation through open enterprise processes</a:t>
            </a:r>
          </a:p>
        </p:txBody>
      </p:sp>
      <p:sp>
        <p:nvSpPr>
          <p:cNvPr id="44" name="Rectangle 572">
            <a:extLst>
              <a:ext uri="{FF2B5EF4-FFF2-40B4-BE49-F238E27FC236}">
                <a16:creationId xmlns:a16="http://schemas.microsoft.com/office/drawing/2014/main" id="{3A082580-64C3-4F14-8E77-377EC07A29FA}"/>
              </a:ext>
            </a:extLst>
          </p:cNvPr>
          <p:cNvSpPr/>
          <p:nvPr/>
        </p:nvSpPr>
        <p:spPr>
          <a:xfrm>
            <a:off x="4910371" y="4893537"/>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Technology</a:t>
            </a:r>
          </a:p>
        </p:txBody>
      </p:sp>
      <p:sp>
        <p:nvSpPr>
          <p:cNvPr id="45" name="Rectangle 573">
            <a:extLst>
              <a:ext uri="{FF2B5EF4-FFF2-40B4-BE49-F238E27FC236}">
                <a16:creationId xmlns:a16="http://schemas.microsoft.com/office/drawing/2014/main" id="{ECAF68A0-B052-468A-A49F-BDA47509F805}"/>
              </a:ext>
            </a:extLst>
          </p:cNvPr>
          <p:cNvSpPr/>
          <p:nvPr/>
        </p:nvSpPr>
        <p:spPr>
          <a:xfrm>
            <a:off x="4796071" y="5189189"/>
            <a:ext cx="2862028" cy="1338828"/>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Define a project-based IT technology roadmap</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Define technology standards</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Optimize all components of the IT operating model as a system</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Focus architecture on business outcomes</a:t>
            </a:r>
          </a:p>
        </p:txBody>
      </p:sp>
      <p:sp>
        <p:nvSpPr>
          <p:cNvPr id="50" name="Freeform 538">
            <a:extLst>
              <a:ext uri="{FF2B5EF4-FFF2-40B4-BE49-F238E27FC236}">
                <a16:creationId xmlns:a16="http://schemas.microsoft.com/office/drawing/2014/main" id="{086523C5-01F8-4A1B-96A0-6E5EE7BB6431}"/>
              </a:ext>
            </a:extLst>
          </p:cNvPr>
          <p:cNvSpPr/>
          <p:nvPr/>
        </p:nvSpPr>
        <p:spPr>
          <a:xfrm>
            <a:off x="3243918" y="2453191"/>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51" name="Freeform 538">
            <a:extLst>
              <a:ext uri="{FF2B5EF4-FFF2-40B4-BE49-F238E27FC236}">
                <a16:creationId xmlns:a16="http://schemas.microsoft.com/office/drawing/2014/main" id="{86D54EBE-A068-4008-A2D9-2C3C96297E4C}"/>
              </a:ext>
            </a:extLst>
          </p:cNvPr>
          <p:cNvSpPr/>
          <p:nvPr/>
        </p:nvSpPr>
        <p:spPr>
          <a:xfrm>
            <a:off x="149966" y="2434141"/>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97" name="Freeform 530">
            <a:extLst>
              <a:ext uri="{FF2B5EF4-FFF2-40B4-BE49-F238E27FC236}">
                <a16:creationId xmlns:a16="http://schemas.microsoft.com/office/drawing/2014/main" id="{88C2D567-CB26-4537-87E9-0D1B34634C82}"/>
              </a:ext>
            </a:extLst>
          </p:cNvPr>
          <p:cNvSpPr/>
          <p:nvPr/>
        </p:nvSpPr>
        <p:spPr>
          <a:xfrm>
            <a:off x="6132195" y="2125531"/>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98" name="Freeform 547">
            <a:extLst>
              <a:ext uri="{FF2B5EF4-FFF2-40B4-BE49-F238E27FC236}">
                <a16:creationId xmlns:a16="http://schemas.microsoft.com/office/drawing/2014/main" id="{FF248F15-A815-4E7E-9F80-168CCC129A96}"/>
              </a:ext>
            </a:extLst>
          </p:cNvPr>
          <p:cNvSpPr/>
          <p:nvPr/>
        </p:nvSpPr>
        <p:spPr>
          <a:xfrm>
            <a:off x="6272868" y="2457180"/>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99" name="Picture 561">
            <a:hlinkClick r:id="" action="ppaction://noaction"/>
            <a:extLst>
              <a:ext uri="{FF2B5EF4-FFF2-40B4-BE49-F238E27FC236}">
                <a16:creationId xmlns:a16="http://schemas.microsoft.com/office/drawing/2014/main" id="{EA5926F2-2894-4858-B63E-DE4F90C128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071894" y="3140126"/>
            <a:ext cx="105115" cy="175988"/>
          </a:xfrm>
          <a:prstGeom prst="rect">
            <a:avLst/>
          </a:prstGeom>
          <a:noFill/>
        </p:spPr>
      </p:pic>
      <p:sp>
        <p:nvSpPr>
          <p:cNvPr id="100" name="Rectangle 572">
            <a:extLst>
              <a:ext uri="{FF2B5EF4-FFF2-40B4-BE49-F238E27FC236}">
                <a16:creationId xmlns:a16="http://schemas.microsoft.com/office/drawing/2014/main" id="{CE3CCD8E-36DE-4737-9A25-7481EC87D1B6}"/>
              </a:ext>
            </a:extLst>
          </p:cNvPr>
          <p:cNvSpPr/>
          <p:nvPr/>
        </p:nvSpPr>
        <p:spPr>
          <a:xfrm>
            <a:off x="6272446" y="2202657"/>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Strategy</a:t>
            </a:r>
          </a:p>
        </p:txBody>
      </p:sp>
      <p:sp>
        <p:nvSpPr>
          <p:cNvPr id="101" name="Rectangle 573">
            <a:extLst>
              <a:ext uri="{FF2B5EF4-FFF2-40B4-BE49-F238E27FC236}">
                <a16:creationId xmlns:a16="http://schemas.microsoft.com/office/drawing/2014/main" id="{C296B506-9F7C-49B1-A031-C1B70174BBD1}"/>
              </a:ext>
            </a:extLst>
          </p:cNvPr>
          <p:cNvSpPr/>
          <p:nvPr/>
        </p:nvSpPr>
        <p:spPr>
          <a:xfrm>
            <a:off x="6158146" y="2498309"/>
            <a:ext cx="2862028" cy="1523494"/>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Influence front office business strategy</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Design digital business models focused on growth</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Use continuous communications between IT and business leaders</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Lead strategy discussions on opportunities to leverage IT</a:t>
            </a:r>
          </a:p>
        </p:txBody>
      </p:sp>
      <p:grpSp>
        <p:nvGrpSpPr>
          <p:cNvPr id="102" name="Group 15">
            <a:extLst>
              <a:ext uri="{FF2B5EF4-FFF2-40B4-BE49-F238E27FC236}">
                <a16:creationId xmlns:a16="http://schemas.microsoft.com/office/drawing/2014/main" id="{955A1A6B-83D2-4F62-9EA6-08274D291010}"/>
              </a:ext>
            </a:extLst>
          </p:cNvPr>
          <p:cNvGrpSpPr>
            <a:grpSpLocks noChangeAspect="1"/>
          </p:cNvGrpSpPr>
          <p:nvPr/>
        </p:nvGrpSpPr>
        <p:grpSpPr bwMode="auto">
          <a:xfrm>
            <a:off x="207461" y="1602882"/>
            <a:ext cx="344991" cy="435832"/>
            <a:chOff x="3814" y="2106"/>
            <a:chExt cx="338" cy="427"/>
          </a:xfrm>
          <a:solidFill>
            <a:srgbClr val="1C3E62"/>
          </a:solidFill>
        </p:grpSpPr>
        <p:sp>
          <p:nvSpPr>
            <p:cNvPr id="103" name="Freeform 16">
              <a:extLst>
                <a:ext uri="{FF2B5EF4-FFF2-40B4-BE49-F238E27FC236}">
                  <a16:creationId xmlns:a16="http://schemas.microsoft.com/office/drawing/2014/main" id="{717AC57C-61CF-4009-BC62-C67088968AED}"/>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cs typeface="Helvetica"/>
                <a:sym typeface="Helvetica"/>
              </a:endParaRPr>
            </a:p>
          </p:txBody>
        </p:sp>
        <p:sp>
          <p:nvSpPr>
            <p:cNvPr id="104" name="Freeform 17">
              <a:extLst>
                <a:ext uri="{FF2B5EF4-FFF2-40B4-BE49-F238E27FC236}">
                  <a16:creationId xmlns:a16="http://schemas.microsoft.com/office/drawing/2014/main" id="{5D4AE713-4C15-4178-8BD4-3B6D4F9614DA}"/>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646464"/>
                </a:solidFill>
                <a:effectLst/>
                <a:uLnTx/>
                <a:uFillTx/>
                <a:latin typeface="EYInterstate Light"/>
                <a:cs typeface="Helvetica"/>
                <a:sym typeface="Helvetica"/>
              </a:endParaRPr>
            </a:p>
          </p:txBody>
        </p:sp>
      </p:grpSp>
      <p:sp>
        <p:nvSpPr>
          <p:cNvPr id="34" name="Shape 10499">
            <a:extLst>
              <a:ext uri="{FF2B5EF4-FFF2-40B4-BE49-F238E27FC236}">
                <a16:creationId xmlns:a16="http://schemas.microsoft.com/office/drawing/2014/main" id="{6DF036E9-86C2-4D83-987B-B4B552637B43}"/>
              </a:ext>
            </a:extLst>
          </p:cNvPr>
          <p:cNvSpPr/>
          <p:nvPr/>
        </p:nvSpPr>
        <p:spPr>
          <a:xfrm>
            <a:off x="3143744" y="1600184"/>
            <a:ext cx="460174" cy="435832"/>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rgbClr val="1C3E62"/>
          </a:solidFill>
          <a:ln w="12700">
            <a:miter lim="400000"/>
          </a:ln>
        </p:spPr>
        <p:txBody>
          <a:bodyPr lIns="14288" tIns="14288" rIns="14288" bIns="14288" anchor="ctr"/>
          <a:lstStyle/>
          <a:p>
            <a:pPr marL="0" marR="0" lvl="0" indent="0" algn="l" defTabSz="171446"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300" b="0" i="0" u="none" strike="noStrike" kern="1200" cap="none" spc="0" normalizeH="0" baseline="0" noProof="0" dirty="0">
              <a:ln>
                <a:noFill/>
              </a:ln>
              <a:solidFill>
                <a:srgbClr val="535353"/>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40" name="Group 52">
            <a:extLst>
              <a:ext uri="{FF2B5EF4-FFF2-40B4-BE49-F238E27FC236}">
                <a16:creationId xmlns:a16="http://schemas.microsoft.com/office/drawing/2014/main" id="{B6EFDDF6-A834-4F30-B701-CA03392DD803}"/>
              </a:ext>
            </a:extLst>
          </p:cNvPr>
          <p:cNvGrpSpPr/>
          <p:nvPr/>
        </p:nvGrpSpPr>
        <p:grpSpPr>
          <a:xfrm>
            <a:off x="6158148" y="1566905"/>
            <a:ext cx="542627" cy="502390"/>
            <a:chOff x="0" y="0"/>
            <a:chExt cx="500820" cy="515307"/>
          </a:xfrm>
          <a:solidFill>
            <a:srgbClr val="1C3E62"/>
          </a:solidFill>
        </p:grpSpPr>
        <p:sp>
          <p:nvSpPr>
            <p:cNvPr id="41" name="Freeform 16">
              <a:extLst>
                <a:ext uri="{FF2B5EF4-FFF2-40B4-BE49-F238E27FC236}">
                  <a16:creationId xmlns:a16="http://schemas.microsoft.com/office/drawing/2014/main" id="{FFE137E1-EC8C-4623-8401-43412F40697D}"/>
                </a:ext>
              </a:extLst>
            </p:cNvPr>
            <p:cNvSpPr/>
            <p:nvPr/>
          </p:nvSpPr>
          <p:spPr>
            <a:xfrm>
              <a:off x="116737" y="116482"/>
              <a:ext cx="267283" cy="3218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46" name="Freeform 17">
              <a:extLst>
                <a:ext uri="{FF2B5EF4-FFF2-40B4-BE49-F238E27FC236}">
                  <a16:creationId xmlns:a16="http://schemas.microsoft.com/office/drawing/2014/main" id="{8A85DE99-CF9B-44E1-B72A-B88B884F5E43}"/>
                </a:ext>
              </a:extLst>
            </p:cNvPr>
            <p:cNvSpPr/>
            <p:nvPr/>
          </p:nvSpPr>
          <p:spPr>
            <a:xfrm>
              <a:off x="188863" y="443117"/>
              <a:ext cx="122394" cy="33745"/>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47" name="Freeform 18">
              <a:extLst>
                <a:ext uri="{FF2B5EF4-FFF2-40B4-BE49-F238E27FC236}">
                  <a16:creationId xmlns:a16="http://schemas.microsoft.com/office/drawing/2014/main" id="{7A986963-8EBD-495C-BFDC-E7599C0E0385}"/>
                </a:ext>
              </a:extLst>
            </p:cNvPr>
            <p:cNvSpPr/>
            <p:nvPr/>
          </p:nvSpPr>
          <p:spPr>
            <a:xfrm>
              <a:off x="210978" y="481564"/>
              <a:ext cx="78101" cy="33744"/>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2" name="Freeform 19">
              <a:extLst>
                <a:ext uri="{FF2B5EF4-FFF2-40B4-BE49-F238E27FC236}">
                  <a16:creationId xmlns:a16="http://schemas.microsoft.com/office/drawing/2014/main" id="{E19CED14-29D2-4BA1-B02B-6CD1E3F213E7}"/>
                </a:ext>
              </a:extLst>
            </p:cNvPr>
            <p:cNvSpPr/>
            <p:nvPr/>
          </p:nvSpPr>
          <p:spPr>
            <a:xfrm>
              <a:off x="408612" y="232838"/>
              <a:ext cx="92209" cy="33745"/>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3" name="Freeform 20">
              <a:extLst>
                <a:ext uri="{FF2B5EF4-FFF2-40B4-BE49-F238E27FC236}">
                  <a16:creationId xmlns:a16="http://schemas.microsoft.com/office/drawing/2014/main" id="{0DC8257D-0067-49DA-A055-940CAF79A46A}"/>
                </a:ext>
              </a:extLst>
            </p:cNvPr>
            <p:cNvSpPr/>
            <p:nvPr/>
          </p:nvSpPr>
          <p:spPr>
            <a:xfrm>
              <a:off x="0" y="232838"/>
              <a:ext cx="92208" cy="33745"/>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4" name="Freeform 21">
              <a:extLst>
                <a:ext uri="{FF2B5EF4-FFF2-40B4-BE49-F238E27FC236}">
                  <a16:creationId xmlns:a16="http://schemas.microsoft.com/office/drawing/2014/main" id="{99E5CC4A-01CD-4904-8D68-1D205ED9922D}"/>
                </a:ext>
              </a:extLst>
            </p:cNvPr>
            <p:cNvSpPr/>
            <p:nvPr/>
          </p:nvSpPr>
          <p:spPr>
            <a:xfrm>
              <a:off x="233538" y="0"/>
              <a:ext cx="33808" cy="92018"/>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5" name="Freeform 22">
              <a:extLst>
                <a:ext uri="{FF2B5EF4-FFF2-40B4-BE49-F238E27FC236}">
                  <a16:creationId xmlns:a16="http://schemas.microsoft.com/office/drawing/2014/main" id="{76C7287E-5586-452A-BBE2-60E732D5823D}"/>
                </a:ext>
              </a:extLst>
            </p:cNvPr>
            <p:cNvSpPr/>
            <p:nvPr/>
          </p:nvSpPr>
          <p:spPr>
            <a:xfrm>
              <a:off x="357271"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6" name="Freeform 23">
              <a:extLst>
                <a:ext uri="{FF2B5EF4-FFF2-40B4-BE49-F238E27FC236}">
                  <a16:creationId xmlns:a16="http://schemas.microsoft.com/office/drawing/2014/main" id="{3F0CCD52-66FB-4C4D-9685-C518831DDA6A}"/>
                </a:ext>
              </a:extLst>
            </p:cNvPr>
            <p:cNvSpPr/>
            <p:nvPr/>
          </p:nvSpPr>
          <p:spPr>
            <a:xfrm>
              <a:off x="68383"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7" name="Freeform 24">
              <a:extLst>
                <a:ext uri="{FF2B5EF4-FFF2-40B4-BE49-F238E27FC236}">
                  <a16:creationId xmlns:a16="http://schemas.microsoft.com/office/drawing/2014/main" id="{155AA9CB-D99E-406B-A1BA-7475E136D1D3}"/>
                </a:ext>
              </a:extLst>
            </p:cNvPr>
            <p:cNvSpPr/>
            <p:nvPr/>
          </p:nvSpPr>
          <p:spPr>
            <a:xfrm>
              <a:off x="68383"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58" name="Freeform 25">
              <a:extLst>
                <a:ext uri="{FF2B5EF4-FFF2-40B4-BE49-F238E27FC236}">
                  <a16:creationId xmlns:a16="http://schemas.microsoft.com/office/drawing/2014/main" id="{518DAE67-DB1C-41FA-9243-966ED532288F}"/>
                </a:ext>
              </a:extLst>
            </p:cNvPr>
            <p:cNvSpPr/>
            <p:nvPr/>
          </p:nvSpPr>
          <p:spPr>
            <a:xfrm>
              <a:off x="357271"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grpSp>
        <p:nvGrpSpPr>
          <p:cNvPr id="59" name="Group 82">
            <a:extLst>
              <a:ext uri="{FF2B5EF4-FFF2-40B4-BE49-F238E27FC236}">
                <a16:creationId xmlns:a16="http://schemas.microsoft.com/office/drawing/2014/main" id="{7E79DB5D-8047-46E7-8FCF-EB4FD6670572}"/>
              </a:ext>
            </a:extLst>
          </p:cNvPr>
          <p:cNvGrpSpPr/>
          <p:nvPr/>
        </p:nvGrpSpPr>
        <p:grpSpPr>
          <a:xfrm>
            <a:off x="1149966" y="4217943"/>
            <a:ext cx="482772" cy="538137"/>
            <a:chOff x="0" y="0"/>
            <a:chExt cx="369839" cy="368907"/>
          </a:xfrm>
          <a:solidFill>
            <a:srgbClr val="1C3E62"/>
          </a:solidFill>
        </p:grpSpPr>
        <p:sp>
          <p:nvSpPr>
            <p:cNvPr id="60" name="Freeform 56">
              <a:extLst>
                <a:ext uri="{FF2B5EF4-FFF2-40B4-BE49-F238E27FC236}">
                  <a16:creationId xmlns:a16="http://schemas.microsoft.com/office/drawing/2014/main" id="{D82367CA-8AFF-42BA-AD21-E7B35F55716D}"/>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1" name="Rectangle 57">
              <a:extLst>
                <a:ext uri="{FF2B5EF4-FFF2-40B4-BE49-F238E27FC236}">
                  <a16:creationId xmlns:a16="http://schemas.microsoft.com/office/drawing/2014/main" id="{D854F5B4-EB08-4888-99F5-148DF9E911B9}"/>
                </a:ext>
              </a:extLst>
            </p:cNvPr>
            <p:cNvSpPr/>
            <p:nvPr/>
          </p:nvSpPr>
          <p:spPr>
            <a:xfrm>
              <a:off x="21700" y="325640"/>
              <a:ext cx="326440" cy="43268"/>
            </a:xfrm>
            <a:prstGeom prst="rect">
              <a:avLst/>
            </a:pr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2" name="Freeform 58">
              <a:extLst>
                <a:ext uri="{FF2B5EF4-FFF2-40B4-BE49-F238E27FC236}">
                  <a16:creationId xmlns:a16="http://schemas.microsoft.com/office/drawing/2014/main" id="{79618CEC-8F79-4CF1-ABF1-A7A0362295A7}"/>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grpSp>
        <p:nvGrpSpPr>
          <p:cNvPr id="63" name="Group 62">
            <a:extLst>
              <a:ext uri="{FF2B5EF4-FFF2-40B4-BE49-F238E27FC236}">
                <a16:creationId xmlns:a16="http://schemas.microsoft.com/office/drawing/2014/main" id="{761E5860-4F1B-44FD-9521-C268CFD47113}"/>
              </a:ext>
            </a:extLst>
          </p:cNvPr>
          <p:cNvGrpSpPr/>
          <p:nvPr/>
        </p:nvGrpSpPr>
        <p:grpSpPr>
          <a:xfrm>
            <a:off x="4837015" y="4318633"/>
            <a:ext cx="482774" cy="437447"/>
            <a:chOff x="6884888" y="2967609"/>
            <a:chExt cx="391922" cy="311390"/>
          </a:xfrm>
          <a:solidFill>
            <a:srgbClr val="1C3E62"/>
          </a:solidFill>
        </p:grpSpPr>
        <p:sp>
          <p:nvSpPr>
            <p:cNvPr id="64" name="Freeform 36">
              <a:extLst>
                <a:ext uri="{FF2B5EF4-FFF2-40B4-BE49-F238E27FC236}">
                  <a16:creationId xmlns:a16="http://schemas.microsoft.com/office/drawing/2014/main" id="{BB6C0A8E-D6BE-46B6-8A58-6886C85BD103}"/>
                </a:ext>
              </a:extLst>
            </p:cNvPr>
            <p:cNvSpPr/>
            <p:nvPr/>
          </p:nvSpPr>
          <p:spPr>
            <a:xfrm>
              <a:off x="6951699" y="3243505"/>
              <a:ext cx="258299" cy="35494"/>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5" name="Freeform 37">
              <a:extLst>
                <a:ext uri="{FF2B5EF4-FFF2-40B4-BE49-F238E27FC236}">
                  <a16:creationId xmlns:a16="http://schemas.microsoft.com/office/drawing/2014/main" id="{EE43C86F-30F0-4BB3-B190-69D2FE00D497}"/>
                </a:ext>
              </a:extLst>
            </p:cNvPr>
            <p:cNvSpPr/>
            <p:nvPr/>
          </p:nvSpPr>
          <p:spPr>
            <a:xfrm>
              <a:off x="6947225" y="3096758"/>
              <a:ext cx="26547" cy="70988"/>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6" name="Freeform 38">
              <a:extLst>
                <a:ext uri="{FF2B5EF4-FFF2-40B4-BE49-F238E27FC236}">
                  <a16:creationId xmlns:a16="http://schemas.microsoft.com/office/drawing/2014/main" id="{8F018646-6940-489A-BD81-6A494C49481E}"/>
                </a:ext>
              </a:extLst>
            </p:cNvPr>
            <p:cNvSpPr/>
            <p:nvPr/>
          </p:nvSpPr>
          <p:spPr>
            <a:xfrm>
              <a:off x="6991666" y="3078862"/>
              <a:ext cx="26845" cy="8888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7" name="Freeform 39">
              <a:extLst>
                <a:ext uri="{FF2B5EF4-FFF2-40B4-BE49-F238E27FC236}">
                  <a16:creationId xmlns:a16="http://schemas.microsoft.com/office/drawing/2014/main" id="{AE027E1A-F272-43DA-BBD6-B0DA969D6602}"/>
                </a:ext>
              </a:extLst>
            </p:cNvPr>
            <p:cNvSpPr/>
            <p:nvPr/>
          </p:nvSpPr>
          <p:spPr>
            <a:xfrm>
              <a:off x="7036406" y="3060966"/>
              <a:ext cx="26547" cy="10678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8" name="Freeform 40">
              <a:extLst>
                <a:ext uri="{FF2B5EF4-FFF2-40B4-BE49-F238E27FC236}">
                  <a16:creationId xmlns:a16="http://schemas.microsoft.com/office/drawing/2014/main" id="{E62A503D-8D1C-45D6-98D8-02B23FE42BA3}"/>
                </a:ext>
              </a:extLst>
            </p:cNvPr>
            <p:cNvSpPr/>
            <p:nvPr/>
          </p:nvSpPr>
          <p:spPr>
            <a:xfrm>
              <a:off x="6884888" y="2967609"/>
              <a:ext cx="391922" cy="25800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sp>
          <p:nvSpPr>
            <p:cNvPr id="69" name="Freeform 41">
              <a:extLst>
                <a:ext uri="{FF2B5EF4-FFF2-40B4-BE49-F238E27FC236}">
                  <a16:creationId xmlns:a16="http://schemas.microsoft.com/office/drawing/2014/main" id="{5AF1B593-AD1B-4310-8A34-1C48F3508450}"/>
                </a:ext>
              </a:extLst>
            </p:cNvPr>
            <p:cNvSpPr/>
            <p:nvPr/>
          </p:nvSpPr>
          <p:spPr>
            <a:xfrm>
              <a:off x="7091884" y="3038894"/>
              <a:ext cx="175764" cy="17508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grpFill/>
            <a:ln w="12700" cap="flat">
              <a:noFill/>
              <a:miter lim="400000"/>
            </a:ln>
            <a:effectLst/>
          </p:spPr>
          <p:txBody>
            <a:bodyPr wrap="square" lIns="45718" tIns="45718" rIns="45718" bIns="45718" numCol="1" anchor="t">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Helvetica"/>
                <a:cs typeface="Helvetica"/>
                <a:sym typeface="Helvetica"/>
              </a:endParaRPr>
            </a:p>
          </p:txBody>
        </p:sp>
      </p:grpSp>
      <p:sp>
        <p:nvSpPr>
          <p:cNvPr id="70" name="TextBox 69">
            <a:extLst>
              <a:ext uri="{FF2B5EF4-FFF2-40B4-BE49-F238E27FC236}">
                <a16:creationId xmlns:a16="http://schemas.microsoft.com/office/drawing/2014/main" id="{E967E7B2-5C8B-4BDE-94FE-CAB392BDD21F}"/>
              </a:ext>
            </a:extLst>
          </p:cNvPr>
          <p:cNvSpPr txBox="1"/>
          <p:nvPr/>
        </p:nvSpPr>
        <p:spPr>
          <a:xfrm>
            <a:off x="61945" y="884515"/>
            <a:ext cx="9009949"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Below is summary of high level recommendations in each of the key areas of focus according to Gartner’s IT Score for CIO.</a:t>
            </a:r>
          </a:p>
        </p:txBody>
      </p:sp>
    </p:spTree>
    <p:extLst>
      <p:ext uri="{BB962C8B-B14F-4D97-AF65-F5344CB8AC3E}">
        <p14:creationId xmlns:p14="http://schemas.microsoft.com/office/powerpoint/2010/main" val="187146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5" y="179979"/>
            <a:ext cx="8229601" cy="715961"/>
          </a:xfrm>
        </p:spPr>
        <p:txBody>
          <a:bodyPr>
            <a:normAutofit/>
          </a:bodyPr>
          <a:lstStyle/>
          <a:p>
            <a:r>
              <a:rPr lang="en-US" sz="2600" b="1" dirty="0">
                <a:solidFill>
                  <a:srgbClr val="000000"/>
                </a:solidFill>
                <a:latin typeface="Arial"/>
                <a:cs typeface="Arial"/>
              </a:rPr>
              <a:t>Bridging the Gap &amp; Our Aspiration ../2</a:t>
            </a:r>
            <a:endParaRPr lang="en-US" sz="2600" b="1" dirty="0">
              <a:solidFill>
                <a:srgbClr val="000000"/>
              </a:solidFill>
              <a:latin typeface="Arial"/>
              <a:cs typeface="Arial"/>
              <a:sym typeface="Arial"/>
            </a:endParaRPr>
          </a:p>
        </p:txBody>
      </p:sp>
      <p:sp>
        <p:nvSpPr>
          <p:cNvPr id="17" name="Freeform 527">
            <a:extLst>
              <a:ext uri="{FF2B5EF4-FFF2-40B4-BE49-F238E27FC236}">
                <a16:creationId xmlns:a16="http://schemas.microsoft.com/office/drawing/2014/main" id="{FBC65020-2EC1-4E5E-8550-DBA70CEB63F1}"/>
              </a:ext>
            </a:extLst>
          </p:cNvPr>
          <p:cNvSpPr/>
          <p:nvPr/>
        </p:nvSpPr>
        <p:spPr>
          <a:xfrm>
            <a:off x="1123620" y="4630102"/>
            <a:ext cx="2930400" cy="1926000"/>
          </a:xfrm>
          <a:custGeom>
            <a:avLst/>
            <a:gdLst/>
            <a:ahLst/>
            <a:cxnLst/>
            <a:rect l="0" t="0" r="0" b="0"/>
            <a:pathLst>
              <a:path w="1801367" h="1207008">
                <a:moveTo>
                  <a:pt x="0" y="1207008"/>
                </a:moveTo>
                <a:lnTo>
                  <a:pt x="1801367" y="1207008"/>
                </a:lnTo>
                <a:lnTo>
                  <a:pt x="1801367"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18" name="Freeform 537">
            <a:extLst>
              <a:ext uri="{FF2B5EF4-FFF2-40B4-BE49-F238E27FC236}">
                <a16:creationId xmlns:a16="http://schemas.microsoft.com/office/drawing/2014/main" id="{D9522FE1-2696-4D76-93CC-48024D0A2ECD}"/>
              </a:ext>
            </a:extLst>
          </p:cNvPr>
          <p:cNvSpPr/>
          <p:nvPr/>
        </p:nvSpPr>
        <p:spPr>
          <a:xfrm>
            <a:off x="1123951" y="1710697"/>
            <a:ext cx="2929743" cy="1925530"/>
          </a:xfrm>
          <a:custGeom>
            <a:avLst/>
            <a:gdLst/>
            <a:ahLst/>
            <a:cxnLst/>
            <a:rect l="0" t="0" r="0" b="0"/>
            <a:pathLst>
              <a:path w="1801367" h="1205484">
                <a:moveTo>
                  <a:pt x="0" y="1205484"/>
                </a:moveTo>
                <a:lnTo>
                  <a:pt x="1801367" y="1205484"/>
                </a:lnTo>
                <a:lnTo>
                  <a:pt x="1801367" y="0"/>
                </a:lnTo>
                <a:lnTo>
                  <a:pt x="0" y="0"/>
                </a:lnTo>
                <a:lnTo>
                  <a:pt x="0" y="1205484"/>
                </a:lnTo>
                <a:close/>
              </a:path>
            </a:pathLst>
          </a:custGeom>
          <a:solidFill>
            <a:schemeClr val="tx1">
              <a:alpha val="60000"/>
            </a:schemeClr>
          </a:solidFill>
          <a:ln w="12191">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0" name="Freeform 530">
            <a:extLst>
              <a:ext uri="{FF2B5EF4-FFF2-40B4-BE49-F238E27FC236}">
                <a16:creationId xmlns:a16="http://schemas.microsoft.com/office/drawing/2014/main" id="{C299D6AB-4232-409C-85F4-43C45F836357}"/>
              </a:ext>
            </a:extLst>
          </p:cNvPr>
          <p:cNvSpPr/>
          <p:nvPr/>
        </p:nvSpPr>
        <p:spPr>
          <a:xfrm>
            <a:off x="4765357" y="4630102"/>
            <a:ext cx="2930400" cy="1926000"/>
          </a:xfrm>
          <a:custGeom>
            <a:avLst/>
            <a:gdLst/>
            <a:ahLst/>
            <a:cxnLst/>
            <a:rect l="0" t="0" r="0" b="0"/>
            <a:pathLst>
              <a:path w="1799844" h="1207008">
                <a:moveTo>
                  <a:pt x="0" y="1207008"/>
                </a:moveTo>
                <a:lnTo>
                  <a:pt x="1799844" y="1207008"/>
                </a:lnTo>
                <a:lnTo>
                  <a:pt x="1799844" y="0"/>
                </a:lnTo>
                <a:lnTo>
                  <a:pt x="0" y="0"/>
                </a:lnTo>
                <a:lnTo>
                  <a:pt x="0" y="1207008"/>
                </a:lnTo>
                <a:close/>
              </a:path>
            </a:pathLst>
          </a:custGeom>
          <a:solidFill>
            <a:schemeClr val="tx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1" name="Freeform 541">
            <a:extLst>
              <a:ext uri="{FF2B5EF4-FFF2-40B4-BE49-F238E27FC236}">
                <a16:creationId xmlns:a16="http://schemas.microsoft.com/office/drawing/2014/main" id="{DB622417-080C-42D4-85FE-6876523AC666}"/>
              </a:ext>
            </a:extLst>
          </p:cNvPr>
          <p:cNvSpPr/>
          <p:nvPr/>
        </p:nvSpPr>
        <p:spPr>
          <a:xfrm>
            <a:off x="4765357" y="1710697"/>
            <a:ext cx="2930400" cy="1925530"/>
          </a:xfrm>
          <a:custGeom>
            <a:avLst/>
            <a:gdLst/>
            <a:ahLst/>
            <a:cxnLst/>
            <a:rect l="0" t="0" r="0" b="0"/>
            <a:pathLst>
              <a:path w="1799844" h="1205484">
                <a:moveTo>
                  <a:pt x="0" y="1205484"/>
                </a:moveTo>
                <a:lnTo>
                  <a:pt x="1799844" y="1205484"/>
                </a:lnTo>
                <a:lnTo>
                  <a:pt x="1799844" y="0"/>
                </a:lnTo>
                <a:lnTo>
                  <a:pt x="0" y="0"/>
                </a:lnTo>
                <a:lnTo>
                  <a:pt x="0" y="1205484"/>
                </a:lnTo>
                <a:close/>
              </a:path>
            </a:pathLst>
          </a:custGeom>
          <a:solidFill>
            <a:schemeClr val="tx1">
              <a:alpha val="60000"/>
            </a:schemeClr>
          </a:solidFill>
          <a:ln w="9144">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4" name="Freeform 544">
            <a:extLst>
              <a:ext uri="{FF2B5EF4-FFF2-40B4-BE49-F238E27FC236}">
                <a16:creationId xmlns:a16="http://schemas.microsoft.com/office/drawing/2014/main" id="{2D1CD77C-B36F-4550-ACFD-203DBBA32AAD}"/>
              </a:ext>
            </a:extLst>
          </p:cNvPr>
          <p:cNvSpPr/>
          <p:nvPr/>
        </p:nvSpPr>
        <p:spPr>
          <a:xfrm>
            <a:off x="1245341" y="4966514"/>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26" name="Freeform 547">
            <a:extLst>
              <a:ext uri="{FF2B5EF4-FFF2-40B4-BE49-F238E27FC236}">
                <a16:creationId xmlns:a16="http://schemas.microsoft.com/office/drawing/2014/main" id="{C81E1E97-BCA8-47C7-8405-635C3CA18C53}"/>
              </a:ext>
            </a:extLst>
          </p:cNvPr>
          <p:cNvSpPr/>
          <p:nvPr/>
        </p:nvSpPr>
        <p:spPr>
          <a:xfrm>
            <a:off x="4910793" y="4956989"/>
            <a:ext cx="2691244" cy="0"/>
          </a:xfrm>
          <a:custGeom>
            <a:avLst/>
            <a:gdLst/>
            <a:ahLst/>
            <a:cxnLst/>
            <a:rect l="0" t="0" r="0" b="0"/>
            <a:pathLst>
              <a:path w="1588897">
                <a:moveTo>
                  <a:pt x="0" y="0"/>
                </a:moveTo>
                <a:lnTo>
                  <a:pt x="1588897"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30" name="Picture 557">
            <a:hlinkClick r:id="rId3" action="ppaction://hlinksldjump"/>
            <a:extLst>
              <a:ext uri="{FF2B5EF4-FFF2-40B4-BE49-F238E27FC236}">
                <a16:creationId xmlns:a16="http://schemas.microsoft.com/office/drawing/2014/main" id="{E29507DD-1F30-4DAD-8612-BCB10AFAE3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61744" y="3609975"/>
            <a:ext cx="105115" cy="175988"/>
          </a:xfrm>
          <a:prstGeom prst="rect">
            <a:avLst/>
          </a:prstGeom>
          <a:noFill/>
        </p:spPr>
      </p:pic>
      <p:sp>
        <p:nvSpPr>
          <p:cNvPr id="36" name="Rectangle 564">
            <a:extLst>
              <a:ext uri="{FF2B5EF4-FFF2-40B4-BE49-F238E27FC236}">
                <a16:creationId xmlns:a16="http://schemas.microsoft.com/office/drawing/2014/main" id="{589530CD-F289-4A8C-9921-8DFC9A42ED64}"/>
              </a:ext>
            </a:extLst>
          </p:cNvPr>
          <p:cNvSpPr/>
          <p:nvPr/>
        </p:nvSpPr>
        <p:spPr>
          <a:xfrm>
            <a:off x="1193392" y="1784679"/>
            <a:ext cx="1707199"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Enterprise Architecture</a:t>
            </a:r>
          </a:p>
        </p:txBody>
      </p:sp>
      <p:sp>
        <p:nvSpPr>
          <p:cNvPr id="37" name="Rectangle 565">
            <a:extLst>
              <a:ext uri="{FF2B5EF4-FFF2-40B4-BE49-F238E27FC236}">
                <a16:creationId xmlns:a16="http://schemas.microsoft.com/office/drawing/2014/main" id="{EFCA567B-EB51-4456-B7D0-AEC8AB85906B}"/>
              </a:ext>
            </a:extLst>
          </p:cNvPr>
          <p:cNvSpPr/>
          <p:nvPr/>
        </p:nvSpPr>
        <p:spPr>
          <a:xfrm>
            <a:off x="1207584" y="2079038"/>
            <a:ext cx="2716376" cy="630942"/>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pPr>
            <a:r>
              <a:rPr lang="en-TT" sz="1200" dirty="0">
                <a:solidFill>
                  <a:srgbClr val="FFFFFF"/>
                </a:solidFill>
                <a:latin typeface="EYInterstate Light" panose="02000506000000020004" pitchFamily="2" charset="0"/>
              </a:rPr>
              <a:t>Rationalise</a:t>
            </a:r>
            <a:r>
              <a:rPr lang="en-US" sz="1200" dirty="0">
                <a:solidFill>
                  <a:srgbClr val="FFFFFF"/>
                </a:solidFill>
                <a:latin typeface="EYInterstate Light" panose="02000506000000020004" pitchFamily="2" charset="0"/>
              </a:rPr>
              <a:t> technology landscape</a:t>
            </a:r>
          </a:p>
          <a:p>
            <a:pPr marL="171450" lvl="0" indent="-171450">
              <a:spcAft>
                <a:spcPts val="600"/>
              </a:spcAft>
              <a:buFont typeface="Wingdings" panose="05000000000000000000" pitchFamily="2" charset="2"/>
              <a:buChar char="§"/>
            </a:pPr>
            <a:r>
              <a:rPr lang="en-US" sz="1200" dirty="0">
                <a:solidFill>
                  <a:srgbClr val="FFFFFF"/>
                </a:solidFill>
                <a:latin typeface="EYInterstate Light" panose="02000506000000020004" pitchFamily="2" charset="0"/>
              </a:rPr>
              <a:t>Leverage microservices architecture to deploying applications</a:t>
            </a:r>
          </a:p>
        </p:txBody>
      </p:sp>
      <p:sp>
        <p:nvSpPr>
          <p:cNvPr id="38" name="Rectangle 566">
            <a:extLst>
              <a:ext uri="{FF2B5EF4-FFF2-40B4-BE49-F238E27FC236}">
                <a16:creationId xmlns:a16="http://schemas.microsoft.com/office/drawing/2014/main" id="{F5FCB580-A56A-4AE4-A366-76D8323253B8}"/>
              </a:ext>
            </a:extLst>
          </p:cNvPr>
          <p:cNvSpPr/>
          <p:nvPr/>
        </p:nvSpPr>
        <p:spPr>
          <a:xfrm>
            <a:off x="4900846" y="1784679"/>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IT Security</a:t>
            </a:r>
          </a:p>
        </p:txBody>
      </p:sp>
      <p:sp>
        <p:nvSpPr>
          <p:cNvPr id="39" name="Rectangle 567">
            <a:extLst>
              <a:ext uri="{FF2B5EF4-FFF2-40B4-BE49-F238E27FC236}">
                <a16:creationId xmlns:a16="http://schemas.microsoft.com/office/drawing/2014/main" id="{DDC5F0EF-872E-45C5-8968-C09900178115}"/>
              </a:ext>
            </a:extLst>
          </p:cNvPr>
          <p:cNvSpPr/>
          <p:nvPr/>
        </p:nvSpPr>
        <p:spPr>
          <a:xfrm>
            <a:off x="4777022" y="2098089"/>
            <a:ext cx="2862029" cy="1261884"/>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Define a cybersecurity strategy and framework</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Implement a Two Factor Authentication (2FA) system</a:t>
            </a:r>
          </a:p>
          <a:p>
            <a:pPr marL="171450" lvl="0" indent="-171450">
              <a:spcAft>
                <a:spcPts val="600"/>
              </a:spcAft>
              <a:buFont typeface="Wingdings" panose="05000000000000000000" pitchFamily="2" charset="2"/>
              <a:buChar char="§"/>
            </a:pPr>
            <a:r>
              <a:rPr lang="en-GB" sz="1200" dirty="0">
                <a:solidFill>
                  <a:srgbClr val="FFFFFF"/>
                </a:solidFill>
                <a:latin typeface="EYInterstate Light" panose="02000506000000020004" pitchFamily="2" charset="0"/>
              </a:rPr>
              <a:t>Implement patch and vulnerability assessment</a:t>
            </a:r>
          </a:p>
        </p:txBody>
      </p:sp>
      <p:sp>
        <p:nvSpPr>
          <p:cNvPr id="42" name="Rectangle 570">
            <a:extLst>
              <a:ext uri="{FF2B5EF4-FFF2-40B4-BE49-F238E27FC236}">
                <a16:creationId xmlns:a16="http://schemas.microsoft.com/office/drawing/2014/main" id="{38738C68-C637-466A-92A2-89BA25C568E3}"/>
              </a:ext>
            </a:extLst>
          </p:cNvPr>
          <p:cNvSpPr/>
          <p:nvPr/>
        </p:nvSpPr>
        <p:spPr>
          <a:xfrm>
            <a:off x="1245686" y="4711991"/>
            <a:ext cx="1574149" cy="184666"/>
          </a:xfrm>
          <a:prstGeom prst="rect">
            <a:avLst/>
          </a:prstGeom>
        </p:spPr>
        <p:txBody>
          <a:bodyPr wrap="non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Business Intelligence</a:t>
            </a:r>
          </a:p>
        </p:txBody>
      </p:sp>
      <p:sp>
        <p:nvSpPr>
          <p:cNvPr id="43" name="Rectangle 571">
            <a:extLst>
              <a:ext uri="{FF2B5EF4-FFF2-40B4-BE49-F238E27FC236}">
                <a16:creationId xmlns:a16="http://schemas.microsoft.com/office/drawing/2014/main" id="{B05EA36B-2592-49D0-AE2F-0E2DBCDB5B38}"/>
              </a:ext>
            </a:extLst>
          </p:cNvPr>
          <p:cNvSpPr/>
          <p:nvPr/>
        </p:nvSpPr>
        <p:spPr>
          <a:xfrm>
            <a:off x="1159960" y="5007643"/>
            <a:ext cx="2779432" cy="892552"/>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Enhance business process automation</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Leverage robotics and artificial intelligence</a:t>
            </a:r>
          </a:p>
          <a:p>
            <a:pPr marL="171450" lvl="0" indent="-171450">
              <a:spcAft>
                <a:spcPts val="600"/>
              </a:spcAft>
              <a:buFont typeface="Wingdings" panose="05000000000000000000" pitchFamily="2" charset="2"/>
              <a:buChar char="§"/>
              <a:defRPr/>
            </a:pPr>
            <a:r>
              <a:rPr lang="en-GB" sz="1200" dirty="0">
                <a:solidFill>
                  <a:srgbClr val="FFFFFF"/>
                </a:solidFill>
                <a:latin typeface="EYInterstate Light" panose="02000506000000020004" pitchFamily="2" charset="0"/>
              </a:rPr>
              <a:t>Deploy an ideation platform</a:t>
            </a:r>
          </a:p>
        </p:txBody>
      </p:sp>
      <p:sp>
        <p:nvSpPr>
          <p:cNvPr id="44" name="Rectangle 572">
            <a:extLst>
              <a:ext uri="{FF2B5EF4-FFF2-40B4-BE49-F238E27FC236}">
                <a16:creationId xmlns:a16="http://schemas.microsoft.com/office/drawing/2014/main" id="{3A082580-64C3-4F14-8E77-377EC07A29FA}"/>
              </a:ext>
            </a:extLst>
          </p:cNvPr>
          <p:cNvSpPr/>
          <p:nvPr/>
        </p:nvSpPr>
        <p:spPr>
          <a:xfrm>
            <a:off x="4910371" y="4702466"/>
            <a:ext cx="2756914" cy="184666"/>
          </a:xfrm>
          <a:prstGeom prst="rect">
            <a:avLst/>
          </a:prstGeom>
        </p:spPr>
        <p:txBody>
          <a:bodyPr wrap="square"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a:rPr>
              <a:t>Infrastructure</a:t>
            </a:r>
          </a:p>
        </p:txBody>
      </p:sp>
      <p:sp>
        <p:nvSpPr>
          <p:cNvPr id="45" name="Rectangle 573">
            <a:extLst>
              <a:ext uri="{FF2B5EF4-FFF2-40B4-BE49-F238E27FC236}">
                <a16:creationId xmlns:a16="http://schemas.microsoft.com/office/drawing/2014/main" id="{ECAF68A0-B052-468A-A49F-BDA47509F805}"/>
              </a:ext>
            </a:extLst>
          </p:cNvPr>
          <p:cNvSpPr/>
          <p:nvPr/>
        </p:nvSpPr>
        <p:spPr>
          <a:xfrm>
            <a:off x="4796071" y="4998118"/>
            <a:ext cx="2862028" cy="184666"/>
          </a:xfrm>
          <a:prstGeom prst="rect">
            <a:avLst/>
          </a:prstGeom>
        </p:spPr>
        <p:txBody>
          <a:bodyPr wrap="square" lIns="0" tIns="0" rIns="0" bIns="0">
            <a:spAutoFit/>
          </a:bodyPr>
          <a:lstStyle/>
          <a:p>
            <a:pPr marL="171450" lvl="0" indent="-171450">
              <a:spcAft>
                <a:spcPts val="600"/>
              </a:spcAft>
              <a:buFont typeface="Wingdings" panose="05000000000000000000" pitchFamily="2" charset="2"/>
              <a:buChar char="§"/>
              <a:defRPr/>
            </a:pPr>
            <a:r>
              <a:rPr lang="en-US" sz="1200" dirty="0">
                <a:solidFill>
                  <a:srgbClr val="FFFFFF"/>
                </a:solidFill>
                <a:latin typeface="EYInterstate Light" panose="02000506000000020004" pitchFamily="2" charset="0"/>
              </a:rPr>
              <a:t>Leverage cloud adoption </a:t>
            </a:r>
          </a:p>
        </p:txBody>
      </p:sp>
      <p:sp>
        <p:nvSpPr>
          <p:cNvPr id="50" name="Freeform 538">
            <a:extLst>
              <a:ext uri="{FF2B5EF4-FFF2-40B4-BE49-F238E27FC236}">
                <a16:creationId xmlns:a16="http://schemas.microsoft.com/office/drawing/2014/main" id="{086523C5-01F8-4A1B-96A0-6E5EE7BB6431}"/>
              </a:ext>
            </a:extLst>
          </p:cNvPr>
          <p:cNvSpPr/>
          <p:nvPr/>
        </p:nvSpPr>
        <p:spPr>
          <a:xfrm>
            <a:off x="4901268" y="2057400"/>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sp>
        <p:nvSpPr>
          <p:cNvPr id="51" name="Freeform 538">
            <a:extLst>
              <a:ext uri="{FF2B5EF4-FFF2-40B4-BE49-F238E27FC236}">
                <a16:creationId xmlns:a16="http://schemas.microsoft.com/office/drawing/2014/main" id="{86D54EBE-A068-4008-A2D9-2C3C96297E4C}"/>
              </a:ext>
            </a:extLst>
          </p:cNvPr>
          <p:cNvSpPr/>
          <p:nvPr/>
        </p:nvSpPr>
        <p:spPr>
          <a:xfrm>
            <a:off x="1216766" y="2038350"/>
            <a:ext cx="2779776" cy="0"/>
          </a:xfrm>
          <a:custGeom>
            <a:avLst/>
            <a:gdLst/>
            <a:ahLst/>
            <a:cxnLst/>
            <a:rect l="0" t="0" r="0" b="0"/>
            <a:pathLst>
              <a:path w="1588898">
                <a:moveTo>
                  <a:pt x="0" y="0"/>
                </a:moveTo>
                <a:lnTo>
                  <a:pt x="1588898" y="0"/>
                </a:lnTo>
              </a:path>
            </a:pathLst>
          </a:custGeom>
          <a:noFill/>
          <a:ln w="9144" cap="flat" cmpd="sng">
            <a:solidFill>
              <a:srgbClr val="1C3E62"/>
            </a:solidFill>
            <a:round/>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Helvetica"/>
              <a:cs typeface="Helvetica"/>
              <a:sym typeface="Helvetica"/>
            </a:endParaRPr>
          </a:p>
        </p:txBody>
      </p:sp>
      <p:pic>
        <p:nvPicPr>
          <p:cNvPr id="99" name="Picture 561">
            <a:hlinkClick r:id="" action="ppaction://noaction"/>
            <a:extLst>
              <a:ext uri="{FF2B5EF4-FFF2-40B4-BE49-F238E27FC236}">
                <a16:creationId xmlns:a16="http://schemas.microsoft.com/office/drawing/2014/main" id="{EA5926F2-2894-4858-B63E-DE4F90C1289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071894" y="3140126"/>
            <a:ext cx="105115" cy="175988"/>
          </a:xfrm>
          <a:prstGeom prst="rect">
            <a:avLst/>
          </a:prstGeom>
          <a:noFill/>
        </p:spPr>
      </p:pic>
      <p:grpSp>
        <p:nvGrpSpPr>
          <p:cNvPr id="33" name="Group 32">
            <a:extLst>
              <a:ext uri="{FF2B5EF4-FFF2-40B4-BE49-F238E27FC236}">
                <a16:creationId xmlns:a16="http://schemas.microsoft.com/office/drawing/2014/main" id="{ADE35741-B44F-476C-9FFB-9FDA3C89CB36}"/>
              </a:ext>
            </a:extLst>
          </p:cNvPr>
          <p:cNvGrpSpPr/>
          <p:nvPr/>
        </p:nvGrpSpPr>
        <p:grpSpPr>
          <a:xfrm>
            <a:off x="4852182" y="4019672"/>
            <a:ext cx="573349" cy="499444"/>
            <a:chOff x="-1233329" y="3074651"/>
            <a:chExt cx="535239" cy="474795"/>
          </a:xfrm>
          <a:solidFill>
            <a:srgbClr val="1C3E62"/>
          </a:solidFill>
        </p:grpSpPr>
        <p:sp>
          <p:nvSpPr>
            <p:cNvPr id="34" name="Freeform 63">
              <a:extLst>
                <a:ext uri="{FF2B5EF4-FFF2-40B4-BE49-F238E27FC236}">
                  <a16:creationId xmlns:a16="http://schemas.microsoft.com/office/drawing/2014/main" id="{0A7A393E-D778-4ABD-B0C8-735EC2EB4B04}"/>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35" name="Freeform 64">
              <a:extLst>
                <a:ext uri="{FF2B5EF4-FFF2-40B4-BE49-F238E27FC236}">
                  <a16:creationId xmlns:a16="http://schemas.microsoft.com/office/drawing/2014/main" id="{FAD0E767-AEA1-4AD4-8CD0-7D59A63BFC1D}"/>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0" name="Freeform 66">
              <a:extLst>
                <a:ext uri="{FF2B5EF4-FFF2-40B4-BE49-F238E27FC236}">
                  <a16:creationId xmlns:a16="http://schemas.microsoft.com/office/drawing/2014/main" id="{6A6F6C2D-C5BF-416C-8C54-1DAE4064404B}"/>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1" name="Freeform 68">
              <a:extLst>
                <a:ext uri="{FF2B5EF4-FFF2-40B4-BE49-F238E27FC236}">
                  <a16:creationId xmlns:a16="http://schemas.microsoft.com/office/drawing/2014/main" id="{4B8F93AF-F3BD-4C31-80E2-B36A1EFE473D}"/>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6" name="Freeform 70">
              <a:extLst>
                <a:ext uri="{FF2B5EF4-FFF2-40B4-BE49-F238E27FC236}">
                  <a16:creationId xmlns:a16="http://schemas.microsoft.com/office/drawing/2014/main" id="{A0791EF8-9B59-42F0-9488-DED549E91154}"/>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47" name="Freeform 72">
              <a:extLst>
                <a:ext uri="{FF2B5EF4-FFF2-40B4-BE49-F238E27FC236}">
                  <a16:creationId xmlns:a16="http://schemas.microsoft.com/office/drawing/2014/main" id="{7BDD8C9C-0CBC-4C3C-BDFE-33A24076EBE8}"/>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52" name="Freeform 69">
              <a:extLst>
                <a:ext uri="{FF2B5EF4-FFF2-40B4-BE49-F238E27FC236}">
                  <a16:creationId xmlns:a16="http://schemas.microsoft.com/office/drawing/2014/main" id="{7B5635D9-A732-46D9-9B34-9A9DCA220C12}"/>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53" name="Freeform 67">
              <a:extLst>
                <a:ext uri="{FF2B5EF4-FFF2-40B4-BE49-F238E27FC236}">
                  <a16:creationId xmlns:a16="http://schemas.microsoft.com/office/drawing/2014/main" id="{9FA40BB8-ADF7-41E1-A676-E814096F45A9}"/>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cs typeface="Helvetica"/>
                <a:sym typeface="Helvetica"/>
              </a:endParaRPr>
            </a:p>
          </p:txBody>
        </p:sp>
      </p:grpSp>
      <p:grpSp>
        <p:nvGrpSpPr>
          <p:cNvPr id="69" name="Group 13">
            <a:extLst>
              <a:ext uri="{FF2B5EF4-FFF2-40B4-BE49-F238E27FC236}">
                <a16:creationId xmlns:a16="http://schemas.microsoft.com/office/drawing/2014/main" id="{26800750-15A2-4771-BF99-563E878D37F7}"/>
              </a:ext>
            </a:extLst>
          </p:cNvPr>
          <p:cNvGrpSpPr>
            <a:grpSpLocks noChangeAspect="1"/>
          </p:cNvGrpSpPr>
          <p:nvPr/>
        </p:nvGrpSpPr>
        <p:grpSpPr bwMode="auto">
          <a:xfrm>
            <a:off x="1274259" y="3987071"/>
            <a:ext cx="323030" cy="491145"/>
            <a:chOff x="1472" y="1309"/>
            <a:chExt cx="1297" cy="1972"/>
          </a:xfrm>
          <a:solidFill>
            <a:srgbClr val="1C3E62"/>
          </a:solidFill>
        </p:grpSpPr>
        <p:sp>
          <p:nvSpPr>
            <p:cNvPr id="70" name="Freeform 14">
              <a:extLst>
                <a:ext uri="{FF2B5EF4-FFF2-40B4-BE49-F238E27FC236}">
                  <a16:creationId xmlns:a16="http://schemas.microsoft.com/office/drawing/2014/main" id="{FA15536B-2134-4008-884D-5A57456B1270}"/>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1" name="Freeform 15">
              <a:extLst>
                <a:ext uri="{FF2B5EF4-FFF2-40B4-BE49-F238E27FC236}">
                  <a16:creationId xmlns:a16="http://schemas.microsoft.com/office/drawing/2014/main" id="{954D7D95-CBF8-48AA-AE39-73DA28AA77E9}"/>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2" name="Freeform 16">
              <a:extLst>
                <a:ext uri="{FF2B5EF4-FFF2-40B4-BE49-F238E27FC236}">
                  <a16:creationId xmlns:a16="http://schemas.microsoft.com/office/drawing/2014/main" id="{1FCC98FB-E60B-4AFA-BA8B-E8D4C90DF020}"/>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EYInterstate"/>
                <a:cs typeface="Helvetica"/>
                <a:sym typeface="Helvetica"/>
              </a:endParaRPr>
            </a:p>
          </p:txBody>
        </p:sp>
        <p:sp>
          <p:nvSpPr>
            <p:cNvPr id="73" name="Freeform 17">
              <a:extLst>
                <a:ext uri="{FF2B5EF4-FFF2-40B4-BE49-F238E27FC236}">
                  <a16:creationId xmlns:a16="http://schemas.microsoft.com/office/drawing/2014/main" id="{5DACA294-5DFB-4F9A-B627-5E24F0479EC2}"/>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4" name="Freeform 18">
              <a:extLst>
                <a:ext uri="{FF2B5EF4-FFF2-40B4-BE49-F238E27FC236}">
                  <a16:creationId xmlns:a16="http://schemas.microsoft.com/office/drawing/2014/main" id="{F76D73C7-D8FC-41F5-862C-C117E4376257}"/>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sp>
          <p:nvSpPr>
            <p:cNvPr id="75" name="Rectangle 19">
              <a:extLst>
                <a:ext uri="{FF2B5EF4-FFF2-40B4-BE49-F238E27FC236}">
                  <a16:creationId xmlns:a16="http://schemas.microsoft.com/office/drawing/2014/main" id="{2D8B379A-EE52-4C28-B46E-D652C9B8FB56}"/>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a:cs typeface="Helvetica"/>
                <a:sym typeface="Helvetica"/>
              </a:endParaRPr>
            </a:p>
          </p:txBody>
        </p:sp>
      </p:grpSp>
      <p:grpSp>
        <p:nvGrpSpPr>
          <p:cNvPr id="48" name="Group 210">
            <a:extLst>
              <a:ext uri="{FF2B5EF4-FFF2-40B4-BE49-F238E27FC236}">
                <a16:creationId xmlns:a16="http://schemas.microsoft.com/office/drawing/2014/main" id="{58C0A09B-FDA0-418F-B61D-2F1EB266481C}"/>
              </a:ext>
            </a:extLst>
          </p:cNvPr>
          <p:cNvGrpSpPr/>
          <p:nvPr/>
        </p:nvGrpSpPr>
        <p:grpSpPr>
          <a:xfrm>
            <a:off x="1143514" y="1170775"/>
            <a:ext cx="453777" cy="470919"/>
            <a:chOff x="0" y="0"/>
            <a:chExt cx="801074" cy="792769"/>
          </a:xfrm>
          <a:solidFill>
            <a:srgbClr val="1C3E62"/>
          </a:solidFill>
        </p:grpSpPr>
        <p:sp>
          <p:nvSpPr>
            <p:cNvPr id="49" name="Freeform 22">
              <a:extLst>
                <a:ext uri="{FF2B5EF4-FFF2-40B4-BE49-F238E27FC236}">
                  <a16:creationId xmlns:a16="http://schemas.microsoft.com/office/drawing/2014/main" id="{A0A2B00B-60B1-45E3-8C48-405FDD55EBAB}"/>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sp>
          <p:nvSpPr>
            <p:cNvPr id="54" name="Freeform 23">
              <a:extLst>
                <a:ext uri="{FF2B5EF4-FFF2-40B4-BE49-F238E27FC236}">
                  <a16:creationId xmlns:a16="http://schemas.microsoft.com/office/drawing/2014/main" id="{C219FFB0-F539-4293-8FFD-816797AC60CF}"/>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sp>
          <p:nvSpPr>
            <p:cNvPr id="55" name="Freeform 24">
              <a:extLst>
                <a:ext uri="{FF2B5EF4-FFF2-40B4-BE49-F238E27FC236}">
                  <a16:creationId xmlns:a16="http://schemas.microsoft.com/office/drawing/2014/main" id="{E8761AA8-5E5F-4432-830A-1ED20B49CB1D}"/>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grpFill/>
            <a:ln w="12700" cap="flat">
              <a:noFill/>
              <a:miter lim="400000"/>
            </a:ln>
            <a:effectLst/>
          </p:spPr>
          <p:txBody>
            <a:bodyPr wrap="square" lIns="45719" tIns="45719" rIns="45719" bIns="45719" numCol="1" anchor="t">
              <a:noAutofit/>
            </a:bodyPr>
            <a:lstStyle/>
            <a:p>
              <a:pPr marL="0" marR="0" lvl="0" indent="0" algn="l" defTabSz="1218987" rtl="0" eaLnBrk="1" fontAlgn="auto" latinLnBrk="0" hangingPunct="0">
                <a:lnSpc>
                  <a:spcPct val="100000"/>
                </a:lnSpc>
                <a:spcBef>
                  <a:spcPts val="0"/>
                </a:spcBef>
                <a:spcAft>
                  <a:spcPts val="0"/>
                </a:spcAft>
                <a:buClrTx/>
                <a:buSzTx/>
                <a:buFontTx/>
                <a:buNone/>
                <a:tabLst/>
                <a:defRPr sz="2400">
                  <a:latin typeface="+mj-lt"/>
                  <a:ea typeface="+mj-ea"/>
                  <a:cs typeface="+mj-cs"/>
                  <a:sym typeface="Calibri"/>
                </a:defRPr>
              </a:pPr>
              <a:endParaRPr kumimoji="0" sz="2400" b="0" i="0" u="none" strike="noStrike" kern="0" cap="none" spc="0" normalizeH="0" baseline="0" noProof="0" dirty="0">
                <a:ln>
                  <a:noFill/>
                </a:ln>
                <a:solidFill>
                  <a:srgbClr val="000000"/>
                </a:solidFill>
                <a:effectLst/>
                <a:uLnTx/>
                <a:uFillTx/>
                <a:latin typeface="Calibri"/>
                <a:cs typeface="Calibri"/>
                <a:sym typeface="Calibri"/>
              </a:endParaRPr>
            </a:p>
          </p:txBody>
        </p:sp>
      </p:grpSp>
      <p:grpSp>
        <p:nvGrpSpPr>
          <p:cNvPr id="56" name="Group 55">
            <a:extLst>
              <a:ext uri="{FF2B5EF4-FFF2-40B4-BE49-F238E27FC236}">
                <a16:creationId xmlns:a16="http://schemas.microsoft.com/office/drawing/2014/main" id="{83C1CD6B-8668-4D3A-A282-AF0A7CCA0B53}"/>
              </a:ext>
            </a:extLst>
          </p:cNvPr>
          <p:cNvGrpSpPr/>
          <p:nvPr/>
        </p:nvGrpSpPr>
        <p:grpSpPr>
          <a:xfrm>
            <a:off x="4855480" y="1252888"/>
            <a:ext cx="339104" cy="385816"/>
            <a:chOff x="9336318" y="3860961"/>
            <a:chExt cx="339104" cy="385816"/>
          </a:xfrm>
          <a:solidFill>
            <a:srgbClr val="1C3E62"/>
          </a:solidFill>
        </p:grpSpPr>
        <p:sp>
          <p:nvSpPr>
            <p:cNvPr id="57" name="Freeform 29">
              <a:extLst>
                <a:ext uri="{FF2B5EF4-FFF2-40B4-BE49-F238E27FC236}">
                  <a16:creationId xmlns:a16="http://schemas.microsoft.com/office/drawing/2014/main" id="{BB852910-4C20-4F03-AEA5-02E10AD648F9}"/>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cs typeface="Helvetica"/>
                <a:sym typeface="Helvetica"/>
              </a:endParaRPr>
            </a:p>
          </p:txBody>
        </p:sp>
        <p:sp>
          <p:nvSpPr>
            <p:cNvPr id="58" name="Freeform 30">
              <a:extLst>
                <a:ext uri="{FF2B5EF4-FFF2-40B4-BE49-F238E27FC236}">
                  <a16:creationId xmlns:a16="http://schemas.microsoft.com/office/drawing/2014/main" id="{68E53374-A0EE-40A9-9ABB-C0B0080799AD}"/>
                </a:ext>
              </a:extLst>
            </p:cNvPr>
            <p:cNvSpPr>
              <a:spLocks/>
            </p:cNvSpPr>
            <p:nvPr/>
          </p:nvSpPr>
          <p:spPr bwMode="auto">
            <a:xfrm>
              <a:off x="9385044" y="3860961"/>
              <a:ext cx="290378" cy="336456"/>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EYInterstate Light"/>
                <a:cs typeface="Helvetica"/>
                <a:sym typeface="Helvetica"/>
              </a:endParaRPr>
            </a:p>
          </p:txBody>
        </p:sp>
      </p:grpSp>
    </p:spTree>
    <p:extLst>
      <p:ext uri="{BB962C8B-B14F-4D97-AF65-F5344CB8AC3E}">
        <p14:creationId xmlns:p14="http://schemas.microsoft.com/office/powerpoint/2010/main" val="26343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The Approach</a:t>
            </a:r>
          </a:p>
        </p:txBody>
      </p:sp>
      <p:sp>
        <p:nvSpPr>
          <p:cNvPr id="198" name="Content Placeholder 4">
            <a:extLst>
              <a:ext uri="{FF2B5EF4-FFF2-40B4-BE49-F238E27FC236}">
                <a16:creationId xmlns:a16="http://schemas.microsoft.com/office/drawing/2014/main" id="{422E52B0-EEE3-43B7-A090-A65426CB206F}"/>
              </a:ext>
            </a:extLst>
          </p:cNvPr>
          <p:cNvSpPr txBox="1">
            <a:spLocks/>
          </p:cNvSpPr>
          <p:nvPr/>
        </p:nvSpPr>
        <p:spPr>
          <a:xfrm>
            <a:off x="1220456" y="2837725"/>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PEOPLE AND SKILLS</a:t>
            </a:r>
          </a:p>
          <a:p>
            <a:pPr marL="0" indent="0" fontAlgn="base">
              <a:spcBef>
                <a:spcPts val="0"/>
              </a:spcBef>
              <a:spcAft>
                <a:spcPct val="0"/>
              </a:spcAft>
              <a:buFont typeface="Arial" pitchFamily="34" charset="0"/>
              <a:buNone/>
            </a:pPr>
            <a:r>
              <a:rPr lang="en-US" sz="1000" dirty="0">
                <a:solidFill>
                  <a:srgbClr val="000000"/>
                </a:solidFill>
                <a:latin typeface="Arial" panose="020B0604020202020204" pitchFamily="34" charset="0"/>
              </a:rPr>
              <a:t>How the business identifies the roles, knowledge, skills and competencies needed in the IT workforce to minimize talent gaps and </a:t>
            </a:r>
            <a:r>
              <a:rPr lang="en-GB" sz="1000" dirty="0">
                <a:solidFill>
                  <a:srgbClr val="000000"/>
                </a:solidFill>
                <a:latin typeface="Arial" panose="020B0604020202020204" pitchFamily="34" charset="0"/>
              </a:rPr>
              <a:t>prioritise</a:t>
            </a:r>
            <a:r>
              <a:rPr lang="en-US" sz="1000" dirty="0">
                <a:solidFill>
                  <a:srgbClr val="000000"/>
                </a:solidFill>
                <a:latin typeface="Arial" panose="020B0604020202020204" pitchFamily="34" charset="0"/>
              </a:rPr>
              <a:t> talent investments to fulfill future business needs</a:t>
            </a:r>
            <a:endParaRPr lang="en-GB" sz="1000" dirty="0">
              <a:solidFill>
                <a:srgbClr val="000000"/>
              </a:solidFill>
              <a:latin typeface="Arial" panose="020B0604020202020204" pitchFamily="34" charset="0"/>
            </a:endParaRPr>
          </a:p>
        </p:txBody>
      </p:sp>
      <p:sp>
        <p:nvSpPr>
          <p:cNvPr id="199" name="Content Placeholder 4">
            <a:extLst>
              <a:ext uri="{FF2B5EF4-FFF2-40B4-BE49-F238E27FC236}">
                <a16:creationId xmlns:a16="http://schemas.microsoft.com/office/drawing/2014/main" id="{3325CD86-5FC6-4813-8150-78746328A13D}"/>
              </a:ext>
            </a:extLst>
          </p:cNvPr>
          <p:cNvSpPr txBox="1">
            <a:spLocks/>
          </p:cNvSpPr>
          <p:nvPr/>
        </p:nvSpPr>
        <p:spPr>
          <a:xfrm>
            <a:off x="1220456" y="1689708"/>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1418"/>
              </a:spcBef>
              <a:spcAft>
                <a:spcPct val="0"/>
              </a:spcAft>
              <a:buFont typeface="Arial" pitchFamily="34" charset="0"/>
              <a:buNone/>
            </a:pPr>
            <a:r>
              <a:rPr lang="en-US" sz="1000" b="1" dirty="0">
                <a:solidFill>
                  <a:srgbClr val="000000"/>
                </a:solidFill>
                <a:latin typeface="Arial" panose="020B0604020202020204" pitchFamily="34" charset="0"/>
              </a:rPr>
              <a:t>IT GOVERNANCE</a:t>
            </a:r>
            <a:br>
              <a:rPr lang="en-US" sz="1000" b="1" dirty="0">
                <a:solidFill>
                  <a:srgbClr val="000000"/>
                </a:solidFill>
                <a:latin typeface="Arial" panose="020B0604020202020204" pitchFamily="34" charset="0"/>
              </a:rPr>
            </a:br>
            <a:r>
              <a:rPr lang="en-US" sz="1000" dirty="0">
                <a:solidFill>
                  <a:srgbClr val="000000"/>
                </a:solidFill>
                <a:latin typeface="Arial" panose="020B0604020202020204" pitchFamily="34" charset="0"/>
              </a:rPr>
              <a:t>The extent to which the enterprise configures and operates its IT governance capabilities and how it allocates decision rights to empower its leadership and employees to make decisions on the use of information and technology. </a:t>
            </a:r>
          </a:p>
        </p:txBody>
      </p:sp>
      <p:sp>
        <p:nvSpPr>
          <p:cNvPr id="200" name="Content Placeholder 4">
            <a:extLst>
              <a:ext uri="{FF2B5EF4-FFF2-40B4-BE49-F238E27FC236}">
                <a16:creationId xmlns:a16="http://schemas.microsoft.com/office/drawing/2014/main" id="{FB7300C5-DEC4-4BEF-BFFD-E2986525E7A6}"/>
              </a:ext>
            </a:extLst>
          </p:cNvPr>
          <p:cNvSpPr txBox="1">
            <a:spLocks/>
          </p:cNvSpPr>
          <p:nvPr/>
        </p:nvSpPr>
        <p:spPr>
          <a:xfrm>
            <a:off x="1220456" y="3862910"/>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IT STRATEGY</a:t>
            </a:r>
          </a:p>
          <a:p>
            <a:pPr marL="0" indent="0" fontAlgn="base">
              <a:spcBef>
                <a:spcPts val="0"/>
              </a:spcBef>
              <a:spcAft>
                <a:spcPct val="0"/>
              </a:spcAft>
              <a:buFont typeface="Arial" pitchFamily="34" charset="0"/>
              <a:buNone/>
            </a:pPr>
            <a:r>
              <a:rPr lang="en-US" sz="1000" dirty="0">
                <a:solidFill>
                  <a:srgbClr val="000000"/>
                </a:solidFill>
                <a:latin typeface="Arial" panose="020B0604020202020204" pitchFamily="34" charset="0"/>
              </a:rPr>
              <a:t>The extent to which IT contributes to and develops strategy and associated strategic plans to achieve long-term objectives. </a:t>
            </a:r>
          </a:p>
        </p:txBody>
      </p:sp>
      <p:sp>
        <p:nvSpPr>
          <p:cNvPr id="201" name="Content Placeholder 4">
            <a:extLst>
              <a:ext uri="{FF2B5EF4-FFF2-40B4-BE49-F238E27FC236}">
                <a16:creationId xmlns:a16="http://schemas.microsoft.com/office/drawing/2014/main" id="{7B3FA72C-F306-48C8-9252-C6A02095E9F5}"/>
              </a:ext>
            </a:extLst>
          </p:cNvPr>
          <p:cNvSpPr txBox="1">
            <a:spLocks/>
          </p:cNvSpPr>
          <p:nvPr/>
        </p:nvSpPr>
        <p:spPr>
          <a:xfrm>
            <a:off x="1220456" y="5681266"/>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DIGITAL READINESS</a:t>
            </a:r>
          </a:p>
          <a:p>
            <a:pPr marL="0" indent="0" fontAlgn="base">
              <a:spcBef>
                <a:spcPts val="0"/>
              </a:spcBef>
              <a:spcAft>
                <a:spcPct val="0"/>
              </a:spcAft>
              <a:buNone/>
            </a:pPr>
            <a:r>
              <a:rPr lang="en-GB" sz="1000" dirty="0">
                <a:solidFill>
                  <a:srgbClr val="000000"/>
                </a:solidFill>
                <a:latin typeface="Arial" panose="020B0604020202020204" pitchFamily="34" charset="0"/>
              </a:rPr>
              <a:t>How prepared is the organisation's leadership and employees in adopting digital skills and their trust in technology as it may influence their use of digital tools</a:t>
            </a:r>
            <a:endParaRPr lang="en-US" sz="1000" dirty="0">
              <a:solidFill>
                <a:srgbClr val="000000"/>
              </a:solidFill>
              <a:latin typeface="Arial" panose="020B0604020202020204" pitchFamily="34" charset="0"/>
            </a:endParaRPr>
          </a:p>
        </p:txBody>
      </p:sp>
      <p:sp>
        <p:nvSpPr>
          <p:cNvPr id="202" name="Content Placeholder 4">
            <a:extLst>
              <a:ext uri="{FF2B5EF4-FFF2-40B4-BE49-F238E27FC236}">
                <a16:creationId xmlns:a16="http://schemas.microsoft.com/office/drawing/2014/main" id="{EC3E91A9-AFFE-4E28-963D-C7060A04B11D}"/>
              </a:ext>
            </a:extLst>
          </p:cNvPr>
          <p:cNvSpPr txBox="1">
            <a:spLocks/>
          </p:cNvSpPr>
          <p:nvPr/>
        </p:nvSpPr>
        <p:spPr>
          <a:xfrm>
            <a:off x="5616266" y="2869558"/>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IT INFRASTRUCTURE</a:t>
            </a:r>
          </a:p>
          <a:p>
            <a:pPr marL="0" indent="0" fontAlgn="base">
              <a:spcBef>
                <a:spcPts val="0"/>
              </a:spcBef>
              <a:spcAft>
                <a:spcPct val="0"/>
              </a:spcAft>
              <a:buNone/>
            </a:pPr>
            <a:r>
              <a:rPr lang="en-GB" sz="1000" dirty="0">
                <a:solidFill>
                  <a:srgbClr val="000000"/>
                </a:solidFill>
                <a:latin typeface="Arial" panose="020B0604020202020204" pitchFamily="34" charset="0"/>
              </a:rPr>
              <a:t>The effectiveness and efficiency of the organisation in leveraging composite hardware, software, network resources and services required for the management of the enterprise IT environment.</a:t>
            </a:r>
            <a:endParaRPr lang="en-US" sz="1000" dirty="0">
              <a:solidFill>
                <a:srgbClr val="000000"/>
              </a:solidFill>
              <a:latin typeface="Arial" panose="020B0604020202020204" pitchFamily="34" charset="0"/>
            </a:endParaRPr>
          </a:p>
        </p:txBody>
      </p:sp>
      <p:sp>
        <p:nvSpPr>
          <p:cNvPr id="203" name="Content Placeholder 4">
            <a:extLst>
              <a:ext uri="{FF2B5EF4-FFF2-40B4-BE49-F238E27FC236}">
                <a16:creationId xmlns:a16="http://schemas.microsoft.com/office/drawing/2014/main" id="{C540BE93-7820-4DAB-8393-D9206F8B6137}"/>
              </a:ext>
            </a:extLst>
          </p:cNvPr>
          <p:cNvSpPr txBox="1">
            <a:spLocks/>
          </p:cNvSpPr>
          <p:nvPr/>
        </p:nvSpPr>
        <p:spPr>
          <a:xfrm>
            <a:off x="5616260" y="3946397"/>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IT SECURITY</a:t>
            </a:r>
          </a:p>
          <a:p>
            <a:pPr marL="0" indent="0" fontAlgn="base">
              <a:spcBef>
                <a:spcPts val="0"/>
              </a:spcBef>
              <a:spcAft>
                <a:spcPct val="0"/>
              </a:spcAft>
              <a:buNone/>
            </a:pPr>
            <a:r>
              <a:rPr lang="en-GB" sz="1000" dirty="0">
                <a:solidFill>
                  <a:srgbClr val="000000"/>
                </a:solidFill>
                <a:latin typeface="Arial" panose="020B0604020202020204" pitchFamily="34" charset="0"/>
              </a:rPr>
              <a:t>How the organisation put in place strategies that prevents unauthorized access to organizational assets such as computers, networks, and data.</a:t>
            </a:r>
            <a:endParaRPr lang="en-US" sz="1000" dirty="0">
              <a:solidFill>
                <a:srgbClr val="000000"/>
              </a:solidFill>
              <a:latin typeface="Arial" panose="020B0604020202020204" pitchFamily="34" charset="0"/>
            </a:endParaRPr>
          </a:p>
        </p:txBody>
      </p:sp>
      <p:sp>
        <p:nvSpPr>
          <p:cNvPr id="204" name="Content Placeholder 4">
            <a:extLst>
              <a:ext uri="{FF2B5EF4-FFF2-40B4-BE49-F238E27FC236}">
                <a16:creationId xmlns:a16="http://schemas.microsoft.com/office/drawing/2014/main" id="{CFAD3CF5-7618-46B4-A189-D81D74E0AC78}"/>
              </a:ext>
            </a:extLst>
          </p:cNvPr>
          <p:cNvSpPr txBox="1">
            <a:spLocks/>
          </p:cNvSpPr>
          <p:nvPr/>
        </p:nvSpPr>
        <p:spPr>
          <a:xfrm>
            <a:off x="1220456" y="4683375"/>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BUSINESS INTELLIGENCE</a:t>
            </a:r>
          </a:p>
          <a:p>
            <a:pPr marL="0" indent="0" fontAlgn="base">
              <a:spcBef>
                <a:spcPts val="0"/>
              </a:spcBef>
              <a:spcAft>
                <a:spcPct val="0"/>
              </a:spcAft>
              <a:buNone/>
            </a:pPr>
            <a:r>
              <a:rPr lang="en-GB" sz="1000" dirty="0">
                <a:latin typeface="Arial" panose="020B0604020202020204" pitchFamily="34" charset="0"/>
              </a:rPr>
              <a:t>The agility of the organisation in leveraging software and services to transform data into actionable insights that informs the organisation’s strategic and tactical business decisions</a:t>
            </a:r>
            <a:endParaRPr lang="en-US" sz="1000" dirty="0">
              <a:solidFill>
                <a:srgbClr val="000000"/>
              </a:solidFill>
              <a:latin typeface="Arial" panose="020B0604020202020204" pitchFamily="34" charset="0"/>
            </a:endParaRPr>
          </a:p>
        </p:txBody>
      </p:sp>
      <p:sp>
        <p:nvSpPr>
          <p:cNvPr id="205" name="Content Placeholder 4">
            <a:extLst>
              <a:ext uri="{FF2B5EF4-FFF2-40B4-BE49-F238E27FC236}">
                <a16:creationId xmlns:a16="http://schemas.microsoft.com/office/drawing/2014/main" id="{33C6B5F6-BDBB-4B15-BCB3-D2040CBF2E0A}"/>
              </a:ext>
            </a:extLst>
          </p:cNvPr>
          <p:cNvSpPr txBox="1">
            <a:spLocks/>
          </p:cNvSpPr>
          <p:nvPr/>
        </p:nvSpPr>
        <p:spPr>
          <a:xfrm>
            <a:off x="5584364" y="1914992"/>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TECHNOLOGY</a:t>
            </a:r>
          </a:p>
          <a:p>
            <a:pPr marL="0" indent="0" fontAlgn="base">
              <a:spcBef>
                <a:spcPts val="0"/>
              </a:spcBef>
              <a:spcAft>
                <a:spcPct val="0"/>
              </a:spcAft>
              <a:buFont typeface="Arial" pitchFamily="34" charset="0"/>
              <a:buNone/>
            </a:pPr>
            <a:r>
              <a:rPr lang="en-US" sz="1000" dirty="0">
                <a:solidFill>
                  <a:srgbClr val="000000"/>
                </a:solidFill>
                <a:latin typeface="Arial" panose="020B0604020202020204" pitchFamily="34" charset="0"/>
              </a:rPr>
              <a:t>How technologies and platforms are used to enable the business achieve its objectives</a:t>
            </a:r>
          </a:p>
        </p:txBody>
      </p:sp>
      <p:sp>
        <p:nvSpPr>
          <p:cNvPr id="206" name="Title 1">
            <a:extLst>
              <a:ext uri="{FF2B5EF4-FFF2-40B4-BE49-F238E27FC236}">
                <a16:creationId xmlns:a16="http://schemas.microsoft.com/office/drawing/2014/main" id="{DB71908C-F5B4-4172-A4A4-3E851CC30AE4}"/>
              </a:ext>
            </a:extLst>
          </p:cNvPr>
          <p:cNvSpPr txBox="1">
            <a:spLocks/>
          </p:cNvSpPr>
          <p:nvPr/>
        </p:nvSpPr>
        <p:spPr>
          <a:xfrm>
            <a:off x="150896" y="918546"/>
            <a:ext cx="8920477" cy="532727"/>
          </a:xfrm>
          <a:prstGeom prst="rect">
            <a:avLst/>
          </a:prstGeom>
        </p:spPr>
        <p:txBody>
          <a:bodyPr vert="horz" lIns="68564" tIns="34289" rIns="68564" bIns="34289"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fontAlgn="base">
              <a:lnSpc>
                <a:spcPct val="100000"/>
              </a:lnSpc>
              <a:spcAft>
                <a:spcPct val="0"/>
              </a:spcAft>
            </a:pPr>
            <a:r>
              <a:rPr lang="en-ZA" sz="1500" b="1" dirty="0">
                <a:latin typeface="Arial" panose="020B0604020202020204" pitchFamily="34" charset="0"/>
                <a:cs typeface="Arial" panose="020B0604020202020204" pitchFamily="34" charset="0"/>
              </a:rPr>
              <a:t>TO UNDERSTAND OUR CURRENT STATE POSITION IN EACH OF THE AREAS ASSESSED, WE HAVE PROVIDED A HIGH-LEVEL OVERVIEW TO GUIDE THE CONVERSATION…</a:t>
            </a:r>
          </a:p>
        </p:txBody>
      </p:sp>
      <p:sp>
        <p:nvSpPr>
          <p:cNvPr id="217" name="Content Placeholder 4">
            <a:extLst>
              <a:ext uri="{FF2B5EF4-FFF2-40B4-BE49-F238E27FC236}">
                <a16:creationId xmlns:a16="http://schemas.microsoft.com/office/drawing/2014/main" id="{7EB5F5E5-E9C9-4EE4-8904-6543EC16E7D6}"/>
              </a:ext>
            </a:extLst>
          </p:cNvPr>
          <p:cNvSpPr txBox="1">
            <a:spLocks/>
          </p:cNvSpPr>
          <p:nvPr/>
        </p:nvSpPr>
        <p:spPr>
          <a:xfrm>
            <a:off x="5648162" y="4794632"/>
            <a:ext cx="3078000" cy="540000"/>
          </a:xfrm>
          <a:prstGeom prst="rect">
            <a:avLst/>
          </a:prstGeom>
        </p:spPr>
        <p:txBody>
          <a:bodyPr lIns="27000" tIns="27000" rIns="27000" bIns="2700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Font typeface="Arial" pitchFamily="34" charset="0"/>
              <a:buNone/>
            </a:pPr>
            <a:r>
              <a:rPr lang="en-US" sz="1000" b="1" dirty="0">
                <a:solidFill>
                  <a:srgbClr val="000000"/>
                </a:solidFill>
                <a:latin typeface="Arial" panose="020B0604020202020204" pitchFamily="34" charset="0"/>
              </a:rPr>
              <a:t>ENTERPRISE ARCHITECTURE</a:t>
            </a:r>
          </a:p>
          <a:p>
            <a:pPr marL="0" indent="0" fontAlgn="base">
              <a:spcBef>
                <a:spcPts val="0"/>
              </a:spcBef>
              <a:spcAft>
                <a:spcPct val="0"/>
              </a:spcAft>
              <a:buFont typeface="Arial" pitchFamily="34" charset="0"/>
              <a:buNone/>
            </a:pPr>
            <a:r>
              <a:rPr lang="en-GB" sz="1000" dirty="0">
                <a:solidFill>
                  <a:srgbClr val="000000"/>
                </a:solidFill>
                <a:latin typeface="Arial" panose="020B0604020202020204" pitchFamily="34" charset="0"/>
              </a:rPr>
              <a:t>How the company helps to structure enterprise IT projects and policies to achieve desired business results and to stay on top of industry trends and disruptions using architecture principles and practices</a:t>
            </a:r>
            <a:endParaRPr lang="en-US" sz="1000" dirty="0">
              <a:solidFill>
                <a:srgbClr val="000000"/>
              </a:solidFill>
              <a:latin typeface="Arial" panose="020B0604020202020204" pitchFamily="34" charset="0"/>
            </a:endParaRPr>
          </a:p>
        </p:txBody>
      </p:sp>
      <p:grpSp>
        <p:nvGrpSpPr>
          <p:cNvPr id="219" name="Group 15">
            <a:extLst>
              <a:ext uri="{FF2B5EF4-FFF2-40B4-BE49-F238E27FC236}">
                <a16:creationId xmlns:a16="http://schemas.microsoft.com/office/drawing/2014/main" id="{2544DB4A-281D-480D-8FEA-A32ACA75CA05}"/>
              </a:ext>
            </a:extLst>
          </p:cNvPr>
          <p:cNvGrpSpPr>
            <a:grpSpLocks noChangeAspect="1"/>
          </p:cNvGrpSpPr>
          <p:nvPr/>
        </p:nvGrpSpPr>
        <p:grpSpPr bwMode="auto">
          <a:xfrm>
            <a:off x="616781" y="1765993"/>
            <a:ext cx="398644" cy="503613"/>
            <a:chOff x="3814" y="2106"/>
            <a:chExt cx="338" cy="427"/>
          </a:xfrm>
          <a:solidFill>
            <a:srgbClr val="1C3E62"/>
          </a:solidFill>
        </p:grpSpPr>
        <p:sp>
          <p:nvSpPr>
            <p:cNvPr id="220" name="Freeform 16">
              <a:extLst>
                <a:ext uri="{FF2B5EF4-FFF2-40B4-BE49-F238E27FC236}">
                  <a16:creationId xmlns:a16="http://schemas.microsoft.com/office/drawing/2014/main" id="{DDF1F7DA-B2C7-4DA2-BB2D-9D82139575FC}"/>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221" name="Freeform 17">
              <a:extLst>
                <a:ext uri="{FF2B5EF4-FFF2-40B4-BE49-F238E27FC236}">
                  <a16:creationId xmlns:a16="http://schemas.microsoft.com/office/drawing/2014/main" id="{CF08817A-76A7-41FA-9FAF-F36E4AFCEB43}"/>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
        <p:nvSpPr>
          <p:cNvPr id="222" name="Shape 10499">
            <a:extLst>
              <a:ext uri="{FF2B5EF4-FFF2-40B4-BE49-F238E27FC236}">
                <a16:creationId xmlns:a16="http://schemas.microsoft.com/office/drawing/2014/main" id="{0000DF50-CF96-4FDD-89FF-2663AC0B2554}"/>
              </a:ext>
            </a:extLst>
          </p:cNvPr>
          <p:cNvSpPr/>
          <p:nvPr/>
        </p:nvSpPr>
        <p:spPr>
          <a:xfrm>
            <a:off x="555251" y="2857389"/>
            <a:ext cx="460174" cy="435832"/>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rgbClr val="1C3E62"/>
          </a:solidFill>
          <a:ln w="12700">
            <a:miter lim="400000"/>
          </a:ln>
        </p:spPr>
        <p:txBody>
          <a:bodyPr lIns="14288" tIns="14288" rIns="14288" bIns="14288" anchor="ctr"/>
          <a:lstStyle/>
          <a:p>
            <a:pPr defTabSz="171446" hangingPunct="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300" kern="1200" dirty="0">
              <a:solidFill>
                <a:schemeClr val="bg2"/>
              </a:solidFill>
              <a:effectLst>
                <a:outerShdw blurRad="38100" dist="12700" dir="5400000" rotWithShape="0">
                  <a:srgbClr val="000000">
                    <a:alpha val="50000"/>
                  </a:srgbClr>
                </a:outerShdw>
              </a:effectLst>
              <a:ea typeface="Gill Sans"/>
              <a:cs typeface="Gill Sans"/>
              <a:sym typeface="Gill Sans"/>
            </a:endParaRPr>
          </a:p>
        </p:txBody>
      </p:sp>
      <p:grpSp>
        <p:nvGrpSpPr>
          <p:cNvPr id="223" name="Group 52">
            <a:extLst>
              <a:ext uri="{FF2B5EF4-FFF2-40B4-BE49-F238E27FC236}">
                <a16:creationId xmlns:a16="http://schemas.microsoft.com/office/drawing/2014/main" id="{62AB5BBF-8D4D-4BF9-AF5F-BFE8343CF8FC}"/>
              </a:ext>
            </a:extLst>
          </p:cNvPr>
          <p:cNvGrpSpPr/>
          <p:nvPr/>
        </p:nvGrpSpPr>
        <p:grpSpPr>
          <a:xfrm>
            <a:off x="504689" y="3851676"/>
            <a:ext cx="542627" cy="502390"/>
            <a:chOff x="0" y="0"/>
            <a:chExt cx="500820" cy="515307"/>
          </a:xfrm>
          <a:solidFill>
            <a:srgbClr val="1C3E62"/>
          </a:solidFill>
        </p:grpSpPr>
        <p:sp>
          <p:nvSpPr>
            <p:cNvPr id="224" name="Freeform 16">
              <a:extLst>
                <a:ext uri="{FF2B5EF4-FFF2-40B4-BE49-F238E27FC236}">
                  <a16:creationId xmlns:a16="http://schemas.microsoft.com/office/drawing/2014/main" id="{C817A898-3AC6-4034-BA51-BCE44C704A45}"/>
                </a:ext>
              </a:extLst>
            </p:cNvPr>
            <p:cNvSpPr/>
            <p:nvPr/>
          </p:nvSpPr>
          <p:spPr>
            <a:xfrm>
              <a:off x="116737" y="116482"/>
              <a:ext cx="267283" cy="3218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25" name="Freeform 17">
              <a:extLst>
                <a:ext uri="{FF2B5EF4-FFF2-40B4-BE49-F238E27FC236}">
                  <a16:creationId xmlns:a16="http://schemas.microsoft.com/office/drawing/2014/main" id="{DD900843-90FA-40AD-AE58-28F1FD99BD68}"/>
                </a:ext>
              </a:extLst>
            </p:cNvPr>
            <p:cNvSpPr/>
            <p:nvPr/>
          </p:nvSpPr>
          <p:spPr>
            <a:xfrm>
              <a:off x="188863" y="443117"/>
              <a:ext cx="122394" cy="33745"/>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26" name="Freeform 18">
              <a:extLst>
                <a:ext uri="{FF2B5EF4-FFF2-40B4-BE49-F238E27FC236}">
                  <a16:creationId xmlns:a16="http://schemas.microsoft.com/office/drawing/2014/main" id="{1D576EB5-7471-46AF-86F7-8D2E7CF7D283}"/>
                </a:ext>
              </a:extLst>
            </p:cNvPr>
            <p:cNvSpPr/>
            <p:nvPr/>
          </p:nvSpPr>
          <p:spPr>
            <a:xfrm>
              <a:off x="210978" y="481564"/>
              <a:ext cx="78101" cy="33744"/>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27" name="Freeform 19">
              <a:extLst>
                <a:ext uri="{FF2B5EF4-FFF2-40B4-BE49-F238E27FC236}">
                  <a16:creationId xmlns:a16="http://schemas.microsoft.com/office/drawing/2014/main" id="{ACCD27A4-179A-47F1-B560-B60794BF8960}"/>
                </a:ext>
              </a:extLst>
            </p:cNvPr>
            <p:cNvSpPr/>
            <p:nvPr/>
          </p:nvSpPr>
          <p:spPr>
            <a:xfrm>
              <a:off x="408612" y="232838"/>
              <a:ext cx="92209" cy="33745"/>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28" name="Freeform 20">
              <a:extLst>
                <a:ext uri="{FF2B5EF4-FFF2-40B4-BE49-F238E27FC236}">
                  <a16:creationId xmlns:a16="http://schemas.microsoft.com/office/drawing/2014/main" id="{4B3ADC8D-BD1C-4509-A5A5-C02E36549C8E}"/>
                </a:ext>
              </a:extLst>
            </p:cNvPr>
            <p:cNvSpPr/>
            <p:nvPr/>
          </p:nvSpPr>
          <p:spPr>
            <a:xfrm>
              <a:off x="0" y="232838"/>
              <a:ext cx="92208" cy="33745"/>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29" name="Freeform 21">
              <a:extLst>
                <a:ext uri="{FF2B5EF4-FFF2-40B4-BE49-F238E27FC236}">
                  <a16:creationId xmlns:a16="http://schemas.microsoft.com/office/drawing/2014/main" id="{1A7EB952-7742-4728-B03D-01C4570087EC}"/>
                </a:ext>
              </a:extLst>
            </p:cNvPr>
            <p:cNvSpPr/>
            <p:nvPr/>
          </p:nvSpPr>
          <p:spPr>
            <a:xfrm>
              <a:off x="233538" y="0"/>
              <a:ext cx="33808" cy="92018"/>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30" name="Freeform 22">
              <a:extLst>
                <a:ext uri="{FF2B5EF4-FFF2-40B4-BE49-F238E27FC236}">
                  <a16:creationId xmlns:a16="http://schemas.microsoft.com/office/drawing/2014/main" id="{E6596B63-B281-4782-BB13-86485377678D}"/>
                </a:ext>
              </a:extLst>
            </p:cNvPr>
            <p:cNvSpPr/>
            <p:nvPr/>
          </p:nvSpPr>
          <p:spPr>
            <a:xfrm>
              <a:off x="357271"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31" name="Freeform 23">
              <a:extLst>
                <a:ext uri="{FF2B5EF4-FFF2-40B4-BE49-F238E27FC236}">
                  <a16:creationId xmlns:a16="http://schemas.microsoft.com/office/drawing/2014/main" id="{0176FD86-6F3B-478F-93A2-C0E1D24F51F5}"/>
                </a:ext>
              </a:extLst>
            </p:cNvPr>
            <p:cNvSpPr/>
            <p:nvPr/>
          </p:nvSpPr>
          <p:spPr>
            <a:xfrm>
              <a:off x="68383"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32" name="Freeform 24">
              <a:extLst>
                <a:ext uri="{FF2B5EF4-FFF2-40B4-BE49-F238E27FC236}">
                  <a16:creationId xmlns:a16="http://schemas.microsoft.com/office/drawing/2014/main" id="{83C677EA-8293-431A-A68F-A91EFD191A0F}"/>
                </a:ext>
              </a:extLst>
            </p:cNvPr>
            <p:cNvSpPr/>
            <p:nvPr/>
          </p:nvSpPr>
          <p:spPr>
            <a:xfrm>
              <a:off x="68383"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33" name="Freeform 25">
              <a:extLst>
                <a:ext uri="{FF2B5EF4-FFF2-40B4-BE49-F238E27FC236}">
                  <a16:creationId xmlns:a16="http://schemas.microsoft.com/office/drawing/2014/main" id="{369085F1-166C-4B98-B8D7-905A3053452F}"/>
                </a:ext>
              </a:extLst>
            </p:cNvPr>
            <p:cNvSpPr/>
            <p:nvPr/>
          </p:nvSpPr>
          <p:spPr>
            <a:xfrm>
              <a:off x="357271"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234" name="Group 82">
            <a:extLst>
              <a:ext uri="{FF2B5EF4-FFF2-40B4-BE49-F238E27FC236}">
                <a16:creationId xmlns:a16="http://schemas.microsoft.com/office/drawing/2014/main" id="{15A705E1-01C5-4367-BC2F-1E257711B834}"/>
              </a:ext>
            </a:extLst>
          </p:cNvPr>
          <p:cNvGrpSpPr/>
          <p:nvPr/>
        </p:nvGrpSpPr>
        <p:grpSpPr>
          <a:xfrm>
            <a:off x="522323" y="5691310"/>
            <a:ext cx="482772" cy="538137"/>
            <a:chOff x="0" y="0"/>
            <a:chExt cx="369839" cy="368907"/>
          </a:xfrm>
          <a:solidFill>
            <a:srgbClr val="1C3E62"/>
          </a:solidFill>
        </p:grpSpPr>
        <p:sp>
          <p:nvSpPr>
            <p:cNvPr id="235" name="Freeform 56">
              <a:extLst>
                <a:ext uri="{FF2B5EF4-FFF2-40B4-BE49-F238E27FC236}">
                  <a16:creationId xmlns:a16="http://schemas.microsoft.com/office/drawing/2014/main" id="{6805A27B-A4BC-4EE5-905F-095B32235A71}"/>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36" name="Rectangle 57">
              <a:extLst>
                <a:ext uri="{FF2B5EF4-FFF2-40B4-BE49-F238E27FC236}">
                  <a16:creationId xmlns:a16="http://schemas.microsoft.com/office/drawing/2014/main" id="{AE029F0D-64F8-478C-B27E-6C5BB62142D9}"/>
                </a:ext>
              </a:extLst>
            </p:cNvPr>
            <p:cNvSpPr/>
            <p:nvPr/>
          </p:nvSpPr>
          <p:spPr>
            <a:xfrm>
              <a:off x="21700" y="325640"/>
              <a:ext cx="326440" cy="43268"/>
            </a:xfrm>
            <a:prstGeom prst="rect">
              <a:avLst/>
            </a:prstGeom>
            <a:grpFill/>
            <a:ln w="12700" cap="flat">
              <a:noFill/>
              <a:miter lim="400000"/>
            </a:ln>
            <a:effectLst/>
          </p:spPr>
          <p:txBody>
            <a:bodyPr wrap="square" lIns="45718" tIns="45718" rIns="45718" bIns="45718" numCol="1" anchor="t">
              <a:noAutofit/>
            </a:bodyPr>
            <a:lstStyle/>
            <a:p>
              <a:endParaRPr dirty="0"/>
            </a:p>
          </p:txBody>
        </p:sp>
        <p:sp>
          <p:nvSpPr>
            <p:cNvPr id="237" name="Freeform 58">
              <a:extLst>
                <a:ext uri="{FF2B5EF4-FFF2-40B4-BE49-F238E27FC236}">
                  <a16:creationId xmlns:a16="http://schemas.microsoft.com/office/drawing/2014/main" id="{B336B1AD-5A30-4BCB-968B-FBB2D120A910}"/>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238" name="Group 237">
            <a:extLst>
              <a:ext uri="{FF2B5EF4-FFF2-40B4-BE49-F238E27FC236}">
                <a16:creationId xmlns:a16="http://schemas.microsoft.com/office/drawing/2014/main" id="{8835C633-292C-4C61-AD30-85A6A579C263}"/>
              </a:ext>
            </a:extLst>
          </p:cNvPr>
          <p:cNvGrpSpPr/>
          <p:nvPr/>
        </p:nvGrpSpPr>
        <p:grpSpPr>
          <a:xfrm>
            <a:off x="5004790" y="1937271"/>
            <a:ext cx="482774" cy="437447"/>
            <a:chOff x="6884888" y="2967609"/>
            <a:chExt cx="391922" cy="311390"/>
          </a:xfrm>
          <a:solidFill>
            <a:srgbClr val="1C3E62"/>
          </a:solidFill>
        </p:grpSpPr>
        <p:sp>
          <p:nvSpPr>
            <p:cNvPr id="239" name="Freeform 36">
              <a:extLst>
                <a:ext uri="{FF2B5EF4-FFF2-40B4-BE49-F238E27FC236}">
                  <a16:creationId xmlns:a16="http://schemas.microsoft.com/office/drawing/2014/main" id="{A22EDA4B-E281-4FC9-8DC1-9A3EA62B0F52}"/>
                </a:ext>
              </a:extLst>
            </p:cNvPr>
            <p:cNvSpPr/>
            <p:nvPr/>
          </p:nvSpPr>
          <p:spPr>
            <a:xfrm>
              <a:off x="6951699" y="3243505"/>
              <a:ext cx="258299" cy="35494"/>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40" name="Freeform 37">
              <a:extLst>
                <a:ext uri="{FF2B5EF4-FFF2-40B4-BE49-F238E27FC236}">
                  <a16:creationId xmlns:a16="http://schemas.microsoft.com/office/drawing/2014/main" id="{6E7706E6-DDAC-4047-BCC6-880E46777FE0}"/>
                </a:ext>
              </a:extLst>
            </p:cNvPr>
            <p:cNvSpPr/>
            <p:nvPr/>
          </p:nvSpPr>
          <p:spPr>
            <a:xfrm>
              <a:off x="6947225" y="3096758"/>
              <a:ext cx="26547" cy="70988"/>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41" name="Freeform 38">
              <a:extLst>
                <a:ext uri="{FF2B5EF4-FFF2-40B4-BE49-F238E27FC236}">
                  <a16:creationId xmlns:a16="http://schemas.microsoft.com/office/drawing/2014/main" id="{F310A713-22BE-4723-9776-B0B6B35EE70C}"/>
                </a:ext>
              </a:extLst>
            </p:cNvPr>
            <p:cNvSpPr/>
            <p:nvPr/>
          </p:nvSpPr>
          <p:spPr>
            <a:xfrm>
              <a:off x="6991666" y="3078862"/>
              <a:ext cx="26845" cy="8888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42" name="Freeform 39">
              <a:extLst>
                <a:ext uri="{FF2B5EF4-FFF2-40B4-BE49-F238E27FC236}">
                  <a16:creationId xmlns:a16="http://schemas.microsoft.com/office/drawing/2014/main" id="{AAD00DB7-F3A4-4983-AE53-F9D356B32609}"/>
                </a:ext>
              </a:extLst>
            </p:cNvPr>
            <p:cNvSpPr/>
            <p:nvPr/>
          </p:nvSpPr>
          <p:spPr>
            <a:xfrm>
              <a:off x="7036406" y="3060966"/>
              <a:ext cx="26547" cy="10678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43" name="Freeform 40">
              <a:extLst>
                <a:ext uri="{FF2B5EF4-FFF2-40B4-BE49-F238E27FC236}">
                  <a16:creationId xmlns:a16="http://schemas.microsoft.com/office/drawing/2014/main" id="{1E70599B-8F6E-4E7E-A772-DDF0E462BC0C}"/>
                </a:ext>
              </a:extLst>
            </p:cNvPr>
            <p:cNvSpPr/>
            <p:nvPr/>
          </p:nvSpPr>
          <p:spPr>
            <a:xfrm>
              <a:off x="6884888" y="2967609"/>
              <a:ext cx="391922" cy="25800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244" name="Freeform 41">
              <a:extLst>
                <a:ext uri="{FF2B5EF4-FFF2-40B4-BE49-F238E27FC236}">
                  <a16:creationId xmlns:a16="http://schemas.microsoft.com/office/drawing/2014/main" id="{00860814-A1E1-4682-BC56-275D10C26E7B}"/>
                </a:ext>
              </a:extLst>
            </p:cNvPr>
            <p:cNvSpPr/>
            <p:nvPr/>
          </p:nvSpPr>
          <p:spPr>
            <a:xfrm>
              <a:off x="7091884" y="3038894"/>
              <a:ext cx="175764" cy="17508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245" name="Group 210">
            <a:extLst>
              <a:ext uri="{FF2B5EF4-FFF2-40B4-BE49-F238E27FC236}">
                <a16:creationId xmlns:a16="http://schemas.microsoft.com/office/drawing/2014/main" id="{4B7C5F08-BCB1-4810-AE73-1DDC80842672}"/>
              </a:ext>
            </a:extLst>
          </p:cNvPr>
          <p:cNvGrpSpPr/>
          <p:nvPr/>
        </p:nvGrpSpPr>
        <p:grpSpPr>
          <a:xfrm>
            <a:off x="5065553" y="4829172"/>
            <a:ext cx="453777" cy="470919"/>
            <a:chOff x="0" y="0"/>
            <a:chExt cx="801074" cy="792769"/>
          </a:xfrm>
          <a:solidFill>
            <a:srgbClr val="1C3E62"/>
          </a:solidFill>
        </p:grpSpPr>
        <p:sp>
          <p:nvSpPr>
            <p:cNvPr id="246" name="Freeform 22">
              <a:extLst>
                <a:ext uri="{FF2B5EF4-FFF2-40B4-BE49-F238E27FC236}">
                  <a16:creationId xmlns:a16="http://schemas.microsoft.com/office/drawing/2014/main" id="{9C7042CC-4C1B-43CA-A23F-0BA9E319E506}"/>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247" name="Freeform 23">
              <a:extLst>
                <a:ext uri="{FF2B5EF4-FFF2-40B4-BE49-F238E27FC236}">
                  <a16:creationId xmlns:a16="http://schemas.microsoft.com/office/drawing/2014/main" id="{E9A2319D-C94A-4679-83A3-D21D7F50D4C5}"/>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248" name="Freeform 24">
              <a:extLst>
                <a:ext uri="{FF2B5EF4-FFF2-40B4-BE49-F238E27FC236}">
                  <a16:creationId xmlns:a16="http://schemas.microsoft.com/office/drawing/2014/main" id="{3672FAE2-DDD4-422C-ABA9-3436A8F11B59}"/>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grpSp>
      <p:grpSp>
        <p:nvGrpSpPr>
          <p:cNvPr id="249" name="Group 248">
            <a:extLst>
              <a:ext uri="{FF2B5EF4-FFF2-40B4-BE49-F238E27FC236}">
                <a16:creationId xmlns:a16="http://schemas.microsoft.com/office/drawing/2014/main" id="{2CC59F9C-A406-49FC-8E52-5622DB35067C}"/>
              </a:ext>
            </a:extLst>
          </p:cNvPr>
          <p:cNvGrpSpPr/>
          <p:nvPr/>
        </p:nvGrpSpPr>
        <p:grpSpPr>
          <a:xfrm>
            <a:off x="5104424" y="3983805"/>
            <a:ext cx="339104" cy="385816"/>
            <a:chOff x="9336318" y="3860961"/>
            <a:chExt cx="339104" cy="385816"/>
          </a:xfrm>
          <a:solidFill>
            <a:srgbClr val="1C3E62"/>
          </a:solidFill>
        </p:grpSpPr>
        <p:sp>
          <p:nvSpPr>
            <p:cNvPr id="250" name="Freeform 29">
              <a:extLst>
                <a:ext uri="{FF2B5EF4-FFF2-40B4-BE49-F238E27FC236}">
                  <a16:creationId xmlns:a16="http://schemas.microsoft.com/office/drawing/2014/main" id="{933040BE-8139-4B32-8B2B-FDDD7A14075A}"/>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sp>
          <p:nvSpPr>
            <p:cNvPr id="251" name="Freeform 30">
              <a:extLst>
                <a:ext uri="{FF2B5EF4-FFF2-40B4-BE49-F238E27FC236}">
                  <a16:creationId xmlns:a16="http://schemas.microsoft.com/office/drawing/2014/main" id="{5DFF6328-514B-41CA-9D30-1177C23FABA0}"/>
                </a:ext>
              </a:extLst>
            </p:cNvPr>
            <p:cNvSpPr>
              <a:spLocks/>
            </p:cNvSpPr>
            <p:nvPr/>
          </p:nvSpPr>
          <p:spPr bwMode="auto">
            <a:xfrm>
              <a:off x="9385044" y="3860961"/>
              <a:ext cx="290378" cy="336456"/>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grpSp>
      <p:grpSp>
        <p:nvGrpSpPr>
          <p:cNvPr id="252" name="Group 251">
            <a:extLst>
              <a:ext uri="{FF2B5EF4-FFF2-40B4-BE49-F238E27FC236}">
                <a16:creationId xmlns:a16="http://schemas.microsoft.com/office/drawing/2014/main" id="{EB764A2C-96F9-4913-9D65-ADAD392814AB}"/>
              </a:ext>
            </a:extLst>
          </p:cNvPr>
          <p:cNvGrpSpPr/>
          <p:nvPr/>
        </p:nvGrpSpPr>
        <p:grpSpPr>
          <a:xfrm>
            <a:off x="4978417" y="2889708"/>
            <a:ext cx="573349" cy="499444"/>
            <a:chOff x="-1233329" y="3074651"/>
            <a:chExt cx="535239" cy="474795"/>
          </a:xfrm>
          <a:solidFill>
            <a:srgbClr val="1C3E62"/>
          </a:solidFill>
        </p:grpSpPr>
        <p:sp>
          <p:nvSpPr>
            <p:cNvPr id="253" name="Freeform 63">
              <a:extLst>
                <a:ext uri="{FF2B5EF4-FFF2-40B4-BE49-F238E27FC236}">
                  <a16:creationId xmlns:a16="http://schemas.microsoft.com/office/drawing/2014/main" id="{9D9FA2FF-142C-4B57-B6E3-895016E0AACF}"/>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4" name="Freeform 64">
              <a:extLst>
                <a:ext uri="{FF2B5EF4-FFF2-40B4-BE49-F238E27FC236}">
                  <a16:creationId xmlns:a16="http://schemas.microsoft.com/office/drawing/2014/main" id="{0F698935-BA2D-483C-B980-71AD41DBF4AC}"/>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5" name="Freeform 66">
              <a:extLst>
                <a:ext uri="{FF2B5EF4-FFF2-40B4-BE49-F238E27FC236}">
                  <a16:creationId xmlns:a16="http://schemas.microsoft.com/office/drawing/2014/main" id="{0A3BE562-4979-4EBF-B304-0955201B06CE}"/>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6" name="Freeform 68">
              <a:extLst>
                <a:ext uri="{FF2B5EF4-FFF2-40B4-BE49-F238E27FC236}">
                  <a16:creationId xmlns:a16="http://schemas.microsoft.com/office/drawing/2014/main" id="{63D459D0-493F-4523-968E-6D6024DE48A3}"/>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7" name="Freeform 70">
              <a:extLst>
                <a:ext uri="{FF2B5EF4-FFF2-40B4-BE49-F238E27FC236}">
                  <a16:creationId xmlns:a16="http://schemas.microsoft.com/office/drawing/2014/main" id="{8AFCFD86-5396-457F-A8F9-B48F047E974B}"/>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8" name="Freeform 72">
              <a:extLst>
                <a:ext uri="{FF2B5EF4-FFF2-40B4-BE49-F238E27FC236}">
                  <a16:creationId xmlns:a16="http://schemas.microsoft.com/office/drawing/2014/main" id="{97B8A4B9-3234-4C61-BB48-719CC61B88C1}"/>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59" name="Freeform 69">
              <a:extLst>
                <a:ext uri="{FF2B5EF4-FFF2-40B4-BE49-F238E27FC236}">
                  <a16:creationId xmlns:a16="http://schemas.microsoft.com/office/drawing/2014/main" id="{8A6FAF7D-36B4-4C2F-AD7E-6997C0663568}"/>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260" name="Freeform 67">
              <a:extLst>
                <a:ext uri="{FF2B5EF4-FFF2-40B4-BE49-F238E27FC236}">
                  <a16:creationId xmlns:a16="http://schemas.microsoft.com/office/drawing/2014/main" id="{9A51C375-BA99-4BE7-B58C-96E0EDB79256}"/>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261" name="Group 13">
            <a:extLst>
              <a:ext uri="{FF2B5EF4-FFF2-40B4-BE49-F238E27FC236}">
                <a16:creationId xmlns:a16="http://schemas.microsoft.com/office/drawing/2014/main" id="{1E5B081D-B2A1-4DD1-AC78-A595547E1C5F}"/>
              </a:ext>
            </a:extLst>
          </p:cNvPr>
          <p:cNvGrpSpPr>
            <a:grpSpLocks noChangeAspect="1"/>
          </p:cNvGrpSpPr>
          <p:nvPr/>
        </p:nvGrpSpPr>
        <p:grpSpPr bwMode="auto">
          <a:xfrm>
            <a:off x="602091" y="4660421"/>
            <a:ext cx="355333" cy="540260"/>
            <a:chOff x="1472" y="1309"/>
            <a:chExt cx="1297" cy="1972"/>
          </a:xfrm>
          <a:solidFill>
            <a:srgbClr val="1C3E62"/>
          </a:solidFill>
        </p:grpSpPr>
        <p:sp>
          <p:nvSpPr>
            <p:cNvPr id="262" name="Freeform 14">
              <a:extLst>
                <a:ext uri="{FF2B5EF4-FFF2-40B4-BE49-F238E27FC236}">
                  <a16:creationId xmlns:a16="http://schemas.microsoft.com/office/drawing/2014/main" id="{17EDB1D9-DFF2-44FF-930C-BFA22F6B7E2D}"/>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263" name="Freeform 15">
              <a:extLst>
                <a:ext uri="{FF2B5EF4-FFF2-40B4-BE49-F238E27FC236}">
                  <a16:creationId xmlns:a16="http://schemas.microsoft.com/office/drawing/2014/main" id="{5797BC65-17A4-4383-BB3F-9FBA48C59C0F}"/>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264" name="Freeform 16">
              <a:extLst>
                <a:ext uri="{FF2B5EF4-FFF2-40B4-BE49-F238E27FC236}">
                  <a16:creationId xmlns:a16="http://schemas.microsoft.com/office/drawing/2014/main" id="{F2CC54A4-D523-4E43-BB99-4B742044B498}"/>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dirty="0">
                <a:latin typeface="EYInterstate"/>
              </a:endParaRPr>
            </a:p>
          </p:txBody>
        </p:sp>
        <p:sp>
          <p:nvSpPr>
            <p:cNvPr id="265" name="Freeform 17">
              <a:extLst>
                <a:ext uri="{FF2B5EF4-FFF2-40B4-BE49-F238E27FC236}">
                  <a16:creationId xmlns:a16="http://schemas.microsoft.com/office/drawing/2014/main" id="{A4E9BEA8-20D1-4CF9-8808-798491EFF1B7}"/>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266" name="Freeform 18">
              <a:extLst>
                <a:ext uri="{FF2B5EF4-FFF2-40B4-BE49-F238E27FC236}">
                  <a16:creationId xmlns:a16="http://schemas.microsoft.com/office/drawing/2014/main" id="{B0AF9964-73F6-489F-BA68-36452EACF3C3}"/>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267" name="Rectangle 19">
              <a:extLst>
                <a:ext uri="{FF2B5EF4-FFF2-40B4-BE49-F238E27FC236}">
                  <a16:creationId xmlns:a16="http://schemas.microsoft.com/office/drawing/2014/main" id="{A5C338A2-5F4F-4810-87B1-870033A707F6}"/>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spTree>
    <p:extLst>
      <p:ext uri="{BB962C8B-B14F-4D97-AF65-F5344CB8AC3E}">
        <p14:creationId xmlns:p14="http://schemas.microsoft.com/office/powerpoint/2010/main" val="2175579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324077"/>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latin typeface="Arial" panose="020B0604020202020204" pitchFamily="34" charset="0"/>
                <a:cs typeface="Arial" panose="020B0604020202020204" pitchFamily="34" charset="0"/>
              </a:rPr>
              <a:t>FMDQX: Business Initiative Roadmap</a:t>
            </a:r>
            <a:endParaRPr dirty="0">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12E25ECE-BE7F-4565-B308-FCA1EFB716ED}"/>
              </a:ext>
            </a:extLst>
          </p:cNvPr>
          <p:cNvGraphicFramePr>
            <a:graphicFrameLocks noGrp="1"/>
          </p:cNvGraphicFramePr>
          <p:nvPr>
            <p:extLst>
              <p:ext uri="{D42A27DB-BD31-4B8C-83A1-F6EECF244321}">
                <p14:modId xmlns:p14="http://schemas.microsoft.com/office/powerpoint/2010/main" val="2305693532"/>
              </p:ext>
            </p:extLst>
          </p:nvPr>
        </p:nvGraphicFramePr>
        <p:xfrm>
          <a:off x="368709" y="990209"/>
          <a:ext cx="8406582" cy="5877305"/>
        </p:xfrm>
        <a:graphic>
          <a:graphicData uri="http://schemas.openxmlformats.org/drawingml/2006/table">
            <a:tbl>
              <a:tblPr firstRow="1" bandRow="1">
                <a:tableStyleId>{5940675A-B579-460E-94D1-54222C63F5DA}</a:tableStyleId>
              </a:tblPr>
              <a:tblGrid>
                <a:gridCol w="548606">
                  <a:extLst>
                    <a:ext uri="{9D8B030D-6E8A-4147-A177-3AD203B41FA5}">
                      <a16:colId xmlns:a16="http://schemas.microsoft.com/office/drawing/2014/main" val="1146339647"/>
                    </a:ext>
                  </a:extLst>
                </a:gridCol>
                <a:gridCol w="2283085">
                  <a:extLst>
                    <a:ext uri="{9D8B030D-6E8A-4147-A177-3AD203B41FA5}">
                      <a16:colId xmlns:a16="http://schemas.microsoft.com/office/drawing/2014/main" val="2360723564"/>
                    </a:ext>
                  </a:extLst>
                </a:gridCol>
                <a:gridCol w="4321277">
                  <a:extLst>
                    <a:ext uri="{9D8B030D-6E8A-4147-A177-3AD203B41FA5}">
                      <a16:colId xmlns:a16="http://schemas.microsoft.com/office/drawing/2014/main" val="1778604805"/>
                    </a:ext>
                  </a:extLst>
                </a:gridCol>
                <a:gridCol w="1253614">
                  <a:extLst>
                    <a:ext uri="{9D8B030D-6E8A-4147-A177-3AD203B41FA5}">
                      <a16:colId xmlns:a16="http://schemas.microsoft.com/office/drawing/2014/main" val="3415697089"/>
                    </a:ext>
                  </a:extLst>
                </a:gridCol>
              </a:tblGrid>
              <a:tr h="425635">
                <a:tc>
                  <a:txBody>
                    <a:bodyPr/>
                    <a:lstStyle/>
                    <a:p>
                      <a:r>
                        <a:rPr lang="en-GB" sz="1100" dirty="0">
                          <a:solidFill>
                            <a:schemeClr val="bg1"/>
                          </a:solidFill>
                          <a:latin typeface="Arial" panose="020B0604020202020204" pitchFamily="34" charset="0"/>
                          <a:cs typeface="Arial" panose="020B0604020202020204" pitchFamily="34" charset="0"/>
                        </a:rPr>
                        <a:t>S/N</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Platform / Application / Initiative</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Description of Tasks</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Proposed Delivery Date</a:t>
                      </a:r>
                    </a:p>
                  </a:txBody>
                  <a:tcPr>
                    <a:solidFill>
                      <a:srgbClr val="1C3E62"/>
                    </a:solidFill>
                  </a:tcPr>
                </a:tc>
                <a:extLst>
                  <a:ext uri="{0D108BD9-81ED-4DB2-BD59-A6C34878D82A}">
                    <a16:rowId xmlns:a16="http://schemas.microsoft.com/office/drawing/2014/main" val="453314035"/>
                  </a:ext>
                </a:extLst>
              </a:tr>
              <a:tr h="305545">
                <a:tc rowSpan="3">
                  <a:txBody>
                    <a:bodyPr/>
                    <a:lstStyle/>
                    <a:p>
                      <a:pPr algn="just"/>
                      <a:r>
                        <a:rPr lang="en-GB" sz="1000" b="0" dirty="0">
                          <a:latin typeface="Arial" panose="020B0604020202020204" pitchFamily="34" charset="0"/>
                          <a:cs typeface="Arial" panose="020B0604020202020204" pitchFamily="34" charset="0"/>
                        </a:rPr>
                        <a:t>1</a:t>
                      </a:r>
                    </a:p>
                  </a:txBody>
                  <a:tcPr anchor="ctr"/>
                </a:tc>
                <a:tc rowSpan="3">
                  <a:txBody>
                    <a:bodyPr/>
                    <a:lstStyle/>
                    <a:p>
                      <a:pPr algn="just"/>
                      <a:r>
                        <a:rPr lang="en-GB" sz="1000" b="0" dirty="0">
                          <a:latin typeface="Arial" panose="020B0604020202020204" pitchFamily="34" charset="0"/>
                          <a:cs typeface="Arial" panose="020B0604020202020204" pitchFamily="34" charset="0"/>
                        </a:rPr>
                        <a:t>Pendealer</a:t>
                      </a:r>
                    </a:p>
                  </a:txBody>
                  <a:tcPr anchor="ctr"/>
                </a:tc>
                <a:tc>
                  <a:txBody>
                    <a:bodyPr/>
                    <a:lstStyle/>
                    <a:p>
                      <a:pPr algn="just"/>
                      <a:r>
                        <a:rPr lang="en-GB" sz="1000" b="0" dirty="0">
                          <a:latin typeface="Arial" panose="020B0604020202020204" pitchFamily="34" charset="0"/>
                          <a:cs typeface="Arial" panose="020B0604020202020204" pitchFamily="34" charset="0"/>
                        </a:rPr>
                        <a:t>Inclusion of Yield on Pendealer report</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3614638265"/>
                  </a:ext>
                </a:extLst>
              </a:tr>
              <a:tr h="299596">
                <a:tc vMerge="1">
                  <a:txBody>
                    <a:bodyPr/>
                    <a:lstStyle/>
                    <a:p>
                      <a:pPr algn="just"/>
                      <a:endParaRPr lang="en-GB" sz="1000" dirty="0">
                        <a:latin typeface="Arial" panose="020B0604020202020204" pitchFamily="34" charset="0"/>
                        <a:cs typeface="Arial" panose="020B0604020202020204" pitchFamily="34" charset="0"/>
                      </a:endParaRPr>
                    </a:p>
                  </a:txBody>
                  <a:tcPr/>
                </a:tc>
                <a:tc vMerge="1">
                  <a:txBody>
                    <a:bodyPr/>
                    <a:lstStyle/>
                    <a:p>
                      <a:pPr algn="just"/>
                      <a:endParaRPr lang="en-GB" sz="100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Recomputation of prices using excel formula methodology</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4030818811"/>
                  </a:ext>
                </a:extLst>
              </a:tr>
              <a:tr h="307142">
                <a:tc vMerge="1">
                  <a:txBody>
                    <a:bodyPr/>
                    <a:lstStyle/>
                    <a:p>
                      <a:pPr algn="just"/>
                      <a:endParaRPr lang="en-GB" sz="1000" dirty="0">
                        <a:latin typeface="Arial" panose="020B0604020202020204" pitchFamily="34" charset="0"/>
                        <a:cs typeface="Arial" panose="020B0604020202020204" pitchFamily="34" charset="0"/>
                      </a:endParaRPr>
                    </a:p>
                  </a:txBody>
                  <a:tcPr/>
                </a:tc>
                <a:tc vMerge="1">
                  <a:txBody>
                    <a:bodyPr/>
                    <a:lstStyle/>
                    <a:p>
                      <a:pPr algn="just"/>
                      <a:endParaRPr lang="en-GB" sz="100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Recomputation of consideration after maintaining public holiday</a:t>
                      </a:r>
                    </a:p>
                  </a:txBody>
                  <a:tcPr/>
                </a:tc>
                <a:tc>
                  <a:txBody>
                    <a:bodyPr/>
                    <a:lstStyle/>
                    <a:p>
                      <a:pPr algn="ctr" fontAlgn="ctr"/>
                      <a:r>
                        <a:rPr lang="en-GB" sz="1100" b="0" i="0" u="none" strike="noStrike" dirty="0">
                          <a:solidFill>
                            <a:srgbClr val="000000"/>
                          </a:solidFill>
                          <a:effectLst/>
                          <a:latin typeface="Calibri" panose="020F0502020204030204" pitchFamily="34" charset="0"/>
                        </a:rPr>
                        <a:t>Q3</a:t>
                      </a:r>
                    </a:p>
                  </a:txBody>
                  <a:tcPr marL="9525" marR="9525" marT="9525" marB="0" anchor="ctr"/>
                </a:tc>
                <a:extLst>
                  <a:ext uri="{0D108BD9-81ED-4DB2-BD59-A6C34878D82A}">
                    <a16:rowId xmlns:a16="http://schemas.microsoft.com/office/drawing/2014/main" val="3148241535"/>
                  </a:ext>
                </a:extLst>
              </a:tr>
              <a:tr h="398207">
                <a:tc>
                  <a:txBody>
                    <a:bodyPr/>
                    <a:lstStyle/>
                    <a:p>
                      <a:pPr algn="just"/>
                      <a:r>
                        <a:rPr lang="en-GB" sz="1000" b="0" dirty="0">
                          <a:latin typeface="Arial" panose="020B0604020202020204" pitchFamily="34" charset="0"/>
                          <a:cs typeface="Arial" panose="020B0604020202020204" pitchFamily="34" charset="0"/>
                        </a:rPr>
                        <a:t>2</a:t>
                      </a:r>
                    </a:p>
                  </a:txBody>
                  <a:tcPr/>
                </a:tc>
                <a:tc>
                  <a:txBody>
                    <a:bodyPr/>
                    <a:lstStyle/>
                    <a:p>
                      <a:pPr algn="just"/>
                      <a:r>
                        <a:rPr lang="en-GB" sz="1000" b="0" dirty="0">
                          <a:latin typeface="Arial" panose="020B0604020202020204" pitchFamily="34" charset="0"/>
                          <a:cs typeface="Arial" panose="020B0604020202020204" pitchFamily="34" charset="0"/>
                        </a:rPr>
                        <a:t>Securities Admission Portal</a:t>
                      </a:r>
                    </a:p>
                  </a:txBody>
                  <a:tcPr/>
                </a:tc>
                <a:tc>
                  <a:txBody>
                    <a:bodyPr/>
                    <a:lstStyle/>
                    <a:p>
                      <a:pPr algn="just"/>
                      <a:r>
                        <a:rPr lang="en-GB" sz="1000" b="0" dirty="0">
                          <a:latin typeface="Arial" panose="020B0604020202020204" pitchFamily="34" charset="0"/>
                          <a:cs typeface="Arial" panose="020B0604020202020204" pitchFamily="34" charset="0"/>
                        </a:rPr>
                        <a:t>Automation of Securities Admission Processes</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3643669756"/>
                  </a:ext>
                </a:extLst>
              </a:tr>
              <a:tr h="383458">
                <a:tc>
                  <a:txBody>
                    <a:bodyPr/>
                    <a:lstStyle/>
                    <a:p>
                      <a:pPr algn="just"/>
                      <a:r>
                        <a:rPr lang="en-GB" sz="1000" b="0" dirty="0">
                          <a:latin typeface="Arial" panose="020B0604020202020204" pitchFamily="34" charset="0"/>
                          <a:cs typeface="Arial" panose="020B0604020202020204" pitchFamily="34" charset="0"/>
                        </a:rPr>
                        <a:t>3</a:t>
                      </a:r>
                    </a:p>
                  </a:txBody>
                  <a:tcPr/>
                </a:tc>
                <a:tc>
                  <a:txBody>
                    <a:bodyPr/>
                    <a:lstStyle/>
                    <a:p>
                      <a:pPr algn="just"/>
                      <a:r>
                        <a:rPr lang="en-GB" sz="1000" b="0" dirty="0">
                          <a:latin typeface="Arial" panose="020B0604020202020204" pitchFamily="34" charset="0"/>
                          <a:cs typeface="Arial" panose="020B0604020202020204" pitchFamily="34" charset="0"/>
                        </a:rPr>
                        <a:t>Post Listing &amp; Quotation Portal</a:t>
                      </a:r>
                    </a:p>
                  </a:txBody>
                  <a:tcPr/>
                </a:tc>
                <a:tc>
                  <a:txBody>
                    <a:bodyPr/>
                    <a:lstStyle/>
                    <a:p>
                      <a:pPr algn="just"/>
                      <a:r>
                        <a:rPr lang="en-GB" sz="1000" b="0" dirty="0">
                          <a:latin typeface="Arial" panose="020B0604020202020204" pitchFamily="34" charset="0"/>
                          <a:cs typeface="Arial" panose="020B0604020202020204" pitchFamily="34" charset="0"/>
                        </a:rPr>
                        <a:t>Automation of Post Listing and Quotation Process</a:t>
                      </a:r>
                    </a:p>
                  </a:txBody>
                  <a:tcPr/>
                </a:tc>
                <a:tc>
                  <a:txBody>
                    <a:bodyPr/>
                    <a:lstStyle/>
                    <a:p>
                      <a:pPr algn="ctr" fontAlgn="ctr"/>
                      <a:r>
                        <a:rPr lang="en-GB" sz="1100" b="0" i="0" u="none" strike="noStrike" dirty="0">
                          <a:solidFill>
                            <a:srgbClr val="000000"/>
                          </a:solidFill>
                          <a:effectLst/>
                          <a:latin typeface="Calibri" panose="020F0502020204030204" pitchFamily="34" charset="0"/>
                        </a:rPr>
                        <a:t>Q4</a:t>
                      </a:r>
                    </a:p>
                  </a:txBody>
                  <a:tcPr marL="9525" marR="9525" marT="9525" marB="0" anchor="ctr"/>
                </a:tc>
                <a:extLst>
                  <a:ext uri="{0D108BD9-81ED-4DB2-BD59-A6C34878D82A}">
                    <a16:rowId xmlns:a16="http://schemas.microsoft.com/office/drawing/2014/main" val="2420490247"/>
                  </a:ext>
                </a:extLst>
              </a:tr>
              <a:tr h="414921">
                <a:tc>
                  <a:txBody>
                    <a:bodyPr/>
                    <a:lstStyle/>
                    <a:p>
                      <a:pPr algn="just"/>
                      <a:r>
                        <a:rPr lang="en-GB" sz="1000" b="0" dirty="0">
                          <a:latin typeface="Arial" panose="020B0604020202020204" pitchFamily="34" charset="0"/>
                          <a:cs typeface="Arial" panose="020B0604020202020204" pitchFamily="34" charset="0"/>
                        </a:rPr>
                        <a:t>4</a:t>
                      </a:r>
                    </a:p>
                  </a:txBody>
                  <a:tcPr/>
                </a:tc>
                <a:tc>
                  <a:txBody>
                    <a:bodyPr/>
                    <a:lstStyle/>
                    <a:p>
                      <a:pPr algn="just"/>
                      <a:r>
                        <a:rPr lang="en-GB" sz="1000" b="0" dirty="0">
                          <a:latin typeface="Arial" panose="020B0604020202020204" pitchFamily="34" charset="0"/>
                          <a:cs typeface="Arial" panose="020B0604020202020204" pitchFamily="34" charset="0"/>
                        </a:rPr>
                        <a:t>Daily Quotations List/Fixings</a:t>
                      </a:r>
                    </a:p>
                  </a:txBody>
                  <a:tcPr/>
                </a:tc>
                <a:tc>
                  <a:txBody>
                    <a:bodyPr/>
                    <a:lstStyle/>
                    <a:p>
                      <a:pPr algn="just"/>
                      <a:r>
                        <a:rPr lang="en-GB" sz="1000" b="0" dirty="0">
                          <a:latin typeface="Arial" panose="020B0604020202020204" pitchFamily="34" charset="0"/>
                          <a:cs typeface="Arial" panose="020B0604020202020204" pitchFamily="34" charset="0"/>
                        </a:rPr>
                        <a:t>Automation of the Daily Quotations List/Fixings</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3441974795"/>
                  </a:ext>
                </a:extLst>
              </a:tr>
              <a:tr h="398206">
                <a:tc>
                  <a:txBody>
                    <a:bodyPr/>
                    <a:lstStyle/>
                    <a:p>
                      <a:pPr algn="just"/>
                      <a:r>
                        <a:rPr lang="en-GB" sz="1000" b="0" dirty="0">
                          <a:latin typeface="Arial" panose="020B0604020202020204" pitchFamily="34" charset="0"/>
                          <a:cs typeface="Arial" panose="020B0604020202020204" pitchFamily="34" charset="0"/>
                        </a:rPr>
                        <a:t>5</a:t>
                      </a:r>
                    </a:p>
                  </a:txBody>
                  <a:tcPr/>
                </a:tc>
                <a:tc>
                  <a:txBody>
                    <a:bodyPr/>
                    <a:lstStyle/>
                    <a:p>
                      <a:pPr algn="just"/>
                      <a:r>
                        <a:rPr lang="en-GB" sz="1000" b="0" dirty="0">
                          <a:latin typeface="Arial" panose="020B0604020202020204" pitchFamily="34" charset="0"/>
                          <a:cs typeface="Arial" panose="020B0604020202020204" pitchFamily="34" charset="0"/>
                        </a:rPr>
                        <a:t>New e-Market Portal</a:t>
                      </a:r>
                    </a:p>
                  </a:txBody>
                  <a:tcPr/>
                </a:tc>
                <a:tc>
                  <a:txBody>
                    <a:bodyPr/>
                    <a:lstStyle/>
                    <a:p>
                      <a:pPr algn="just"/>
                      <a:r>
                        <a:rPr lang="en-GB" sz="1000" b="0" dirty="0">
                          <a:latin typeface="Arial" panose="020B0604020202020204" pitchFamily="34" charset="0"/>
                          <a:cs typeface="Arial" panose="020B0604020202020204" pitchFamily="34" charset="0"/>
                        </a:rPr>
                        <a:t>Rebuild of the current e-Market Portal</a:t>
                      </a:r>
                    </a:p>
                  </a:txBody>
                  <a:tcPr/>
                </a:tc>
                <a:tc>
                  <a:txBody>
                    <a:bodyPr/>
                    <a:lstStyle/>
                    <a:p>
                      <a:pPr algn="ctr" fontAlgn="ctr"/>
                      <a:r>
                        <a:rPr lang="en-GB" sz="1100" b="0" i="0" u="none" strike="noStrike" dirty="0">
                          <a:solidFill>
                            <a:srgbClr val="000000"/>
                          </a:solidFill>
                          <a:effectLst/>
                          <a:latin typeface="Calibri" panose="020F0502020204030204" pitchFamily="34" charset="0"/>
                        </a:rPr>
                        <a:t>Q4</a:t>
                      </a:r>
                    </a:p>
                  </a:txBody>
                  <a:tcPr marL="9525" marR="9525" marT="9525" marB="0" anchor="ctr"/>
                </a:tc>
                <a:extLst>
                  <a:ext uri="{0D108BD9-81ED-4DB2-BD59-A6C34878D82A}">
                    <a16:rowId xmlns:a16="http://schemas.microsoft.com/office/drawing/2014/main" val="778879765"/>
                  </a:ext>
                </a:extLst>
              </a:tr>
              <a:tr h="383458">
                <a:tc>
                  <a:txBody>
                    <a:bodyPr/>
                    <a:lstStyle/>
                    <a:p>
                      <a:pPr algn="just"/>
                      <a:r>
                        <a:rPr lang="en-GB" sz="1000" b="0" dirty="0">
                          <a:latin typeface="Arial" panose="020B0604020202020204" pitchFamily="34" charset="0"/>
                          <a:cs typeface="Arial" panose="020B0604020202020204" pitchFamily="34" charset="0"/>
                        </a:rPr>
                        <a:t>6</a:t>
                      </a:r>
                    </a:p>
                  </a:txBody>
                  <a:tcPr/>
                </a:tc>
                <a:tc>
                  <a:txBody>
                    <a:bodyPr/>
                    <a:lstStyle/>
                    <a:p>
                      <a:pPr algn="just"/>
                      <a:r>
                        <a:rPr lang="en-GB" sz="1000" b="0" dirty="0">
                          <a:latin typeface="Arial" panose="020B0604020202020204" pitchFamily="34" charset="0"/>
                          <a:cs typeface="Arial" panose="020B0604020202020204" pitchFamily="34" charset="0"/>
                        </a:rPr>
                        <a:t>Corporate Action Calendar</a:t>
                      </a:r>
                    </a:p>
                  </a:txBody>
                  <a:tcPr/>
                </a:tc>
                <a:tc>
                  <a:txBody>
                    <a:bodyPr/>
                    <a:lstStyle/>
                    <a:p>
                      <a:pPr algn="just"/>
                      <a:r>
                        <a:rPr lang="en-GB" sz="1000" b="0" dirty="0">
                          <a:latin typeface="Arial" panose="020B0604020202020204" pitchFamily="34" charset="0"/>
                          <a:cs typeface="Arial" panose="020B0604020202020204" pitchFamily="34" charset="0"/>
                        </a:rPr>
                        <a:t>Creation of a Corporate Actions Sub-page on the Website</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2916383955"/>
                  </a:ext>
                </a:extLst>
              </a:tr>
              <a:tr h="385425">
                <a:tc>
                  <a:txBody>
                    <a:bodyPr/>
                    <a:lstStyle/>
                    <a:p>
                      <a:pPr algn="just"/>
                      <a:r>
                        <a:rPr lang="en-GB" sz="1000" b="0" dirty="0">
                          <a:latin typeface="Arial" panose="020B0604020202020204" pitchFamily="34" charset="0"/>
                          <a:cs typeface="Arial" panose="020B0604020202020204" pitchFamily="34" charset="0"/>
                        </a:rPr>
                        <a:t>7</a:t>
                      </a:r>
                    </a:p>
                  </a:txBody>
                  <a:tcPr/>
                </a:tc>
                <a:tc>
                  <a:txBody>
                    <a:bodyPr/>
                    <a:lstStyle/>
                    <a:p>
                      <a:pPr algn="just"/>
                      <a:r>
                        <a:rPr lang="en-GB" sz="1000" b="0" dirty="0">
                          <a:latin typeface="Arial" panose="020B0604020202020204" pitchFamily="34" charset="0"/>
                          <a:cs typeface="Arial" panose="020B0604020202020204" pitchFamily="34" charset="0"/>
                        </a:rPr>
                        <a:t>Surveillance System</a:t>
                      </a:r>
                    </a:p>
                  </a:txBody>
                  <a:tcPr/>
                </a:tc>
                <a:tc>
                  <a:txBody>
                    <a:bodyPr/>
                    <a:lstStyle/>
                    <a:p>
                      <a:pPr algn="just"/>
                      <a:r>
                        <a:rPr lang="en-GB" sz="1000" b="0" dirty="0">
                          <a:latin typeface="Arial" panose="020B0604020202020204" pitchFamily="34" charset="0"/>
                          <a:cs typeface="Arial" panose="020B0604020202020204" pitchFamily="34" charset="0"/>
                        </a:rPr>
                        <a:t>Develop/Build a World Class Surveillance System</a:t>
                      </a:r>
                    </a:p>
                  </a:txBody>
                  <a:tcPr/>
                </a:tc>
                <a:tc>
                  <a:txBody>
                    <a:bodyPr/>
                    <a:lstStyle/>
                    <a:p>
                      <a:pPr algn="ctr" fontAlgn="ctr"/>
                      <a:r>
                        <a:rPr lang="en-GB" sz="1100" b="0" i="0" u="none" strike="noStrike" dirty="0">
                          <a:solidFill>
                            <a:srgbClr val="000000"/>
                          </a:solidFill>
                          <a:effectLst/>
                          <a:latin typeface="Calibri" panose="020F0502020204030204" pitchFamily="34" charset="0"/>
                        </a:rPr>
                        <a:t>Q4</a:t>
                      </a:r>
                    </a:p>
                  </a:txBody>
                  <a:tcPr marL="9525" marR="9525" marT="9525" marB="0" anchor="ctr"/>
                </a:tc>
                <a:extLst>
                  <a:ext uri="{0D108BD9-81ED-4DB2-BD59-A6C34878D82A}">
                    <a16:rowId xmlns:a16="http://schemas.microsoft.com/office/drawing/2014/main" val="3068794614"/>
                  </a:ext>
                </a:extLst>
              </a:tr>
              <a:tr h="353961">
                <a:tc>
                  <a:txBody>
                    <a:bodyPr/>
                    <a:lstStyle/>
                    <a:p>
                      <a:pPr algn="just"/>
                      <a:r>
                        <a:rPr lang="en-GB" sz="1000" b="0" dirty="0">
                          <a:latin typeface="Arial" panose="020B0604020202020204" pitchFamily="34" charset="0"/>
                          <a:cs typeface="Arial" panose="020B0604020202020204" pitchFamily="34" charset="0"/>
                        </a:rPr>
                        <a:t>8</a:t>
                      </a:r>
                    </a:p>
                  </a:txBody>
                  <a:tcPr/>
                </a:tc>
                <a:tc>
                  <a:txBody>
                    <a:bodyPr/>
                    <a:lstStyle/>
                    <a:p>
                      <a:pPr algn="just"/>
                      <a:r>
                        <a:rPr lang="en-GB" sz="1000" b="0" dirty="0">
                          <a:latin typeface="Arial" panose="020B0604020202020204" pitchFamily="34" charset="0"/>
                          <a:cs typeface="Arial" panose="020B0604020202020204" pitchFamily="34" charset="0"/>
                        </a:rPr>
                        <a:t>STT FIX Integration</a:t>
                      </a:r>
                    </a:p>
                  </a:txBody>
                  <a:tcPr/>
                </a:tc>
                <a:tc>
                  <a:txBody>
                    <a:bodyPr/>
                    <a:lstStyle/>
                    <a:p>
                      <a:pPr algn="just"/>
                      <a:r>
                        <a:rPr lang="en-GB" sz="1000" b="0" dirty="0">
                          <a:latin typeface="Arial" panose="020B0604020202020204" pitchFamily="34" charset="0"/>
                          <a:cs typeface="Arial" panose="020B0604020202020204" pitchFamily="34" charset="0"/>
                        </a:rPr>
                        <a:t>STT FIX Integration</a:t>
                      </a:r>
                    </a:p>
                  </a:txBody>
                  <a:tcPr/>
                </a:tc>
                <a:tc>
                  <a:txBody>
                    <a:bodyPr/>
                    <a:lstStyle/>
                    <a:p>
                      <a:pPr algn="ctr" fontAlgn="ctr"/>
                      <a:r>
                        <a:rPr lang="en-GB" sz="1100" b="0" i="0" u="none" strike="noStrike" dirty="0">
                          <a:solidFill>
                            <a:srgbClr val="000000"/>
                          </a:solidFill>
                          <a:effectLst/>
                          <a:latin typeface="Calibri" panose="020F0502020204030204" pitchFamily="34" charset="0"/>
                        </a:rPr>
                        <a:t>Q3</a:t>
                      </a:r>
                    </a:p>
                  </a:txBody>
                  <a:tcPr marL="9525" marR="9525" marT="9525" marB="0" anchor="ctr"/>
                </a:tc>
                <a:extLst>
                  <a:ext uri="{0D108BD9-81ED-4DB2-BD59-A6C34878D82A}">
                    <a16:rowId xmlns:a16="http://schemas.microsoft.com/office/drawing/2014/main" val="4168007415"/>
                  </a:ext>
                </a:extLst>
              </a:tr>
              <a:tr h="353961">
                <a:tc>
                  <a:txBody>
                    <a:bodyPr/>
                    <a:lstStyle/>
                    <a:p>
                      <a:pPr algn="just"/>
                      <a:r>
                        <a:rPr lang="en-GB" sz="1000" b="0" dirty="0">
                          <a:latin typeface="Arial" panose="020B0604020202020204" pitchFamily="34" charset="0"/>
                          <a:cs typeface="Arial" panose="020B0604020202020204" pitchFamily="34" charset="0"/>
                        </a:rPr>
                        <a:t>9</a:t>
                      </a:r>
                    </a:p>
                  </a:txBody>
                  <a:tcPr/>
                </a:tc>
                <a:tc>
                  <a:txBody>
                    <a:bodyPr/>
                    <a:lstStyle/>
                    <a:p>
                      <a:pPr algn="just"/>
                      <a:r>
                        <a:rPr lang="en-GB" sz="1000" b="0" dirty="0">
                          <a:latin typeface="Arial" panose="020B0604020202020204" pitchFamily="34" charset="0"/>
                          <a:cs typeface="Arial" panose="020B0604020202020204" pitchFamily="34" charset="0"/>
                        </a:rPr>
                        <a:t>MROIS</a:t>
                      </a:r>
                    </a:p>
                  </a:txBody>
                  <a:tcPr/>
                </a:tc>
                <a:tc>
                  <a:txBody>
                    <a:bodyPr/>
                    <a:lstStyle/>
                    <a:p>
                      <a:pPr algn="just"/>
                      <a:r>
                        <a:rPr lang="en-GB" sz="1000" b="0" dirty="0">
                          <a:latin typeface="Arial" panose="020B0604020202020204" pitchFamily="34" charset="0"/>
                          <a:cs typeface="Arial" panose="020B0604020202020204" pitchFamily="34" charset="0"/>
                        </a:rPr>
                        <a:t>Members Regulation oversight portal </a:t>
                      </a:r>
                    </a:p>
                  </a:txBody>
                  <a:tcPr/>
                </a:tc>
                <a:tc>
                  <a:txBody>
                    <a:bodyPr/>
                    <a:lstStyle/>
                    <a:p>
                      <a:pPr algn="ctr"/>
                      <a:r>
                        <a:rPr lang="en-GB" sz="1000" b="0" dirty="0">
                          <a:latin typeface="Arial" panose="020B0604020202020204" pitchFamily="34" charset="0"/>
                          <a:cs typeface="Arial" panose="020B0604020202020204" pitchFamily="34" charset="0"/>
                        </a:rPr>
                        <a:t>Q3</a:t>
                      </a:r>
                    </a:p>
                  </a:txBody>
                  <a:tcPr/>
                </a:tc>
                <a:extLst>
                  <a:ext uri="{0D108BD9-81ED-4DB2-BD59-A6C34878D82A}">
                    <a16:rowId xmlns:a16="http://schemas.microsoft.com/office/drawing/2014/main" val="1708227831"/>
                  </a:ext>
                </a:extLst>
              </a:tr>
              <a:tr h="353961">
                <a:tc>
                  <a:txBody>
                    <a:bodyPr/>
                    <a:lstStyle/>
                    <a:p>
                      <a:pPr algn="just"/>
                      <a:r>
                        <a:rPr lang="en-GB" sz="1000" b="0" dirty="0">
                          <a:latin typeface="Arial" panose="020B0604020202020204" pitchFamily="34" charset="0"/>
                          <a:cs typeface="Arial" panose="020B0604020202020204" pitchFamily="34" charset="0"/>
                        </a:rPr>
                        <a:t>10</a:t>
                      </a:r>
                    </a:p>
                  </a:txBody>
                  <a:tcPr/>
                </a:tc>
                <a:tc>
                  <a:txBody>
                    <a:bodyPr/>
                    <a:lstStyle/>
                    <a:p>
                      <a:pPr algn="just"/>
                      <a:r>
                        <a:rPr lang="en-GB" sz="1000" b="0" dirty="0">
                          <a:latin typeface="Arial" panose="020B0604020202020204" pitchFamily="34" charset="0"/>
                          <a:cs typeface="Arial" panose="020B0604020202020204" pitchFamily="34" charset="0"/>
                        </a:rPr>
                        <a:t>Derivatives</a:t>
                      </a:r>
                    </a:p>
                  </a:txBody>
                  <a:tcPr/>
                </a:tc>
                <a:tc>
                  <a:txBody>
                    <a:bodyPr/>
                    <a:lstStyle/>
                    <a:p>
                      <a:pPr algn="just"/>
                      <a:r>
                        <a:rPr lang="en-GB" sz="1000" b="0" dirty="0">
                          <a:latin typeface="Arial" panose="020B0604020202020204" pitchFamily="34" charset="0"/>
                          <a:cs typeface="Arial" panose="020B0604020202020204" pitchFamily="34" charset="0"/>
                        </a:rPr>
                        <a:t>Implementation of Derivatives module on Q-ex</a:t>
                      </a:r>
                    </a:p>
                  </a:txBody>
                  <a:tcPr/>
                </a:tc>
                <a:tc>
                  <a:txBody>
                    <a:bodyPr/>
                    <a:lstStyle/>
                    <a:p>
                      <a:pPr algn="ctr"/>
                      <a:r>
                        <a:rPr lang="en-GB" sz="1000" b="0" dirty="0">
                          <a:latin typeface="Arial" panose="020B0604020202020204" pitchFamily="34" charset="0"/>
                          <a:cs typeface="Arial" panose="020B0604020202020204" pitchFamily="34" charset="0"/>
                        </a:rPr>
                        <a:t>Q4</a:t>
                      </a:r>
                    </a:p>
                  </a:txBody>
                  <a:tcPr/>
                </a:tc>
                <a:extLst>
                  <a:ext uri="{0D108BD9-81ED-4DB2-BD59-A6C34878D82A}">
                    <a16:rowId xmlns:a16="http://schemas.microsoft.com/office/drawing/2014/main" val="3522668161"/>
                  </a:ext>
                </a:extLst>
              </a:tr>
              <a:tr h="353961">
                <a:tc>
                  <a:txBody>
                    <a:bodyPr/>
                    <a:lstStyle/>
                    <a:p>
                      <a:pPr algn="just"/>
                      <a:r>
                        <a:rPr lang="en-GB" sz="1000" b="0" dirty="0">
                          <a:latin typeface="Arial" panose="020B0604020202020204" pitchFamily="34" charset="0"/>
                          <a:cs typeface="Arial" panose="020B0604020202020204" pitchFamily="34" charset="0"/>
                        </a:rPr>
                        <a:t>11</a:t>
                      </a:r>
                    </a:p>
                  </a:txBody>
                  <a:tcPr/>
                </a:tc>
                <a:tc>
                  <a:txBody>
                    <a:bodyPr/>
                    <a:lstStyle/>
                    <a:p>
                      <a:pPr algn="just"/>
                      <a:r>
                        <a:rPr lang="en-GB" sz="1000" b="0" dirty="0">
                          <a:latin typeface="Arial" panose="020B0604020202020204" pitchFamily="34" charset="0"/>
                          <a:cs typeface="Arial" panose="020B0604020202020204" pitchFamily="34" charset="0"/>
                        </a:rPr>
                        <a:t>REPO</a:t>
                      </a:r>
                    </a:p>
                  </a:txBody>
                  <a:tcPr/>
                </a:tc>
                <a:tc>
                  <a:txBody>
                    <a:bodyPr/>
                    <a:lstStyle/>
                    <a:p>
                      <a:pPr algn="just"/>
                      <a:r>
                        <a:rPr lang="en-GB" sz="1000" b="0" dirty="0">
                          <a:latin typeface="Arial" panose="020B0604020202020204" pitchFamily="34" charset="0"/>
                          <a:cs typeface="Arial" panose="020B0604020202020204" pitchFamily="34" charset="0"/>
                        </a:rPr>
                        <a:t>Implementation of REPO module of Q-ex</a:t>
                      </a:r>
                    </a:p>
                  </a:txBody>
                  <a:tcPr/>
                </a:tc>
                <a:tc>
                  <a:txBody>
                    <a:bodyPr/>
                    <a:lstStyle/>
                    <a:p>
                      <a:pPr algn="ctr"/>
                      <a:r>
                        <a:rPr lang="en-GB" sz="1000" b="0" dirty="0">
                          <a:latin typeface="Arial" panose="020B0604020202020204" pitchFamily="34" charset="0"/>
                          <a:cs typeface="Arial" panose="020B0604020202020204" pitchFamily="34" charset="0"/>
                        </a:rPr>
                        <a:t>Q3</a:t>
                      </a:r>
                    </a:p>
                  </a:txBody>
                  <a:tcPr/>
                </a:tc>
                <a:extLst>
                  <a:ext uri="{0D108BD9-81ED-4DB2-BD59-A6C34878D82A}">
                    <a16:rowId xmlns:a16="http://schemas.microsoft.com/office/drawing/2014/main" val="1424192187"/>
                  </a:ext>
                </a:extLst>
              </a:tr>
              <a:tr h="362543">
                <a:tc>
                  <a:txBody>
                    <a:bodyPr/>
                    <a:lstStyle/>
                    <a:p>
                      <a:pPr algn="just"/>
                      <a:r>
                        <a:rPr lang="en-GB" sz="1000" b="0" dirty="0">
                          <a:latin typeface="Arial" panose="020B0604020202020204" pitchFamily="34" charset="0"/>
                          <a:cs typeface="Arial" panose="020B0604020202020204" pitchFamily="34" charset="0"/>
                        </a:rPr>
                        <a:t>12</a:t>
                      </a:r>
                    </a:p>
                  </a:txBody>
                  <a:tcPr/>
                </a:tc>
                <a:tc>
                  <a:txBody>
                    <a:bodyPr/>
                    <a:lstStyle/>
                    <a:p>
                      <a:pPr algn="just"/>
                      <a:r>
                        <a:rPr lang="en-GB" sz="1000" b="0" dirty="0">
                          <a:latin typeface="Arial" panose="020B0604020202020204" pitchFamily="34" charset="0"/>
                          <a:cs typeface="Arial" panose="020B0604020202020204" pitchFamily="34" charset="0"/>
                        </a:rPr>
                        <a:t>Complaints Management System</a:t>
                      </a:r>
                    </a:p>
                  </a:txBody>
                  <a:tcPr/>
                </a:tc>
                <a:tc>
                  <a:txBody>
                    <a:bodyPr/>
                    <a:lstStyle/>
                    <a:p>
                      <a:pPr algn="just"/>
                      <a:r>
                        <a:rPr lang="en-GB" sz="1000" b="0" dirty="0">
                          <a:latin typeface="Arial" panose="020B0604020202020204" pitchFamily="34" charset="0"/>
                          <a:cs typeface="Arial" panose="020B0604020202020204" pitchFamily="34" charset="0"/>
                        </a:rPr>
                        <a:t>Deployment of Complaints Management System via Helpdesk Platform</a:t>
                      </a:r>
                    </a:p>
                  </a:txBody>
                  <a:tcPr/>
                </a:tc>
                <a:tc>
                  <a:txBody>
                    <a:bodyPr/>
                    <a:lstStyle/>
                    <a:p>
                      <a:pPr algn="ctr"/>
                      <a:r>
                        <a:rPr lang="en-GB" sz="1000" b="0" dirty="0">
                          <a:latin typeface="Arial" panose="020B0604020202020204" pitchFamily="34" charset="0"/>
                          <a:cs typeface="Arial" panose="020B0604020202020204" pitchFamily="34" charset="0"/>
                        </a:rPr>
                        <a:t>Q2</a:t>
                      </a:r>
                    </a:p>
                  </a:txBody>
                  <a:tcPr/>
                </a:tc>
                <a:extLst>
                  <a:ext uri="{0D108BD9-81ED-4DB2-BD59-A6C34878D82A}">
                    <a16:rowId xmlns:a16="http://schemas.microsoft.com/office/drawing/2014/main" val="2688098106"/>
                  </a:ext>
                </a:extLst>
              </a:tr>
              <a:tr h="362543">
                <a:tc>
                  <a:txBody>
                    <a:bodyPr/>
                    <a:lstStyle/>
                    <a:p>
                      <a:pPr algn="just"/>
                      <a:r>
                        <a:rPr lang="en-GB" sz="1000" b="0" dirty="0">
                          <a:latin typeface="Arial" panose="020B0604020202020204" pitchFamily="34" charset="0"/>
                          <a:cs typeface="Arial" panose="020B0604020202020204" pitchFamily="34" charset="0"/>
                        </a:rPr>
                        <a:t>13</a:t>
                      </a:r>
                    </a:p>
                  </a:txBody>
                  <a:tcPr anchor="ctr"/>
                </a:tc>
                <a:tc>
                  <a:txBody>
                    <a:bodyPr/>
                    <a:lstStyle/>
                    <a:p>
                      <a:pPr algn="just"/>
                      <a:r>
                        <a:rPr lang="en-GB" sz="1000" b="0" dirty="0">
                          <a:latin typeface="Arial" panose="020B0604020202020204" pitchFamily="34" charset="0"/>
                          <a:cs typeface="Arial" panose="020B0604020202020204" pitchFamily="34" charset="0"/>
                        </a:rPr>
                        <a:t>Rebuild trading and reporting systems </a:t>
                      </a:r>
                    </a:p>
                  </a:txBody>
                  <a:tcPr anchor="ctr"/>
                </a:tc>
                <a:tc>
                  <a:txBody>
                    <a:bodyPr/>
                    <a:lstStyle/>
                    <a:p>
                      <a:pPr algn="just"/>
                      <a:r>
                        <a:rPr lang="en-GB" sz="1000" b="0" dirty="0">
                          <a:latin typeface="Arial" panose="020B0604020202020204" pitchFamily="34" charset="0"/>
                          <a:cs typeface="Arial" panose="020B0604020202020204" pitchFamily="34" charset="0"/>
                        </a:rPr>
                        <a:t>Data restructure, architecture and new interface rebuild for Trading Platforms </a:t>
                      </a:r>
                    </a:p>
                  </a:txBody>
                  <a:tcPr/>
                </a:tc>
                <a:tc>
                  <a:txBody>
                    <a:bodyPr/>
                    <a:lstStyle/>
                    <a:p>
                      <a:pPr algn="ctr"/>
                      <a:r>
                        <a:rPr lang="en-GB" sz="1000" b="0" dirty="0">
                          <a:latin typeface="Arial" panose="020B0604020202020204" pitchFamily="34" charset="0"/>
                          <a:cs typeface="Arial" panose="020B0604020202020204" pitchFamily="34" charset="0"/>
                        </a:rPr>
                        <a:t>Q4</a:t>
                      </a:r>
                    </a:p>
                  </a:txBody>
                  <a:tcPr/>
                </a:tc>
                <a:extLst>
                  <a:ext uri="{0D108BD9-81ED-4DB2-BD59-A6C34878D82A}">
                    <a16:rowId xmlns:a16="http://schemas.microsoft.com/office/drawing/2014/main" val="866937400"/>
                  </a:ext>
                </a:extLst>
              </a:tr>
            </a:tbl>
          </a:graphicData>
        </a:graphic>
      </p:graphicFrame>
    </p:spTree>
    <p:extLst>
      <p:ext uri="{BB962C8B-B14F-4D97-AF65-F5344CB8AC3E}">
        <p14:creationId xmlns:p14="http://schemas.microsoft.com/office/powerpoint/2010/main" val="13261751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324077"/>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latin typeface="Arial" panose="020B0604020202020204" pitchFamily="34" charset="0"/>
                <a:cs typeface="Arial" panose="020B0604020202020204" pitchFamily="34" charset="0"/>
              </a:rPr>
              <a:t>FMDQC: Business Initiative Roadmap</a:t>
            </a:r>
            <a:endParaRPr dirty="0">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12E25ECE-BE7F-4565-B308-FCA1EFB716ED}"/>
              </a:ext>
            </a:extLst>
          </p:cNvPr>
          <p:cNvGraphicFramePr>
            <a:graphicFrameLocks noGrp="1"/>
          </p:cNvGraphicFramePr>
          <p:nvPr>
            <p:extLst>
              <p:ext uri="{D42A27DB-BD31-4B8C-83A1-F6EECF244321}">
                <p14:modId xmlns:p14="http://schemas.microsoft.com/office/powerpoint/2010/main" val="1103364847"/>
              </p:ext>
            </p:extLst>
          </p:nvPr>
        </p:nvGraphicFramePr>
        <p:xfrm>
          <a:off x="246434" y="979402"/>
          <a:ext cx="8406582" cy="5792396"/>
        </p:xfrm>
        <a:graphic>
          <a:graphicData uri="http://schemas.openxmlformats.org/drawingml/2006/table">
            <a:tbl>
              <a:tblPr firstRow="1" bandRow="1">
                <a:tableStyleId>{5940675A-B579-460E-94D1-54222C63F5DA}</a:tableStyleId>
              </a:tblPr>
              <a:tblGrid>
                <a:gridCol w="548606">
                  <a:extLst>
                    <a:ext uri="{9D8B030D-6E8A-4147-A177-3AD203B41FA5}">
                      <a16:colId xmlns:a16="http://schemas.microsoft.com/office/drawing/2014/main" val="1146339647"/>
                    </a:ext>
                  </a:extLst>
                </a:gridCol>
                <a:gridCol w="2283085">
                  <a:extLst>
                    <a:ext uri="{9D8B030D-6E8A-4147-A177-3AD203B41FA5}">
                      <a16:colId xmlns:a16="http://schemas.microsoft.com/office/drawing/2014/main" val="2360723564"/>
                    </a:ext>
                  </a:extLst>
                </a:gridCol>
                <a:gridCol w="4321277">
                  <a:extLst>
                    <a:ext uri="{9D8B030D-6E8A-4147-A177-3AD203B41FA5}">
                      <a16:colId xmlns:a16="http://schemas.microsoft.com/office/drawing/2014/main" val="1778604805"/>
                    </a:ext>
                  </a:extLst>
                </a:gridCol>
                <a:gridCol w="1253614">
                  <a:extLst>
                    <a:ext uri="{9D8B030D-6E8A-4147-A177-3AD203B41FA5}">
                      <a16:colId xmlns:a16="http://schemas.microsoft.com/office/drawing/2014/main" val="3415697089"/>
                    </a:ext>
                  </a:extLst>
                </a:gridCol>
              </a:tblGrid>
              <a:tr h="425635">
                <a:tc>
                  <a:txBody>
                    <a:bodyPr/>
                    <a:lstStyle/>
                    <a:p>
                      <a:r>
                        <a:rPr lang="en-GB" sz="1100" dirty="0">
                          <a:solidFill>
                            <a:schemeClr val="bg1"/>
                          </a:solidFill>
                          <a:latin typeface="Arial" panose="020B0604020202020204" pitchFamily="34" charset="0"/>
                          <a:cs typeface="Arial" panose="020B0604020202020204" pitchFamily="34" charset="0"/>
                        </a:rPr>
                        <a:t>S/N</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Platform / Application / Initiative</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Description of Tasks</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Proposed Delivery Date</a:t>
                      </a:r>
                    </a:p>
                  </a:txBody>
                  <a:tcPr>
                    <a:solidFill>
                      <a:srgbClr val="1C3E62"/>
                    </a:solidFill>
                  </a:tcPr>
                </a:tc>
                <a:extLst>
                  <a:ext uri="{0D108BD9-81ED-4DB2-BD59-A6C34878D82A}">
                    <a16:rowId xmlns:a16="http://schemas.microsoft.com/office/drawing/2014/main" val="453314035"/>
                  </a:ext>
                </a:extLst>
              </a:tr>
              <a:tr h="397123">
                <a:tc rowSpan="10">
                  <a:txBody>
                    <a:bodyPr/>
                    <a:lstStyle/>
                    <a:p>
                      <a:pPr algn="just"/>
                      <a:r>
                        <a:rPr lang="en-GB" sz="1000" b="0" dirty="0">
                          <a:latin typeface="Arial" panose="020B0604020202020204" pitchFamily="34" charset="0"/>
                          <a:cs typeface="Arial" panose="020B0604020202020204" pitchFamily="34" charset="0"/>
                        </a:rPr>
                        <a:t>1</a:t>
                      </a:r>
                    </a:p>
                  </a:txBody>
                  <a:tcPr anchor="ctr"/>
                </a:tc>
                <a:tc rowSpan="10">
                  <a:txBody>
                    <a:bodyPr/>
                    <a:lstStyle/>
                    <a:p>
                      <a:pPr algn="just"/>
                      <a:r>
                        <a:rPr lang="en-GB" sz="1000" b="0" dirty="0">
                          <a:latin typeface="Arial" panose="020B0604020202020204" pitchFamily="34" charset="0"/>
                          <a:cs typeface="Arial" panose="020B0604020202020204" pitchFamily="34" charset="0"/>
                        </a:rPr>
                        <a:t>FFTRS</a:t>
                      </a:r>
                    </a:p>
                  </a:txBody>
                  <a:tcPr anchor="ctr"/>
                </a:tc>
                <a:tc>
                  <a:txBody>
                    <a:bodyPr/>
                    <a:lstStyle/>
                    <a:p>
                      <a:pPr algn="just"/>
                      <a:r>
                        <a:rPr lang="en-GB" sz="1000" b="0" dirty="0">
                          <a:latin typeface="Arial" panose="020B0604020202020204" pitchFamily="34" charset="0"/>
                          <a:cs typeface="Arial" panose="020B0604020202020204" pitchFamily="34" charset="0"/>
                        </a:rPr>
                        <a:t>OTC FX Futures Settlement Amount Administration</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Q2</a:t>
                      </a:r>
                    </a:p>
                  </a:txBody>
                  <a:tcPr marL="9525" marR="9525" marT="9525" marB="0" anchor="ctr"/>
                </a:tc>
                <a:extLst>
                  <a:ext uri="{0D108BD9-81ED-4DB2-BD59-A6C34878D82A}">
                    <a16:rowId xmlns:a16="http://schemas.microsoft.com/office/drawing/2014/main" val="3614638265"/>
                  </a:ext>
                </a:extLst>
              </a:tr>
              <a:tr h="296685">
                <a:tc vMerge="1">
                  <a:txBody>
                    <a:bodyPr/>
                    <a:lstStyle/>
                    <a:p>
                      <a:pPr algn="just"/>
                      <a:endParaRPr lang="en-GB" sz="1000" dirty="0">
                        <a:latin typeface="Arial" panose="020B0604020202020204" pitchFamily="34" charset="0"/>
                        <a:cs typeface="Arial" panose="020B0604020202020204" pitchFamily="34" charset="0"/>
                      </a:endParaRPr>
                    </a:p>
                  </a:txBody>
                  <a:tcPr/>
                </a:tc>
                <a:tc vMerge="1">
                  <a:txBody>
                    <a:bodyPr/>
                    <a:lstStyle/>
                    <a:p>
                      <a:pPr algn="just"/>
                      <a:endParaRPr lang="en-GB" sz="100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OTC FX Futures Margin Administration</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Q2</a:t>
                      </a:r>
                    </a:p>
                  </a:txBody>
                  <a:tcPr marL="9525" marR="9525" marT="9525" marB="0" anchor="ctr"/>
                </a:tc>
                <a:extLst>
                  <a:ext uri="{0D108BD9-81ED-4DB2-BD59-A6C34878D82A}">
                    <a16:rowId xmlns:a16="http://schemas.microsoft.com/office/drawing/2014/main" val="4030818811"/>
                  </a:ext>
                </a:extLst>
              </a:tr>
              <a:tr h="267017">
                <a:tc vMerge="1">
                  <a:txBody>
                    <a:bodyPr/>
                    <a:lstStyle/>
                    <a:p>
                      <a:pPr algn="just"/>
                      <a:endParaRPr lang="en-GB" sz="1000" dirty="0">
                        <a:latin typeface="Arial" panose="020B0604020202020204" pitchFamily="34" charset="0"/>
                        <a:cs typeface="Arial" panose="020B0604020202020204" pitchFamily="34" charset="0"/>
                      </a:endParaRPr>
                    </a:p>
                  </a:txBody>
                  <a:tcPr/>
                </a:tc>
                <a:tc vMerge="1">
                  <a:txBody>
                    <a:bodyPr/>
                    <a:lstStyle/>
                    <a:p>
                      <a:pPr algn="just"/>
                      <a:endParaRPr lang="en-GB" sz="100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Creation of a CCI validation sub-module</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Q3</a:t>
                      </a:r>
                    </a:p>
                  </a:txBody>
                  <a:tcPr marL="9525" marR="9525" marT="9525" marB="0" anchor="ctr"/>
                </a:tc>
                <a:extLst>
                  <a:ext uri="{0D108BD9-81ED-4DB2-BD59-A6C34878D82A}">
                    <a16:rowId xmlns:a16="http://schemas.microsoft.com/office/drawing/2014/main" val="3148241535"/>
                  </a:ext>
                </a:extLst>
              </a:tr>
              <a:tr h="398207">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Creation of an institution-specific historical Spot FX purchase report for the Futures Banks</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Q2</a:t>
                      </a:r>
                    </a:p>
                  </a:txBody>
                  <a:tcPr marL="9525" marR="9525" marT="9525" marB="0" anchor="ctr"/>
                </a:tc>
                <a:extLst>
                  <a:ext uri="{0D108BD9-81ED-4DB2-BD59-A6C34878D82A}">
                    <a16:rowId xmlns:a16="http://schemas.microsoft.com/office/drawing/2014/main" val="3643669756"/>
                  </a:ext>
                </a:extLst>
              </a:tr>
              <a:tr h="383458">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Limit the allowable value of Spot FX Purchase update to the nominal value of the contract</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Q2</a:t>
                      </a:r>
                    </a:p>
                  </a:txBody>
                  <a:tcPr marL="9525" marR="9525" marT="9525" marB="0" anchor="ctr"/>
                </a:tc>
                <a:extLst>
                  <a:ext uri="{0D108BD9-81ED-4DB2-BD59-A6C34878D82A}">
                    <a16:rowId xmlns:a16="http://schemas.microsoft.com/office/drawing/2014/main" val="2420490247"/>
                  </a:ext>
                </a:extLst>
              </a:tr>
              <a:tr h="414921">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Include text field to enable update of 'Form M Expiry Date and another field to enable update of 'CCI End of Validity Date' on FX Demand Module</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Q2</a:t>
                      </a:r>
                    </a:p>
                  </a:txBody>
                  <a:tcPr marL="9525" marR="9525" marT="9525" marB="0" anchor="ctr"/>
                </a:tc>
                <a:extLst>
                  <a:ext uri="{0D108BD9-81ED-4DB2-BD59-A6C34878D82A}">
                    <a16:rowId xmlns:a16="http://schemas.microsoft.com/office/drawing/2014/main" val="3441974795"/>
                  </a:ext>
                </a:extLst>
              </a:tr>
              <a:tr h="398206">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Provision of an 'archive tool for the Futures Banks to archive/store outstanding unfulfilled client transactions displayed on the transactions queue</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Q3</a:t>
                      </a:r>
                    </a:p>
                  </a:txBody>
                  <a:tcPr marL="9525" marR="9525" marT="9525" marB="0" anchor="ctr"/>
                </a:tc>
                <a:extLst>
                  <a:ext uri="{0D108BD9-81ED-4DB2-BD59-A6C34878D82A}">
                    <a16:rowId xmlns:a16="http://schemas.microsoft.com/office/drawing/2014/main" val="778879765"/>
                  </a:ext>
                </a:extLst>
              </a:tr>
              <a:tr h="383458">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Creation of a sub-module for Authorisation of a fulfilled client demand on the FFTRS</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Q3</a:t>
                      </a:r>
                    </a:p>
                  </a:txBody>
                  <a:tcPr marL="9525" marR="9525" marT="9525" marB="0" anchor="ctr"/>
                </a:tc>
                <a:extLst>
                  <a:ext uri="{0D108BD9-81ED-4DB2-BD59-A6C34878D82A}">
                    <a16:rowId xmlns:a16="http://schemas.microsoft.com/office/drawing/2014/main" val="2916383955"/>
                  </a:ext>
                </a:extLst>
              </a:tr>
              <a:tr h="385425">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Provision of a 'delete' tool for the Futures Banks to remove erroneous unfulfilled client trades displayed on the transactions queue</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Q3</a:t>
                      </a:r>
                    </a:p>
                  </a:txBody>
                  <a:tcPr marL="9525" marR="9525" marT="9525" marB="0" anchor="ctr"/>
                </a:tc>
                <a:extLst>
                  <a:ext uri="{0D108BD9-81ED-4DB2-BD59-A6C34878D82A}">
                    <a16:rowId xmlns:a16="http://schemas.microsoft.com/office/drawing/2014/main" val="3068794614"/>
                  </a:ext>
                </a:extLst>
              </a:tr>
              <a:tr h="353961">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Automation of Margin Collection</a:t>
                      </a:r>
                    </a:p>
                  </a:txBody>
                  <a:tcPr/>
                </a:tc>
                <a:tc>
                  <a:txBody>
                    <a:bodyPr/>
                    <a:lstStyle/>
                    <a:p>
                      <a:pPr algn="ctr" fontAlgn="ctr"/>
                      <a:r>
                        <a:rPr lang="en-GB" sz="1000" b="0" i="0" u="none" strike="noStrike" dirty="0">
                          <a:solidFill>
                            <a:srgbClr val="000000"/>
                          </a:solidFill>
                          <a:effectLst/>
                          <a:latin typeface="Arial" panose="020B0604020202020204" pitchFamily="34" charset="0"/>
                          <a:cs typeface="Arial" panose="020B0604020202020204" pitchFamily="34" charset="0"/>
                        </a:rPr>
                        <a:t>Q3</a:t>
                      </a:r>
                    </a:p>
                  </a:txBody>
                  <a:tcPr marL="9525" marR="9525" marT="9525" marB="0" anchor="ctr"/>
                </a:tc>
                <a:extLst>
                  <a:ext uri="{0D108BD9-81ED-4DB2-BD59-A6C34878D82A}">
                    <a16:rowId xmlns:a16="http://schemas.microsoft.com/office/drawing/2014/main" val="4168007415"/>
                  </a:ext>
                </a:extLst>
              </a:tr>
              <a:tr h="353961">
                <a:tc rowSpan="2">
                  <a:txBody>
                    <a:bodyPr/>
                    <a:lstStyle/>
                    <a:p>
                      <a:pPr algn="just"/>
                      <a:r>
                        <a:rPr lang="en-GB" sz="1000" b="0" dirty="0">
                          <a:latin typeface="Arial" panose="020B0604020202020204" pitchFamily="34" charset="0"/>
                          <a:cs typeface="Arial" panose="020B0604020202020204" pitchFamily="34" charset="0"/>
                        </a:rPr>
                        <a:t>2</a:t>
                      </a:r>
                    </a:p>
                  </a:txBody>
                  <a:tcPr anchor="ctr"/>
                </a:tc>
                <a:tc rowSpan="2">
                  <a:txBody>
                    <a:bodyPr/>
                    <a:lstStyle/>
                    <a:p>
                      <a:pPr algn="just"/>
                      <a:r>
                        <a:rPr lang="en-GB" sz="1000" b="0" dirty="0">
                          <a:latin typeface="Arial" panose="020B0604020202020204" pitchFamily="34" charset="0"/>
                          <a:cs typeface="Arial" panose="020B0604020202020204" pitchFamily="34" charset="0"/>
                        </a:rPr>
                        <a:t>Q-deal</a:t>
                      </a:r>
                    </a:p>
                    <a:p>
                      <a:pPr algn="just"/>
                      <a:endParaRPr lang="en-GB" sz="1000" b="0" dirty="0">
                        <a:latin typeface="Arial" panose="020B0604020202020204" pitchFamily="34" charset="0"/>
                        <a:cs typeface="Arial" panose="020B0604020202020204" pitchFamily="34" charset="0"/>
                      </a:endParaRPr>
                    </a:p>
                  </a:txBody>
                  <a:tcPr anchor="ctr"/>
                </a:tc>
                <a:tc>
                  <a:txBody>
                    <a:bodyPr/>
                    <a:lstStyle/>
                    <a:p>
                      <a:pPr algn="just"/>
                      <a:r>
                        <a:rPr lang="en-GB" sz="1000" b="0" dirty="0">
                          <a:latin typeface="Arial" panose="020B0604020202020204" pitchFamily="34" charset="0"/>
                          <a:cs typeface="Arial" panose="020B0604020202020204" pitchFamily="34" charset="0"/>
                        </a:rPr>
                        <a:t>The reflection of actual settlement status for each transaction on the system for ease of reference</a:t>
                      </a:r>
                    </a:p>
                  </a:txBody>
                  <a:tcPr/>
                </a:tc>
                <a:tc>
                  <a:txBody>
                    <a:bodyPr/>
                    <a:lstStyle/>
                    <a:p>
                      <a:pPr algn="ctr"/>
                      <a:r>
                        <a:rPr lang="en-GB" sz="1000" b="0" dirty="0">
                          <a:latin typeface="Arial" panose="020B0604020202020204" pitchFamily="34" charset="0"/>
                          <a:cs typeface="Arial" panose="020B0604020202020204" pitchFamily="34" charset="0"/>
                        </a:rPr>
                        <a:t>Q2</a:t>
                      </a:r>
                    </a:p>
                  </a:txBody>
                  <a:tcPr/>
                </a:tc>
                <a:extLst>
                  <a:ext uri="{0D108BD9-81ED-4DB2-BD59-A6C34878D82A}">
                    <a16:rowId xmlns:a16="http://schemas.microsoft.com/office/drawing/2014/main" val="1708227831"/>
                  </a:ext>
                </a:extLst>
              </a:tr>
              <a:tr h="353961">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Withdrawal Module</a:t>
                      </a:r>
                    </a:p>
                  </a:txBody>
                  <a:tcPr/>
                </a:tc>
                <a:tc>
                  <a:txBody>
                    <a:bodyPr/>
                    <a:lstStyle/>
                    <a:p>
                      <a:pPr algn="ctr"/>
                      <a:r>
                        <a:rPr lang="en-GB" sz="1000" b="0" dirty="0">
                          <a:latin typeface="Arial" panose="020B0604020202020204" pitchFamily="34" charset="0"/>
                          <a:cs typeface="Arial" panose="020B0604020202020204" pitchFamily="34" charset="0"/>
                        </a:rPr>
                        <a:t>Q2</a:t>
                      </a:r>
                    </a:p>
                  </a:txBody>
                  <a:tcPr/>
                </a:tc>
                <a:extLst>
                  <a:ext uri="{0D108BD9-81ED-4DB2-BD59-A6C34878D82A}">
                    <a16:rowId xmlns:a16="http://schemas.microsoft.com/office/drawing/2014/main" val="3522668161"/>
                  </a:ext>
                </a:extLst>
              </a:tr>
              <a:tr h="353961">
                <a:tc>
                  <a:txBody>
                    <a:bodyPr/>
                    <a:lstStyle/>
                    <a:p>
                      <a:pPr algn="just"/>
                      <a:r>
                        <a:rPr lang="en-GB" sz="1000" b="0" dirty="0">
                          <a:latin typeface="Arial" panose="020B0604020202020204" pitchFamily="34" charset="0"/>
                          <a:cs typeface="Arial" panose="020B0604020202020204" pitchFamily="34" charset="0"/>
                        </a:rPr>
                        <a:t>3</a:t>
                      </a:r>
                    </a:p>
                  </a:txBody>
                  <a:tcPr anchor="ctr"/>
                </a:tc>
                <a:tc>
                  <a:txBody>
                    <a:bodyPr/>
                    <a:lstStyle/>
                    <a:p>
                      <a:pPr algn="just"/>
                      <a:r>
                        <a:rPr lang="en-GB" sz="1000" b="0" dirty="0">
                          <a:latin typeface="Arial" panose="020B0604020202020204" pitchFamily="34" charset="0"/>
                          <a:cs typeface="Arial" panose="020B0604020202020204" pitchFamily="34" charset="0"/>
                        </a:rPr>
                        <a:t>Rebuild the trading and reporting system </a:t>
                      </a:r>
                    </a:p>
                  </a:txBody>
                  <a:tcPr anchor="ctr"/>
                </a:tc>
                <a:tc>
                  <a:txBody>
                    <a:bodyPr/>
                    <a:lstStyle/>
                    <a:p>
                      <a:pPr algn="just"/>
                      <a:r>
                        <a:rPr lang="en-GB" sz="1000" b="0" dirty="0">
                          <a:latin typeface="Arial" panose="020B0604020202020204" pitchFamily="34" charset="0"/>
                          <a:cs typeface="Arial" panose="020B0604020202020204" pitchFamily="34" charset="0"/>
                        </a:rPr>
                        <a:t>Data restructure, architecture and new interface rebuild for Trading Platforms </a:t>
                      </a:r>
                    </a:p>
                  </a:txBody>
                  <a:tcPr/>
                </a:tc>
                <a:tc>
                  <a:txBody>
                    <a:bodyPr/>
                    <a:lstStyle/>
                    <a:p>
                      <a:pPr algn="ctr"/>
                      <a:r>
                        <a:rPr lang="en-GB" sz="1000" b="0" dirty="0">
                          <a:latin typeface="Arial" panose="020B0604020202020204" pitchFamily="34" charset="0"/>
                          <a:cs typeface="Arial" panose="020B0604020202020204" pitchFamily="34" charset="0"/>
                        </a:rPr>
                        <a:t>Q4</a:t>
                      </a:r>
                    </a:p>
                  </a:txBody>
                  <a:tcPr/>
                </a:tc>
                <a:extLst>
                  <a:ext uri="{0D108BD9-81ED-4DB2-BD59-A6C34878D82A}">
                    <a16:rowId xmlns:a16="http://schemas.microsoft.com/office/drawing/2014/main" val="3343931547"/>
                  </a:ext>
                </a:extLst>
              </a:tr>
              <a:tr h="353961">
                <a:tc>
                  <a:txBody>
                    <a:bodyPr/>
                    <a:lstStyle/>
                    <a:p>
                      <a:pPr algn="just"/>
                      <a:r>
                        <a:rPr lang="en-GB" sz="1000" b="0" dirty="0">
                          <a:latin typeface="Arial" panose="020B0604020202020204" pitchFamily="34" charset="0"/>
                          <a:cs typeface="Arial" panose="020B0604020202020204" pitchFamily="34" charset="0"/>
                        </a:rPr>
                        <a:t>4</a:t>
                      </a:r>
                    </a:p>
                  </a:txBody>
                  <a:tcPr anchor="ctr"/>
                </a:tc>
                <a:tc>
                  <a:txBody>
                    <a:bodyPr/>
                    <a:lstStyle/>
                    <a:p>
                      <a:pPr algn="just"/>
                      <a:r>
                        <a:rPr lang="en-GB" sz="1000" b="0" dirty="0">
                          <a:latin typeface="Arial" panose="020B0604020202020204" pitchFamily="34" charset="0"/>
                          <a:cs typeface="Arial" panose="020B0604020202020204" pitchFamily="34" charset="0"/>
                        </a:rPr>
                        <a:t>Robotics Process Automation</a:t>
                      </a:r>
                    </a:p>
                  </a:txBody>
                  <a:tcPr anchor="ctr"/>
                </a:tc>
                <a:tc>
                  <a:txBody>
                    <a:bodyPr/>
                    <a:lstStyle/>
                    <a:p>
                      <a:pPr algn="just"/>
                      <a:r>
                        <a:rPr lang="en-GB" sz="1000" b="0" dirty="0">
                          <a:latin typeface="Arial" panose="020B0604020202020204" pitchFamily="34" charset="0"/>
                          <a:cs typeface="Arial" panose="020B0604020202020204" pitchFamily="34" charset="0"/>
                        </a:rPr>
                        <a:t>Identify key repetitive process within the business for robotic automation</a:t>
                      </a:r>
                    </a:p>
                  </a:txBody>
                  <a:tcPr/>
                </a:tc>
                <a:tc>
                  <a:txBody>
                    <a:bodyPr/>
                    <a:lstStyle/>
                    <a:p>
                      <a:pPr algn="ctr"/>
                      <a:r>
                        <a:rPr lang="en-GB" sz="1000" b="0" dirty="0">
                          <a:latin typeface="Arial" panose="020B0604020202020204" pitchFamily="34" charset="0"/>
                          <a:cs typeface="Arial" panose="020B0604020202020204" pitchFamily="34" charset="0"/>
                        </a:rPr>
                        <a:t>Q4</a:t>
                      </a:r>
                    </a:p>
                  </a:txBody>
                  <a:tcPr/>
                </a:tc>
                <a:extLst>
                  <a:ext uri="{0D108BD9-81ED-4DB2-BD59-A6C34878D82A}">
                    <a16:rowId xmlns:a16="http://schemas.microsoft.com/office/drawing/2014/main" val="3085153331"/>
                  </a:ext>
                </a:extLst>
              </a:tr>
            </a:tbl>
          </a:graphicData>
        </a:graphic>
      </p:graphicFrame>
    </p:spTree>
    <p:extLst>
      <p:ext uri="{BB962C8B-B14F-4D97-AF65-F5344CB8AC3E}">
        <p14:creationId xmlns:p14="http://schemas.microsoft.com/office/powerpoint/2010/main" val="248805038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400" y="324077"/>
            <a:ext cx="7103240"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latin typeface="Arial" panose="020B0604020202020204" pitchFamily="34" charset="0"/>
                <a:cs typeface="Arial" panose="020B0604020202020204" pitchFamily="34" charset="0"/>
              </a:rPr>
              <a:t>FMDQD: Business Initiative Roadmap</a:t>
            </a:r>
            <a:endParaRPr dirty="0">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12E25ECE-BE7F-4565-B308-FCA1EFB716ED}"/>
              </a:ext>
            </a:extLst>
          </p:cNvPr>
          <p:cNvGraphicFramePr>
            <a:graphicFrameLocks noGrp="1"/>
          </p:cNvGraphicFramePr>
          <p:nvPr>
            <p:extLst>
              <p:ext uri="{D42A27DB-BD31-4B8C-83A1-F6EECF244321}">
                <p14:modId xmlns:p14="http://schemas.microsoft.com/office/powerpoint/2010/main" val="2716359232"/>
              </p:ext>
            </p:extLst>
          </p:nvPr>
        </p:nvGraphicFramePr>
        <p:xfrm>
          <a:off x="368709" y="1285175"/>
          <a:ext cx="8406582" cy="3171886"/>
        </p:xfrm>
        <a:graphic>
          <a:graphicData uri="http://schemas.openxmlformats.org/drawingml/2006/table">
            <a:tbl>
              <a:tblPr firstRow="1" bandRow="1">
                <a:tableStyleId>{5940675A-B579-460E-94D1-54222C63F5DA}</a:tableStyleId>
              </a:tblPr>
              <a:tblGrid>
                <a:gridCol w="548606">
                  <a:extLst>
                    <a:ext uri="{9D8B030D-6E8A-4147-A177-3AD203B41FA5}">
                      <a16:colId xmlns:a16="http://schemas.microsoft.com/office/drawing/2014/main" val="1146339647"/>
                    </a:ext>
                  </a:extLst>
                </a:gridCol>
                <a:gridCol w="2283085">
                  <a:extLst>
                    <a:ext uri="{9D8B030D-6E8A-4147-A177-3AD203B41FA5}">
                      <a16:colId xmlns:a16="http://schemas.microsoft.com/office/drawing/2014/main" val="2360723564"/>
                    </a:ext>
                  </a:extLst>
                </a:gridCol>
                <a:gridCol w="4321277">
                  <a:extLst>
                    <a:ext uri="{9D8B030D-6E8A-4147-A177-3AD203B41FA5}">
                      <a16:colId xmlns:a16="http://schemas.microsoft.com/office/drawing/2014/main" val="1778604805"/>
                    </a:ext>
                  </a:extLst>
                </a:gridCol>
                <a:gridCol w="1253614">
                  <a:extLst>
                    <a:ext uri="{9D8B030D-6E8A-4147-A177-3AD203B41FA5}">
                      <a16:colId xmlns:a16="http://schemas.microsoft.com/office/drawing/2014/main" val="3415697089"/>
                    </a:ext>
                  </a:extLst>
                </a:gridCol>
              </a:tblGrid>
              <a:tr h="425635">
                <a:tc>
                  <a:txBody>
                    <a:bodyPr/>
                    <a:lstStyle/>
                    <a:p>
                      <a:r>
                        <a:rPr lang="en-GB" sz="1100" dirty="0">
                          <a:solidFill>
                            <a:schemeClr val="bg1"/>
                          </a:solidFill>
                          <a:latin typeface="Arial" panose="020B0604020202020204" pitchFamily="34" charset="0"/>
                          <a:cs typeface="Arial" panose="020B0604020202020204" pitchFamily="34" charset="0"/>
                        </a:rPr>
                        <a:t>S/N</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Platform / Application / Initiative</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Description of Tasks</a:t>
                      </a:r>
                    </a:p>
                  </a:txBody>
                  <a:tcPr>
                    <a:solidFill>
                      <a:srgbClr val="1C3E62"/>
                    </a:solidFill>
                  </a:tcPr>
                </a:tc>
                <a:tc>
                  <a:txBody>
                    <a:bodyPr/>
                    <a:lstStyle/>
                    <a:p>
                      <a:r>
                        <a:rPr lang="en-GB" sz="1100" dirty="0">
                          <a:solidFill>
                            <a:schemeClr val="bg1"/>
                          </a:solidFill>
                          <a:latin typeface="Arial" panose="020B0604020202020204" pitchFamily="34" charset="0"/>
                          <a:cs typeface="Arial" panose="020B0604020202020204" pitchFamily="34" charset="0"/>
                        </a:rPr>
                        <a:t>Proposed Delivery Date</a:t>
                      </a:r>
                    </a:p>
                  </a:txBody>
                  <a:tcPr>
                    <a:solidFill>
                      <a:srgbClr val="1C3E62"/>
                    </a:solidFill>
                  </a:tcPr>
                </a:tc>
                <a:extLst>
                  <a:ext uri="{0D108BD9-81ED-4DB2-BD59-A6C34878D82A}">
                    <a16:rowId xmlns:a16="http://schemas.microsoft.com/office/drawing/2014/main" val="453314035"/>
                  </a:ext>
                </a:extLst>
              </a:tr>
              <a:tr h="398207">
                <a:tc>
                  <a:txBody>
                    <a:bodyPr/>
                    <a:lstStyle/>
                    <a:p>
                      <a:pPr algn="just"/>
                      <a:r>
                        <a:rPr lang="en-GB" sz="1000" b="0" dirty="0">
                          <a:latin typeface="Arial" panose="020B0604020202020204" pitchFamily="34" charset="0"/>
                          <a:cs typeface="Arial" panose="020B0604020202020204" pitchFamily="34" charset="0"/>
                        </a:rPr>
                        <a:t>1</a:t>
                      </a:r>
                    </a:p>
                  </a:txBody>
                  <a:tcPr/>
                </a:tc>
                <a:tc>
                  <a:txBody>
                    <a:bodyPr/>
                    <a:lstStyle/>
                    <a:p>
                      <a:pPr algn="just"/>
                      <a:r>
                        <a:rPr lang="en-GB" sz="1000" b="0" dirty="0">
                          <a:latin typeface="Arial" panose="020B0604020202020204" pitchFamily="34" charset="0"/>
                          <a:cs typeface="Arial" panose="020B0604020202020204" pitchFamily="34" charset="0"/>
                        </a:rPr>
                        <a:t>CSD</a:t>
                      </a:r>
                    </a:p>
                  </a:txBody>
                  <a:tcPr/>
                </a:tc>
                <a:tc>
                  <a:txBody>
                    <a:bodyPr/>
                    <a:lstStyle/>
                    <a:p>
                      <a:pPr algn="just"/>
                      <a:r>
                        <a:rPr lang="en-GB" sz="1000" b="0" dirty="0">
                          <a:latin typeface="Arial" panose="020B0604020202020204" pitchFamily="34" charset="0"/>
                          <a:cs typeface="Arial" panose="020B0604020202020204" pitchFamily="34" charset="0"/>
                        </a:rPr>
                        <a:t>New CSD applications</a:t>
                      </a:r>
                    </a:p>
                  </a:txBody>
                  <a:tcPr/>
                </a:tc>
                <a:tc>
                  <a:txBody>
                    <a:bodyPr/>
                    <a:lstStyle/>
                    <a:p>
                      <a:pPr algn="ctr" fontAlgn="ctr"/>
                      <a:r>
                        <a:rPr lang="en-GB" sz="1100" b="0" i="0" u="none" strike="noStrike" dirty="0">
                          <a:solidFill>
                            <a:srgbClr val="000000"/>
                          </a:solidFill>
                          <a:effectLst/>
                          <a:latin typeface="Calibri" panose="020F0502020204030204" pitchFamily="34" charset="0"/>
                        </a:rPr>
                        <a:t>Q4</a:t>
                      </a:r>
                    </a:p>
                  </a:txBody>
                  <a:tcPr marL="9525" marR="9525" marT="9525" marB="0" anchor="ctr"/>
                </a:tc>
                <a:extLst>
                  <a:ext uri="{0D108BD9-81ED-4DB2-BD59-A6C34878D82A}">
                    <a16:rowId xmlns:a16="http://schemas.microsoft.com/office/drawing/2014/main" val="3643669756"/>
                  </a:ext>
                </a:extLst>
              </a:tr>
              <a:tr h="383458">
                <a:tc>
                  <a:txBody>
                    <a:bodyPr/>
                    <a:lstStyle/>
                    <a:p>
                      <a:pPr algn="just"/>
                      <a:r>
                        <a:rPr lang="en-GB" sz="1000" b="0" dirty="0">
                          <a:latin typeface="Arial" panose="020B0604020202020204" pitchFamily="34" charset="0"/>
                          <a:cs typeface="Arial" panose="020B0604020202020204" pitchFamily="34" charset="0"/>
                        </a:rPr>
                        <a:t>2</a:t>
                      </a:r>
                    </a:p>
                  </a:txBody>
                  <a:tcPr/>
                </a:tc>
                <a:tc>
                  <a:txBody>
                    <a:bodyPr/>
                    <a:lstStyle/>
                    <a:p>
                      <a:pPr algn="just"/>
                      <a:r>
                        <a:rPr lang="en-GB" sz="1000" b="0" dirty="0">
                          <a:latin typeface="Arial" panose="020B0604020202020204" pitchFamily="34" charset="0"/>
                          <a:cs typeface="Arial" panose="020B0604020202020204" pitchFamily="34" charset="0"/>
                        </a:rPr>
                        <a:t>STT FIX Integration</a:t>
                      </a:r>
                    </a:p>
                  </a:txBody>
                  <a:tcPr/>
                </a:tc>
                <a:tc>
                  <a:txBody>
                    <a:bodyPr/>
                    <a:lstStyle/>
                    <a:p>
                      <a:pPr algn="just"/>
                      <a:r>
                        <a:rPr lang="en-GB" sz="1000" b="0" dirty="0">
                          <a:latin typeface="Arial" panose="020B0604020202020204" pitchFamily="34" charset="0"/>
                          <a:cs typeface="Arial" panose="020B0604020202020204" pitchFamily="34" charset="0"/>
                        </a:rPr>
                        <a:t>STT FIX Integration</a:t>
                      </a:r>
                    </a:p>
                  </a:txBody>
                  <a:tcPr/>
                </a:tc>
                <a:tc>
                  <a:txBody>
                    <a:bodyPr/>
                    <a:lstStyle/>
                    <a:p>
                      <a:pPr algn="ctr" fontAlgn="ctr"/>
                      <a:r>
                        <a:rPr lang="en-GB" sz="1100" b="0" i="0" u="none" strike="noStrike" dirty="0">
                          <a:solidFill>
                            <a:srgbClr val="000000"/>
                          </a:solidFill>
                          <a:effectLst/>
                          <a:latin typeface="Calibri" panose="020F0502020204030204" pitchFamily="34" charset="0"/>
                        </a:rPr>
                        <a:t>Q3</a:t>
                      </a:r>
                    </a:p>
                  </a:txBody>
                  <a:tcPr marL="9525" marR="9525" marT="9525" marB="0" anchor="ctr"/>
                </a:tc>
                <a:extLst>
                  <a:ext uri="{0D108BD9-81ED-4DB2-BD59-A6C34878D82A}">
                    <a16:rowId xmlns:a16="http://schemas.microsoft.com/office/drawing/2014/main" val="2420490247"/>
                  </a:ext>
                </a:extLst>
              </a:tr>
              <a:tr h="414921">
                <a:tc rowSpan="2">
                  <a:txBody>
                    <a:bodyPr/>
                    <a:lstStyle/>
                    <a:p>
                      <a:pPr algn="just"/>
                      <a:r>
                        <a:rPr lang="en-GB" sz="1000" b="0" dirty="0">
                          <a:latin typeface="Arial" panose="020B0604020202020204" pitchFamily="34" charset="0"/>
                          <a:cs typeface="Arial" panose="020B0604020202020204" pitchFamily="34" charset="0"/>
                        </a:rPr>
                        <a:t>3</a:t>
                      </a:r>
                    </a:p>
                  </a:txBody>
                  <a:tcPr anchor="ctr"/>
                </a:tc>
                <a:tc rowSpan="2">
                  <a:txBody>
                    <a:bodyPr/>
                    <a:lstStyle/>
                    <a:p>
                      <a:pPr algn="just"/>
                      <a:r>
                        <a:rPr lang="en-GB" sz="1000" b="0" dirty="0">
                          <a:latin typeface="Arial" panose="020B0604020202020204" pitchFamily="34" charset="0"/>
                          <a:cs typeface="Arial" panose="020B0604020202020204" pitchFamily="34" charset="0"/>
                        </a:rPr>
                        <a:t>REPO</a:t>
                      </a:r>
                    </a:p>
                  </a:txBody>
                  <a:tcPr anchor="ctr"/>
                </a:tc>
                <a:tc>
                  <a:txBody>
                    <a:bodyPr/>
                    <a:lstStyle/>
                    <a:p>
                      <a:pPr algn="just"/>
                      <a:r>
                        <a:rPr lang="en-GB" sz="1000" b="0" dirty="0">
                          <a:latin typeface="Arial" panose="020B0604020202020204" pitchFamily="34" charset="0"/>
                          <a:cs typeface="Arial" panose="020B0604020202020204" pitchFamily="34" charset="0"/>
                        </a:rPr>
                        <a:t>Price Discovery integration with Bloomberg data</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3441974795"/>
                  </a:ext>
                </a:extLst>
              </a:tr>
              <a:tr h="398206">
                <a:tc vMerge="1">
                  <a:txBody>
                    <a:bodyPr/>
                    <a:lstStyle/>
                    <a:p>
                      <a:pPr algn="just"/>
                      <a:endParaRPr lang="en-GB" sz="1000" b="0" dirty="0">
                        <a:latin typeface="Arial" panose="020B0604020202020204" pitchFamily="34" charset="0"/>
                        <a:cs typeface="Arial" panose="020B0604020202020204" pitchFamily="34" charset="0"/>
                      </a:endParaRPr>
                    </a:p>
                  </a:txBody>
                  <a:tcPr/>
                </a:tc>
                <a:tc vMerge="1">
                  <a:txBody>
                    <a:bodyPr/>
                    <a:lstStyle/>
                    <a:p>
                      <a:pPr algn="just"/>
                      <a:endParaRPr lang="en-GB" sz="1000" b="0" dirty="0">
                        <a:latin typeface="Arial" panose="020B0604020202020204" pitchFamily="34" charset="0"/>
                        <a:cs typeface="Arial" panose="020B0604020202020204" pitchFamily="34" charset="0"/>
                      </a:endParaRPr>
                    </a:p>
                  </a:txBody>
                  <a:tcPr/>
                </a:tc>
                <a:tc>
                  <a:txBody>
                    <a:bodyPr/>
                    <a:lstStyle/>
                    <a:p>
                      <a:pPr algn="just"/>
                      <a:r>
                        <a:rPr lang="en-GB" sz="1000" b="0" dirty="0">
                          <a:latin typeface="Arial" panose="020B0604020202020204" pitchFamily="34" charset="0"/>
                          <a:cs typeface="Arial" panose="020B0604020202020204" pitchFamily="34" charset="0"/>
                        </a:rPr>
                        <a:t>Closing prices integration with DQL for collateral valuation</a:t>
                      </a:r>
                    </a:p>
                  </a:txBody>
                  <a:tcPr/>
                </a:tc>
                <a:tc>
                  <a:txBody>
                    <a:bodyPr/>
                    <a:lstStyle/>
                    <a:p>
                      <a:pPr algn="ctr" fontAlgn="ctr"/>
                      <a:r>
                        <a:rPr lang="en-GB" sz="1100" b="0" i="0" u="none" strike="noStrike" dirty="0">
                          <a:solidFill>
                            <a:srgbClr val="000000"/>
                          </a:solidFill>
                          <a:effectLst/>
                          <a:latin typeface="Calibri" panose="020F0502020204030204" pitchFamily="34" charset="0"/>
                        </a:rPr>
                        <a:t>Q2</a:t>
                      </a:r>
                    </a:p>
                  </a:txBody>
                  <a:tcPr marL="9525" marR="9525" marT="9525" marB="0" anchor="ctr"/>
                </a:tc>
                <a:extLst>
                  <a:ext uri="{0D108BD9-81ED-4DB2-BD59-A6C34878D82A}">
                    <a16:rowId xmlns:a16="http://schemas.microsoft.com/office/drawing/2014/main" val="778879765"/>
                  </a:ext>
                </a:extLst>
              </a:tr>
              <a:tr h="383458">
                <a:tc>
                  <a:txBody>
                    <a:bodyPr/>
                    <a:lstStyle/>
                    <a:p>
                      <a:pPr algn="just"/>
                      <a:r>
                        <a:rPr lang="en-GB" sz="1000" b="0" dirty="0">
                          <a:latin typeface="Arial" panose="020B0604020202020204" pitchFamily="34" charset="0"/>
                          <a:cs typeface="Arial" panose="020B0604020202020204" pitchFamily="34" charset="0"/>
                        </a:rPr>
                        <a:t>4</a:t>
                      </a:r>
                    </a:p>
                  </a:txBody>
                  <a:tcPr/>
                </a:tc>
                <a:tc>
                  <a:txBody>
                    <a:bodyPr/>
                    <a:lstStyle/>
                    <a:p>
                      <a:pPr algn="just"/>
                      <a:r>
                        <a:rPr lang="en-GB" sz="1000" b="0" dirty="0">
                          <a:latin typeface="Arial" panose="020B0604020202020204" pitchFamily="34" charset="0"/>
                          <a:cs typeface="Arial" panose="020B0604020202020204" pitchFamily="34" charset="0"/>
                        </a:rPr>
                        <a:t>Notification Service </a:t>
                      </a:r>
                    </a:p>
                  </a:txBody>
                  <a:tcPr/>
                </a:tc>
                <a:tc>
                  <a:txBody>
                    <a:bodyPr/>
                    <a:lstStyle/>
                    <a:p>
                      <a:pPr algn="just"/>
                      <a:r>
                        <a:rPr lang="en-GB" sz="1000" b="0" dirty="0">
                          <a:latin typeface="Arial" panose="020B0604020202020204" pitchFamily="34" charset="0"/>
                          <a:cs typeface="Arial" panose="020B0604020202020204" pitchFamily="34" charset="0"/>
                        </a:rPr>
                        <a:t>An enterprise notification service ( Mail, SMS, Marketing)</a:t>
                      </a:r>
                    </a:p>
                  </a:txBody>
                  <a:tcPr/>
                </a:tc>
                <a:tc>
                  <a:txBody>
                    <a:bodyPr/>
                    <a:lstStyle/>
                    <a:p>
                      <a:pPr algn="ctr" fontAlgn="ctr"/>
                      <a:r>
                        <a:rPr lang="en-GB" sz="1100" b="0" i="0" u="none" strike="noStrike" dirty="0">
                          <a:solidFill>
                            <a:srgbClr val="000000"/>
                          </a:solidFill>
                          <a:effectLst/>
                          <a:latin typeface="Calibri" panose="020F0502020204030204" pitchFamily="34" charset="0"/>
                        </a:rPr>
                        <a:t>TBD</a:t>
                      </a:r>
                    </a:p>
                  </a:txBody>
                  <a:tcPr marL="9525" marR="9525" marT="9525" marB="0" anchor="ctr"/>
                </a:tc>
                <a:extLst>
                  <a:ext uri="{0D108BD9-81ED-4DB2-BD59-A6C34878D82A}">
                    <a16:rowId xmlns:a16="http://schemas.microsoft.com/office/drawing/2014/main" val="2916383955"/>
                  </a:ext>
                </a:extLst>
              </a:tr>
              <a:tr h="383458">
                <a:tc>
                  <a:txBody>
                    <a:bodyPr/>
                    <a:lstStyle/>
                    <a:p>
                      <a:pPr algn="just"/>
                      <a:r>
                        <a:rPr lang="en-GB" sz="1000" b="0" dirty="0">
                          <a:latin typeface="Arial" panose="020B0604020202020204" pitchFamily="34" charset="0"/>
                          <a:cs typeface="Arial" panose="020B0604020202020204" pitchFamily="34" charset="0"/>
                        </a:rPr>
                        <a:t>5</a:t>
                      </a:r>
                    </a:p>
                  </a:txBody>
                  <a:tcPr/>
                </a:tc>
                <a:tc>
                  <a:txBody>
                    <a:bodyPr/>
                    <a:lstStyle/>
                    <a:p>
                      <a:pPr algn="just"/>
                      <a:r>
                        <a:rPr lang="en-GB" sz="1000" b="0" dirty="0">
                          <a:latin typeface="Arial" panose="020B0604020202020204" pitchFamily="34" charset="0"/>
                          <a:cs typeface="Arial" panose="020B0604020202020204" pitchFamily="34" charset="0"/>
                        </a:rPr>
                        <a:t>E-Subscription </a:t>
                      </a:r>
                    </a:p>
                  </a:txBody>
                  <a:tcPr/>
                </a:tc>
                <a:tc>
                  <a:txBody>
                    <a:bodyPr/>
                    <a:lstStyle/>
                    <a:p>
                      <a:pPr algn="just"/>
                      <a:r>
                        <a:rPr lang="en-GB" sz="1000" b="0" dirty="0">
                          <a:latin typeface="Arial" panose="020B0604020202020204" pitchFamily="34" charset="0"/>
                          <a:cs typeface="Arial" panose="020B0604020202020204" pitchFamily="34" charset="0"/>
                        </a:rPr>
                        <a:t>Members and Participants Subscription Service </a:t>
                      </a:r>
                    </a:p>
                  </a:txBody>
                  <a:tcPr/>
                </a:tc>
                <a:tc>
                  <a:txBody>
                    <a:bodyPr/>
                    <a:lstStyle/>
                    <a:p>
                      <a:pPr algn="ctr" fontAlgn="ctr"/>
                      <a:r>
                        <a:rPr lang="en-GB" sz="1100" b="0" i="0" u="none" strike="noStrike" dirty="0">
                          <a:solidFill>
                            <a:srgbClr val="000000"/>
                          </a:solidFill>
                          <a:effectLst/>
                          <a:latin typeface="Calibri" panose="020F0502020204030204" pitchFamily="34" charset="0"/>
                        </a:rPr>
                        <a:t>TBD</a:t>
                      </a:r>
                    </a:p>
                  </a:txBody>
                  <a:tcPr marL="9525" marR="9525" marT="9525" marB="0" anchor="ctr"/>
                </a:tc>
                <a:extLst>
                  <a:ext uri="{0D108BD9-81ED-4DB2-BD59-A6C34878D82A}">
                    <a16:rowId xmlns:a16="http://schemas.microsoft.com/office/drawing/2014/main" val="3620173289"/>
                  </a:ext>
                </a:extLst>
              </a:tr>
              <a:tr h="383458">
                <a:tc>
                  <a:txBody>
                    <a:bodyPr/>
                    <a:lstStyle/>
                    <a:p>
                      <a:pPr algn="just"/>
                      <a:r>
                        <a:rPr lang="en-GB" sz="1000" b="0" dirty="0">
                          <a:latin typeface="Arial" panose="020B0604020202020204" pitchFamily="34" charset="0"/>
                          <a:cs typeface="Arial" panose="020B0604020202020204" pitchFamily="34" charset="0"/>
                        </a:rPr>
                        <a:t>6</a:t>
                      </a:r>
                    </a:p>
                  </a:txBody>
                  <a:tcPr anchor="ctr"/>
                </a:tc>
                <a:tc>
                  <a:txBody>
                    <a:bodyPr/>
                    <a:lstStyle/>
                    <a:p>
                      <a:pPr algn="just"/>
                      <a:r>
                        <a:rPr lang="en-GB" sz="1000" b="0" dirty="0">
                          <a:latin typeface="Arial" panose="020B0604020202020204" pitchFamily="34" charset="0"/>
                          <a:cs typeface="Arial" panose="020B0604020202020204" pitchFamily="34" charset="0"/>
                        </a:rPr>
                        <a:t>Robotics Process Automation</a:t>
                      </a:r>
                    </a:p>
                  </a:txBody>
                  <a:tcPr anchor="ctr"/>
                </a:tc>
                <a:tc>
                  <a:txBody>
                    <a:bodyPr/>
                    <a:lstStyle/>
                    <a:p>
                      <a:pPr algn="just"/>
                      <a:r>
                        <a:rPr lang="en-GB" sz="1000" b="0" dirty="0">
                          <a:latin typeface="Arial" panose="020B0604020202020204" pitchFamily="34" charset="0"/>
                          <a:cs typeface="Arial" panose="020B0604020202020204" pitchFamily="34" charset="0"/>
                        </a:rPr>
                        <a:t>Identify key repetitive process within the business for robotic automation</a:t>
                      </a:r>
                    </a:p>
                  </a:txBody>
                  <a:tcPr/>
                </a:tc>
                <a:tc>
                  <a:txBody>
                    <a:bodyPr/>
                    <a:lstStyle/>
                    <a:p>
                      <a:pPr algn="ctr"/>
                      <a:r>
                        <a:rPr lang="en-GB" sz="1000" b="0" dirty="0">
                          <a:latin typeface="Arial" panose="020B0604020202020204" pitchFamily="34" charset="0"/>
                          <a:cs typeface="Arial" panose="020B0604020202020204" pitchFamily="34" charset="0"/>
                        </a:rPr>
                        <a:t>Q4</a:t>
                      </a:r>
                    </a:p>
                  </a:txBody>
                  <a:tcPr/>
                </a:tc>
                <a:extLst>
                  <a:ext uri="{0D108BD9-81ED-4DB2-BD59-A6C34878D82A}">
                    <a16:rowId xmlns:a16="http://schemas.microsoft.com/office/drawing/2014/main" val="197324991"/>
                  </a:ext>
                </a:extLst>
              </a:tr>
            </a:tbl>
          </a:graphicData>
        </a:graphic>
      </p:graphicFrame>
    </p:spTree>
    <p:extLst>
      <p:ext uri="{BB962C8B-B14F-4D97-AF65-F5344CB8AC3E}">
        <p14:creationId xmlns:p14="http://schemas.microsoft.com/office/powerpoint/2010/main" val="41036488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27651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905000" y="2649100"/>
            <a:ext cx="5334000" cy="298768"/>
          </a:xfrm>
          <a:prstGeom prst="rect">
            <a:avLst/>
          </a:prstGeom>
        </p:spPr>
        <p:txBody>
          <a:bodyPr vert="horz" wrap="square" lIns="0" tIns="7144" rIns="0" bIns="0" rtlCol="0">
            <a:spAutoFit/>
          </a:bodyPr>
          <a:lstStyle/>
          <a:p>
            <a:pPr marL="9525" marR="387668" algn="ctr">
              <a:lnSpc>
                <a:spcPct val="101400"/>
              </a:lnSpc>
              <a:spcBef>
                <a:spcPts val="56"/>
              </a:spcBef>
            </a:pPr>
            <a:r>
              <a:rPr lang="en-US" sz="2000" b="1" dirty="0">
                <a:solidFill>
                  <a:srgbClr val="737572"/>
                </a:solidFill>
                <a:latin typeface="Arial" panose="020B0604020202020204" pitchFamily="34" charset="0"/>
                <a:cs typeface="Arial" panose="020B0604020202020204" pitchFamily="34" charset="0"/>
              </a:rPr>
              <a:t>Appendix </a:t>
            </a:r>
          </a:p>
        </p:txBody>
      </p:sp>
      <p:sp>
        <p:nvSpPr>
          <p:cNvPr id="10" name="object 10"/>
          <p:cNvSpPr txBox="1"/>
          <p:nvPr/>
        </p:nvSpPr>
        <p:spPr>
          <a:xfrm>
            <a:off x="4732877" y="5683777"/>
            <a:ext cx="96679" cy="120289"/>
          </a:xfrm>
          <a:prstGeom prst="rect">
            <a:avLst/>
          </a:prstGeom>
        </p:spPr>
        <p:txBody>
          <a:bodyPr vert="horz" wrap="square" lIns="0" tIns="0" rIns="0" bIns="0" rtlCol="0">
            <a:spAutoFit/>
          </a:bodyPr>
          <a:lstStyle/>
          <a:p>
            <a:pPr marL="9525">
              <a:lnSpc>
                <a:spcPts val="986"/>
              </a:lnSpc>
            </a:pPr>
            <a:r>
              <a:rPr sz="825" b="1" dirty="0">
                <a:solidFill>
                  <a:srgbClr val="565856"/>
                </a:solidFill>
                <a:latin typeface="Arial"/>
                <a:cs typeface="Arial"/>
              </a:rPr>
              <a:t>©</a:t>
            </a:r>
            <a:endParaRPr sz="825" dirty="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905000" y="2649100"/>
            <a:ext cx="5334000" cy="298768"/>
          </a:xfrm>
          <a:prstGeom prst="rect">
            <a:avLst/>
          </a:prstGeom>
        </p:spPr>
        <p:txBody>
          <a:bodyPr vert="horz" wrap="square" lIns="0" tIns="7144" rIns="0" bIns="0" rtlCol="0">
            <a:spAutoFit/>
          </a:bodyPr>
          <a:lstStyle/>
          <a:p>
            <a:pPr marL="9525" marR="387668" algn="ctr">
              <a:lnSpc>
                <a:spcPct val="101400"/>
              </a:lnSpc>
              <a:spcBef>
                <a:spcPts val="56"/>
              </a:spcBef>
            </a:pPr>
            <a:r>
              <a:rPr lang="en-US" sz="2000" b="1" dirty="0">
                <a:solidFill>
                  <a:srgbClr val="737572"/>
                </a:solidFill>
                <a:latin typeface="Arial" panose="020B0604020202020204" pitchFamily="34" charset="0"/>
                <a:cs typeface="Arial" panose="020B0604020202020204" pitchFamily="34" charset="0"/>
                <a:hlinkClick r:id="rId2"/>
              </a:rPr>
              <a:t>Application Architecture review </a:t>
            </a:r>
            <a:endParaRPr lang="en-US" sz="2000" b="1" dirty="0">
              <a:solidFill>
                <a:srgbClr val="737572"/>
              </a:solidFill>
              <a:latin typeface="Arial" panose="020B0604020202020204" pitchFamily="34" charset="0"/>
              <a:cs typeface="Arial" panose="020B0604020202020204" pitchFamily="34" charset="0"/>
            </a:endParaRPr>
          </a:p>
        </p:txBody>
      </p:sp>
      <p:sp>
        <p:nvSpPr>
          <p:cNvPr id="10" name="object 10"/>
          <p:cNvSpPr txBox="1"/>
          <p:nvPr/>
        </p:nvSpPr>
        <p:spPr>
          <a:xfrm>
            <a:off x="4732877" y="5683777"/>
            <a:ext cx="96679" cy="120289"/>
          </a:xfrm>
          <a:prstGeom prst="rect">
            <a:avLst/>
          </a:prstGeom>
        </p:spPr>
        <p:txBody>
          <a:bodyPr vert="horz" wrap="square" lIns="0" tIns="0" rIns="0" bIns="0" rtlCol="0">
            <a:spAutoFit/>
          </a:bodyPr>
          <a:lstStyle/>
          <a:p>
            <a:pPr marL="9525">
              <a:lnSpc>
                <a:spcPts val="986"/>
              </a:lnSpc>
            </a:pPr>
            <a:r>
              <a:rPr sz="825" b="1" dirty="0">
                <a:solidFill>
                  <a:srgbClr val="565856"/>
                </a:solidFill>
                <a:latin typeface="Arial"/>
                <a:cs typeface="Arial"/>
              </a:rPr>
              <a:t>©</a:t>
            </a:r>
            <a:endParaRPr sz="825" dirty="0">
              <a:latin typeface="Arial"/>
              <a:cs typeface="Arial"/>
            </a:endParaRPr>
          </a:p>
        </p:txBody>
      </p:sp>
    </p:spTree>
    <p:extLst>
      <p:ext uri="{BB962C8B-B14F-4D97-AF65-F5344CB8AC3E}">
        <p14:creationId xmlns:p14="http://schemas.microsoft.com/office/powerpoint/2010/main" val="2546133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74488" y="1083944"/>
            <a:ext cx="67628" cy="125034"/>
          </a:xfrm>
          <a:prstGeom prst="rect">
            <a:avLst/>
          </a:prstGeom>
        </p:spPr>
        <p:txBody>
          <a:bodyPr vert="horz" wrap="square" lIns="0" tIns="9525" rIns="0" bIns="0" rtlCol="0">
            <a:spAutoFit/>
          </a:bodyPr>
          <a:lstStyle/>
          <a:p>
            <a:pPr marL="9525">
              <a:spcBef>
                <a:spcPts val="75"/>
              </a:spcBef>
            </a:pPr>
            <a:r>
              <a:rPr sz="750" b="1" dirty="0">
                <a:solidFill>
                  <a:srgbClr val="BFBFBF"/>
                </a:solidFill>
                <a:latin typeface="Calibri"/>
                <a:cs typeface="Calibri"/>
              </a:rPr>
              <a:t>6</a:t>
            </a:r>
            <a:endParaRPr sz="750" dirty="0">
              <a:latin typeface="Calibri"/>
              <a:cs typeface="Calibri"/>
            </a:endParaRPr>
          </a:p>
        </p:txBody>
      </p:sp>
      <p:sp>
        <p:nvSpPr>
          <p:cNvPr id="6" name="object 6"/>
          <p:cNvSpPr txBox="1">
            <a:spLocks noGrp="1"/>
          </p:cNvSpPr>
          <p:nvPr>
            <p:ph type="title"/>
          </p:nvPr>
        </p:nvSpPr>
        <p:spPr>
          <a:xfrm>
            <a:off x="355805" y="259170"/>
            <a:ext cx="2004060" cy="355867"/>
          </a:xfrm>
          <a:prstGeom prst="rect">
            <a:avLst/>
          </a:prstGeom>
        </p:spPr>
        <p:txBody>
          <a:bodyPr vert="horz" wrap="square" lIns="0" tIns="9525" rIns="0" bIns="0" rtlCol="0" anchor="ctr">
            <a:spAutoFit/>
          </a:bodyPr>
          <a:lstStyle/>
          <a:p>
            <a:pPr marL="9525">
              <a:lnSpc>
                <a:spcPct val="100000"/>
              </a:lnSpc>
              <a:spcBef>
                <a:spcPts val="75"/>
              </a:spcBef>
            </a:pPr>
            <a:r>
              <a:rPr sz="2250" b="1" u="none" spc="-4" dirty="0">
                <a:solidFill>
                  <a:srgbClr val="333B3B"/>
                </a:solidFill>
              </a:rPr>
              <a:t>Current</a:t>
            </a:r>
            <a:r>
              <a:rPr sz="2250" b="1" u="none" spc="-41" dirty="0">
                <a:solidFill>
                  <a:srgbClr val="333B3B"/>
                </a:solidFill>
              </a:rPr>
              <a:t> </a:t>
            </a:r>
            <a:r>
              <a:rPr sz="2250" b="1" u="none" spc="-4" dirty="0">
                <a:solidFill>
                  <a:srgbClr val="333B3B"/>
                </a:solidFill>
              </a:rPr>
              <a:t>Status</a:t>
            </a:r>
            <a:endParaRPr sz="2250" dirty="0"/>
          </a:p>
        </p:txBody>
      </p:sp>
      <p:sp>
        <p:nvSpPr>
          <p:cNvPr id="8" name="object 8"/>
          <p:cNvSpPr txBox="1"/>
          <p:nvPr/>
        </p:nvSpPr>
        <p:spPr>
          <a:xfrm>
            <a:off x="424342" y="1499607"/>
            <a:ext cx="5365086" cy="1859483"/>
          </a:xfrm>
          <a:prstGeom prst="rect">
            <a:avLst/>
          </a:prstGeom>
        </p:spPr>
        <p:txBody>
          <a:bodyPr vert="horz" wrap="square" lIns="0" tIns="9525" rIns="0" bIns="0" rtlCol="0">
            <a:spAutoFit/>
          </a:bodyPr>
          <a:lstStyle/>
          <a:p>
            <a:pPr marL="295275" indent="-285750">
              <a:spcBef>
                <a:spcPts val="75"/>
              </a:spcBef>
              <a:buFont typeface="Arial" panose="020B0604020202020204" pitchFamily="34" charset="0"/>
              <a:buChar char="•"/>
            </a:pPr>
            <a:r>
              <a:rPr sz="1350" dirty="0">
                <a:solidFill>
                  <a:srgbClr val="737572"/>
                </a:solidFill>
                <a:latin typeface="Arial" panose="020B0604020202020204" pitchFamily="34" charset="0"/>
                <a:cs typeface="Arial" panose="020B0604020202020204" pitchFamily="34" charset="0"/>
              </a:rPr>
              <a:t>No </a:t>
            </a:r>
            <a:r>
              <a:rPr sz="1350" spc="-8" dirty="0">
                <a:solidFill>
                  <a:srgbClr val="737572"/>
                </a:solidFill>
                <a:latin typeface="Arial" panose="020B0604020202020204" pitchFamily="34" charset="0"/>
                <a:cs typeface="Arial" panose="020B0604020202020204" pitchFamily="34" charset="0"/>
              </a:rPr>
              <a:t>enterprise</a:t>
            </a:r>
            <a:r>
              <a:rPr sz="1350" spc="4" dirty="0">
                <a:solidFill>
                  <a:srgbClr val="737572"/>
                </a:solidFill>
                <a:latin typeface="Arial" panose="020B0604020202020204" pitchFamily="34" charset="0"/>
                <a:cs typeface="Arial" panose="020B0604020202020204" pitchFamily="34" charset="0"/>
              </a:rPr>
              <a:t> </a:t>
            </a:r>
            <a:r>
              <a:rPr sz="1350" spc="-8" dirty="0">
                <a:solidFill>
                  <a:srgbClr val="737572"/>
                </a:solidFill>
                <a:latin typeface="Arial" panose="020B0604020202020204" pitchFamily="34" charset="0"/>
                <a:cs typeface="Arial" panose="020B0604020202020204" pitchFamily="34" charset="0"/>
              </a:rPr>
              <a:t>architecture</a:t>
            </a:r>
            <a:endParaRPr sz="1350" dirty="0">
              <a:latin typeface="Arial" panose="020B0604020202020204" pitchFamily="34" charset="0"/>
              <a:cs typeface="Arial" panose="020B0604020202020204" pitchFamily="34" charset="0"/>
            </a:endParaRPr>
          </a:p>
          <a:p>
            <a:pPr marL="285750" indent="-285750">
              <a:spcBef>
                <a:spcPts val="45"/>
              </a:spcBef>
              <a:buFont typeface="Arial" panose="020B0604020202020204" pitchFamily="34" charset="0"/>
              <a:buChar char="•"/>
            </a:pPr>
            <a:endParaRPr sz="1275" dirty="0">
              <a:latin typeface="Arial" panose="020B0604020202020204" pitchFamily="34" charset="0"/>
              <a:cs typeface="Arial" panose="020B0604020202020204" pitchFamily="34" charset="0"/>
            </a:endParaRPr>
          </a:p>
          <a:p>
            <a:pPr marL="295275" indent="-285750">
              <a:buFont typeface="Arial" panose="020B0604020202020204" pitchFamily="34" charset="0"/>
              <a:buChar char="•"/>
            </a:pPr>
            <a:r>
              <a:rPr sz="1350" spc="-4" dirty="0">
                <a:solidFill>
                  <a:srgbClr val="737572"/>
                </a:solidFill>
                <a:latin typeface="Arial" panose="020B0604020202020204" pitchFamily="34" charset="0"/>
                <a:cs typeface="Arial" panose="020B0604020202020204" pitchFamily="34" charset="0"/>
              </a:rPr>
              <a:t>Siloed</a:t>
            </a:r>
            <a:r>
              <a:rPr sz="1350" spc="4" dirty="0">
                <a:solidFill>
                  <a:srgbClr val="737572"/>
                </a:solidFill>
                <a:latin typeface="Arial" panose="020B0604020202020204" pitchFamily="34" charset="0"/>
                <a:cs typeface="Arial" panose="020B0604020202020204" pitchFamily="34" charset="0"/>
              </a:rPr>
              <a:t> </a:t>
            </a:r>
            <a:r>
              <a:rPr sz="1350" spc="-4" dirty="0">
                <a:solidFill>
                  <a:srgbClr val="737572"/>
                </a:solidFill>
                <a:latin typeface="Arial" panose="020B0604020202020204" pitchFamily="34" charset="0"/>
                <a:cs typeface="Arial" panose="020B0604020202020204" pitchFamily="34" charset="0"/>
              </a:rPr>
              <a:t>applications</a:t>
            </a:r>
            <a:endParaRPr sz="1350" dirty="0">
              <a:latin typeface="Arial" panose="020B0604020202020204" pitchFamily="34" charset="0"/>
              <a:cs typeface="Arial" panose="020B0604020202020204" pitchFamily="34" charset="0"/>
            </a:endParaRPr>
          </a:p>
          <a:p>
            <a:pPr marL="295275" marR="601504" indent="-285750">
              <a:lnSpc>
                <a:spcPct val="198900"/>
              </a:lnSpc>
              <a:spcBef>
                <a:spcPts val="19"/>
              </a:spcBef>
              <a:buFont typeface="Arial" panose="020B0604020202020204" pitchFamily="34" charset="0"/>
              <a:buChar char="•"/>
            </a:pPr>
            <a:r>
              <a:rPr sz="1350" spc="-4" dirty="0">
                <a:solidFill>
                  <a:srgbClr val="737572"/>
                </a:solidFill>
                <a:latin typeface="Arial" panose="020B0604020202020204" pitchFamily="34" charset="0"/>
                <a:cs typeface="Arial" panose="020B0604020202020204" pitchFamily="34" charset="0"/>
              </a:rPr>
              <a:t>Incongruent user experience  </a:t>
            </a:r>
            <a:r>
              <a:rPr sz="1350" dirty="0">
                <a:solidFill>
                  <a:srgbClr val="737572"/>
                </a:solidFill>
                <a:latin typeface="Arial" panose="020B0604020202020204" pitchFamily="34" charset="0"/>
                <a:cs typeface="Arial" panose="020B0604020202020204" pitchFamily="34" charset="0"/>
              </a:rPr>
              <a:t>Lack of </a:t>
            </a:r>
            <a:r>
              <a:rPr sz="1350" spc="-11" dirty="0">
                <a:solidFill>
                  <a:srgbClr val="737572"/>
                </a:solidFill>
                <a:latin typeface="Arial" panose="020B0604020202020204" pitchFamily="34" charset="0"/>
                <a:cs typeface="Arial" panose="020B0604020202020204" pitchFamily="34" charset="0"/>
              </a:rPr>
              <a:t>data</a:t>
            </a:r>
            <a:r>
              <a:rPr sz="1350" spc="-15" dirty="0">
                <a:solidFill>
                  <a:srgbClr val="737572"/>
                </a:solidFill>
                <a:latin typeface="Arial" panose="020B0604020202020204" pitchFamily="34" charset="0"/>
                <a:cs typeface="Arial" panose="020B0604020202020204" pitchFamily="34" charset="0"/>
              </a:rPr>
              <a:t> </a:t>
            </a:r>
            <a:r>
              <a:rPr sz="1350" spc="-4" dirty="0">
                <a:solidFill>
                  <a:srgbClr val="737572"/>
                </a:solidFill>
                <a:latin typeface="Arial" panose="020B0604020202020204" pitchFamily="34" charset="0"/>
                <a:cs typeface="Arial" panose="020B0604020202020204" pitchFamily="34" charset="0"/>
              </a:rPr>
              <a:t>management</a:t>
            </a:r>
            <a:endParaRPr sz="1350" dirty="0">
              <a:latin typeface="Arial" panose="020B0604020202020204" pitchFamily="34" charset="0"/>
              <a:cs typeface="Arial" panose="020B0604020202020204" pitchFamily="34" charset="0"/>
            </a:endParaRPr>
          </a:p>
          <a:p>
            <a:pPr marL="295275" marR="961549" indent="-285750">
              <a:lnSpc>
                <a:spcPct val="198900"/>
              </a:lnSpc>
              <a:spcBef>
                <a:spcPts val="71"/>
              </a:spcBef>
              <a:buFont typeface="Arial" panose="020B0604020202020204" pitchFamily="34" charset="0"/>
              <a:buChar char="•"/>
            </a:pPr>
            <a:r>
              <a:rPr sz="1350" spc="-4" dirty="0">
                <a:solidFill>
                  <a:srgbClr val="737572"/>
                </a:solidFill>
                <a:latin typeface="Arial" panose="020B0604020202020204" pitchFamily="34" charset="0"/>
                <a:cs typeface="Arial" panose="020B0604020202020204" pitchFamily="34" charset="0"/>
              </a:rPr>
              <a:t>Non-scalable </a:t>
            </a:r>
            <a:r>
              <a:rPr sz="1350" spc="-8" dirty="0">
                <a:solidFill>
                  <a:srgbClr val="737572"/>
                </a:solidFill>
                <a:latin typeface="Arial" panose="020B0604020202020204" pitchFamily="34" charset="0"/>
                <a:cs typeface="Arial" panose="020B0604020202020204" pitchFamily="34" charset="0"/>
              </a:rPr>
              <a:t>tech </a:t>
            </a:r>
            <a:r>
              <a:rPr sz="1350" spc="-11" dirty="0">
                <a:solidFill>
                  <a:srgbClr val="737572"/>
                </a:solidFill>
                <a:latin typeface="Arial" panose="020B0604020202020204" pitchFamily="34" charset="0"/>
                <a:cs typeface="Arial" panose="020B0604020202020204" pitchFamily="34" charset="0"/>
              </a:rPr>
              <a:t>stack  </a:t>
            </a:r>
            <a:r>
              <a:rPr sz="1350" dirty="0">
                <a:solidFill>
                  <a:srgbClr val="737572"/>
                </a:solidFill>
                <a:latin typeface="Arial" panose="020B0604020202020204" pitchFamily="34" charset="0"/>
                <a:cs typeface="Arial" panose="020B0604020202020204" pitchFamily="34" charset="0"/>
              </a:rPr>
              <a:t>Lack of</a:t>
            </a:r>
            <a:r>
              <a:rPr sz="1350" spc="-8" dirty="0">
                <a:solidFill>
                  <a:srgbClr val="737572"/>
                </a:solidFill>
                <a:latin typeface="Arial" panose="020B0604020202020204" pitchFamily="34" charset="0"/>
                <a:cs typeface="Arial" panose="020B0604020202020204" pitchFamily="34" charset="0"/>
              </a:rPr>
              <a:t> automation</a:t>
            </a:r>
            <a:endParaRPr sz="1350" dirty="0">
              <a:latin typeface="Arial" panose="020B0604020202020204" pitchFamily="34" charset="0"/>
              <a:cs typeface="Arial" panose="020B0604020202020204" pitchFamily="34" charset="0"/>
            </a:endParaRPr>
          </a:p>
          <a:p>
            <a:pPr marL="295275" marR="3810" indent="-285750">
              <a:lnSpc>
                <a:spcPts val="3240"/>
              </a:lnSpc>
              <a:spcBef>
                <a:spcPts val="360"/>
              </a:spcBef>
              <a:buFont typeface="Arial" panose="020B0604020202020204" pitchFamily="34" charset="0"/>
              <a:buChar char="•"/>
            </a:pPr>
            <a:r>
              <a:rPr sz="1350" spc="-4" dirty="0">
                <a:solidFill>
                  <a:srgbClr val="737572"/>
                </a:solidFill>
                <a:latin typeface="Arial" panose="020B0604020202020204" pitchFamily="34" charset="0"/>
                <a:cs typeface="Arial" panose="020B0604020202020204" pitchFamily="34" charset="0"/>
              </a:rPr>
              <a:t>Significant </a:t>
            </a:r>
            <a:r>
              <a:rPr sz="1350" dirty="0">
                <a:solidFill>
                  <a:srgbClr val="737572"/>
                </a:solidFill>
                <a:latin typeface="Arial" panose="020B0604020202020204" pitchFamily="34" charset="0"/>
                <a:cs typeface="Arial" panose="020B0604020202020204" pitchFamily="34" charset="0"/>
              </a:rPr>
              <a:t>imbedded </a:t>
            </a:r>
            <a:r>
              <a:rPr sz="1350" spc="-8" dirty="0">
                <a:solidFill>
                  <a:srgbClr val="737572"/>
                </a:solidFill>
                <a:latin typeface="Arial" panose="020B0604020202020204" pitchFamily="34" charset="0"/>
                <a:cs typeface="Arial" panose="020B0604020202020204" pitchFamily="34" charset="0"/>
              </a:rPr>
              <a:t>operational </a:t>
            </a:r>
            <a:r>
              <a:rPr sz="1350" spc="-4" dirty="0">
                <a:solidFill>
                  <a:srgbClr val="737572"/>
                </a:solidFill>
                <a:latin typeface="Arial" panose="020B0604020202020204" pitchFamily="34" charset="0"/>
                <a:cs typeface="Arial" panose="020B0604020202020204" pitchFamily="34" charset="0"/>
              </a:rPr>
              <a:t>risk  </a:t>
            </a:r>
            <a:r>
              <a:rPr sz="1350" spc="-8" dirty="0">
                <a:solidFill>
                  <a:srgbClr val="737572"/>
                </a:solidFill>
                <a:latin typeface="Arial" panose="020B0604020202020204" pitchFamily="34" charset="0"/>
                <a:cs typeface="Arial" panose="020B0604020202020204" pitchFamily="34" charset="0"/>
              </a:rPr>
              <a:t>Non-standard</a:t>
            </a:r>
            <a:r>
              <a:rPr sz="1350" dirty="0">
                <a:solidFill>
                  <a:srgbClr val="737572"/>
                </a:solidFill>
                <a:latin typeface="Arial" panose="020B0604020202020204" pitchFamily="34" charset="0"/>
                <a:cs typeface="Arial" panose="020B0604020202020204" pitchFamily="34" charset="0"/>
              </a:rPr>
              <a:t> </a:t>
            </a:r>
            <a:r>
              <a:rPr sz="1350" spc="-8" dirty="0">
                <a:solidFill>
                  <a:srgbClr val="737572"/>
                </a:solidFill>
                <a:latin typeface="Arial" panose="020B0604020202020204" pitchFamily="34" charset="0"/>
                <a:cs typeface="Arial" panose="020B0604020202020204" pitchFamily="34" charset="0"/>
              </a:rPr>
              <a:t>protocols</a:t>
            </a:r>
            <a:endParaRPr sz="1350" dirty="0">
              <a:latin typeface="Arial" panose="020B0604020202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74488" y="1083944"/>
            <a:ext cx="67628" cy="125034"/>
          </a:xfrm>
          <a:prstGeom prst="rect">
            <a:avLst/>
          </a:prstGeom>
        </p:spPr>
        <p:txBody>
          <a:bodyPr vert="horz" wrap="square" lIns="0" tIns="9525" rIns="0" bIns="0" rtlCol="0">
            <a:spAutoFit/>
          </a:bodyPr>
          <a:lstStyle/>
          <a:p>
            <a:pPr marL="9525">
              <a:spcBef>
                <a:spcPts val="75"/>
              </a:spcBef>
            </a:pPr>
            <a:r>
              <a:rPr sz="750" b="1" dirty="0">
                <a:solidFill>
                  <a:srgbClr val="BFBFBF"/>
                </a:solidFill>
                <a:latin typeface="Calibri"/>
                <a:cs typeface="Calibri"/>
              </a:rPr>
              <a:t>7</a:t>
            </a:r>
            <a:endParaRPr sz="750" dirty="0">
              <a:latin typeface="Calibri"/>
              <a:cs typeface="Calibri"/>
            </a:endParaRPr>
          </a:p>
        </p:txBody>
      </p:sp>
      <p:sp>
        <p:nvSpPr>
          <p:cNvPr id="3" name="object 3"/>
          <p:cNvSpPr/>
          <p:nvPr/>
        </p:nvSpPr>
        <p:spPr>
          <a:xfrm>
            <a:off x="8702288" y="1236405"/>
            <a:ext cx="206693" cy="0"/>
          </a:xfrm>
          <a:custGeom>
            <a:avLst/>
            <a:gdLst/>
            <a:ahLst/>
            <a:cxnLst/>
            <a:rect l="l" t="t" r="r" b="b"/>
            <a:pathLst>
              <a:path w="275590">
                <a:moveTo>
                  <a:pt x="0" y="0"/>
                </a:moveTo>
                <a:lnTo>
                  <a:pt x="275455" y="0"/>
                </a:lnTo>
              </a:path>
            </a:pathLst>
          </a:custGeom>
          <a:ln w="19883">
            <a:solidFill>
              <a:srgbClr val="BFBFBF"/>
            </a:solidFill>
          </a:ln>
        </p:spPr>
        <p:txBody>
          <a:bodyPr wrap="square" lIns="0" tIns="0" rIns="0" bIns="0" rtlCol="0"/>
          <a:lstStyle/>
          <a:p>
            <a:endParaRPr sz="1350" dirty="0"/>
          </a:p>
        </p:txBody>
      </p:sp>
      <p:sp>
        <p:nvSpPr>
          <p:cNvPr id="4" name="object 4"/>
          <p:cNvSpPr txBox="1">
            <a:spLocks noGrp="1"/>
          </p:cNvSpPr>
          <p:nvPr>
            <p:ph type="title"/>
          </p:nvPr>
        </p:nvSpPr>
        <p:spPr>
          <a:xfrm>
            <a:off x="164419" y="252245"/>
            <a:ext cx="6406502" cy="369717"/>
          </a:xfrm>
          <a:prstGeom prst="rect">
            <a:avLst/>
          </a:prstGeom>
        </p:spPr>
        <p:txBody>
          <a:bodyPr vert="horz" wrap="square" lIns="0" tIns="9525" rIns="0" bIns="0" rtlCol="0" anchor="ctr">
            <a:spAutoFit/>
          </a:bodyPr>
          <a:lstStyle/>
          <a:p>
            <a:pPr hangingPunct="0"/>
            <a:r>
              <a:rPr sz="2600" b="1" dirty="0">
                <a:solidFill>
                  <a:srgbClr val="000000"/>
                </a:solidFill>
                <a:latin typeface="Arial" panose="020B0604020202020204" pitchFamily="34" charset="0"/>
                <a:cs typeface="Arial" panose="020B0604020202020204" pitchFamily="34" charset="0"/>
                <a:sym typeface="Arial"/>
              </a:rPr>
              <a:t>Same architecture, two applications?</a:t>
            </a:r>
          </a:p>
        </p:txBody>
      </p:sp>
      <p:sp>
        <p:nvSpPr>
          <p:cNvPr id="5" name="object 5"/>
          <p:cNvSpPr/>
          <p:nvPr/>
        </p:nvSpPr>
        <p:spPr>
          <a:xfrm>
            <a:off x="282648" y="1713284"/>
            <a:ext cx="810101" cy="0"/>
          </a:xfrm>
          <a:custGeom>
            <a:avLst/>
            <a:gdLst/>
            <a:ahLst/>
            <a:cxnLst/>
            <a:rect l="l" t="t" r="r" b="b"/>
            <a:pathLst>
              <a:path w="1080135">
                <a:moveTo>
                  <a:pt x="0" y="0"/>
                </a:moveTo>
                <a:lnTo>
                  <a:pt x="1080000" y="1"/>
                </a:lnTo>
              </a:path>
            </a:pathLst>
          </a:custGeom>
          <a:ln w="19050">
            <a:solidFill>
              <a:srgbClr val="F5B13F"/>
            </a:solidFill>
          </a:ln>
        </p:spPr>
        <p:txBody>
          <a:bodyPr wrap="square" lIns="0" tIns="0" rIns="0" bIns="0" rtlCol="0"/>
          <a:lstStyle/>
          <a:p>
            <a:endParaRPr sz="1350" dirty="0"/>
          </a:p>
        </p:txBody>
      </p:sp>
      <p:sp>
        <p:nvSpPr>
          <p:cNvPr id="8" name="object 8"/>
          <p:cNvSpPr/>
          <p:nvPr/>
        </p:nvSpPr>
        <p:spPr>
          <a:xfrm>
            <a:off x="4993264" y="1961708"/>
            <a:ext cx="3533478" cy="3988485"/>
          </a:xfrm>
          <a:prstGeom prst="rect">
            <a:avLst/>
          </a:prstGeom>
          <a:blipFill>
            <a:blip r:embed="rId2" cstate="print"/>
            <a:stretch>
              <a:fillRect/>
            </a:stretch>
          </a:blipFill>
        </p:spPr>
        <p:txBody>
          <a:bodyPr wrap="square" lIns="0" tIns="0" rIns="0" bIns="0" rtlCol="0"/>
          <a:lstStyle/>
          <a:p>
            <a:endParaRPr sz="1350" dirty="0"/>
          </a:p>
        </p:txBody>
      </p:sp>
      <p:sp>
        <p:nvSpPr>
          <p:cNvPr id="9" name="object 9"/>
          <p:cNvSpPr/>
          <p:nvPr/>
        </p:nvSpPr>
        <p:spPr>
          <a:xfrm>
            <a:off x="558209" y="2073356"/>
            <a:ext cx="3662917" cy="3876838"/>
          </a:xfrm>
          <a:prstGeom prst="rect">
            <a:avLst/>
          </a:prstGeom>
          <a:blipFill>
            <a:blip r:embed="rId3" cstate="print"/>
            <a:stretch>
              <a:fillRect/>
            </a:stretch>
          </a:blipFill>
        </p:spPr>
        <p:txBody>
          <a:bodyPr wrap="square" lIns="0" tIns="0" rIns="0" bIns="0" rtlCol="0"/>
          <a:lstStyle/>
          <a:p>
            <a:endParaRPr sz="1350"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74488" y="1083944"/>
            <a:ext cx="67628" cy="125034"/>
          </a:xfrm>
          <a:prstGeom prst="rect">
            <a:avLst/>
          </a:prstGeom>
        </p:spPr>
        <p:txBody>
          <a:bodyPr vert="horz" wrap="square" lIns="0" tIns="9525" rIns="0" bIns="0" rtlCol="0">
            <a:spAutoFit/>
          </a:bodyPr>
          <a:lstStyle/>
          <a:p>
            <a:pPr marL="9525">
              <a:spcBef>
                <a:spcPts val="75"/>
              </a:spcBef>
            </a:pPr>
            <a:r>
              <a:rPr sz="750" b="1" dirty="0">
                <a:solidFill>
                  <a:srgbClr val="BFBFBF"/>
                </a:solidFill>
                <a:latin typeface="Calibri"/>
                <a:cs typeface="Calibri"/>
              </a:rPr>
              <a:t>8</a:t>
            </a:r>
            <a:endParaRPr sz="750" dirty="0">
              <a:latin typeface="Calibri"/>
              <a:cs typeface="Calibri"/>
            </a:endParaRPr>
          </a:p>
        </p:txBody>
      </p:sp>
      <p:sp>
        <p:nvSpPr>
          <p:cNvPr id="4" name="object 4"/>
          <p:cNvSpPr/>
          <p:nvPr/>
        </p:nvSpPr>
        <p:spPr>
          <a:xfrm>
            <a:off x="8702288" y="1236405"/>
            <a:ext cx="206693" cy="0"/>
          </a:xfrm>
          <a:custGeom>
            <a:avLst/>
            <a:gdLst/>
            <a:ahLst/>
            <a:cxnLst/>
            <a:rect l="l" t="t" r="r" b="b"/>
            <a:pathLst>
              <a:path w="275590">
                <a:moveTo>
                  <a:pt x="0" y="0"/>
                </a:moveTo>
                <a:lnTo>
                  <a:pt x="275455" y="0"/>
                </a:lnTo>
              </a:path>
            </a:pathLst>
          </a:custGeom>
          <a:ln w="19883">
            <a:solidFill>
              <a:srgbClr val="BFBFBF"/>
            </a:solidFill>
          </a:ln>
        </p:spPr>
        <p:txBody>
          <a:bodyPr wrap="square" lIns="0" tIns="0" rIns="0" bIns="0" rtlCol="0"/>
          <a:lstStyle/>
          <a:p>
            <a:endParaRPr sz="1350" dirty="0"/>
          </a:p>
        </p:txBody>
      </p:sp>
      <p:sp>
        <p:nvSpPr>
          <p:cNvPr id="6" name="object 6"/>
          <p:cNvSpPr txBox="1">
            <a:spLocks noGrp="1"/>
          </p:cNvSpPr>
          <p:nvPr>
            <p:ph type="title"/>
          </p:nvPr>
        </p:nvSpPr>
        <p:spPr>
          <a:xfrm>
            <a:off x="201634" y="217977"/>
            <a:ext cx="6390552" cy="409728"/>
          </a:xfrm>
          <a:prstGeom prst="rect">
            <a:avLst/>
          </a:prstGeom>
        </p:spPr>
        <p:txBody>
          <a:bodyPr vert="horz" wrap="square" lIns="0" tIns="9525" rIns="0" bIns="0" rtlCol="0" anchor="ctr">
            <a:spAutoFit/>
          </a:bodyPr>
          <a:lstStyle/>
          <a:p>
            <a:pPr marL="9525">
              <a:lnSpc>
                <a:spcPct val="100000"/>
              </a:lnSpc>
              <a:spcBef>
                <a:spcPts val="75"/>
              </a:spcBef>
            </a:pPr>
            <a:r>
              <a:rPr sz="2600" b="1" u="none" dirty="0">
                <a:solidFill>
                  <a:srgbClr val="000000"/>
                </a:solidFill>
                <a:latin typeface="Arial" panose="020B0604020202020204" pitchFamily="34" charset="0"/>
                <a:cs typeface="Arial" panose="020B0604020202020204" pitchFamily="34" charset="0"/>
              </a:rPr>
              <a:t>Multiple Systems Operating in Silos</a:t>
            </a:r>
          </a:p>
        </p:txBody>
      </p:sp>
      <p:sp>
        <p:nvSpPr>
          <p:cNvPr id="8" name="object 8"/>
          <p:cNvSpPr txBox="1"/>
          <p:nvPr/>
        </p:nvSpPr>
        <p:spPr>
          <a:xfrm>
            <a:off x="354045" y="1494981"/>
            <a:ext cx="4754900" cy="1302280"/>
          </a:xfrm>
          <a:prstGeom prst="rect">
            <a:avLst/>
          </a:prstGeom>
        </p:spPr>
        <p:txBody>
          <a:bodyPr vert="horz" wrap="square" lIns="0" tIns="9525" rIns="0" bIns="0" rtlCol="0">
            <a:spAutoFit/>
          </a:bodyPr>
          <a:lstStyle/>
          <a:p>
            <a:pPr marL="295275" indent="-285750">
              <a:spcBef>
                <a:spcPts val="75"/>
              </a:spcBef>
              <a:buFont typeface="Arial" panose="020B0604020202020204" pitchFamily="34" charset="0"/>
              <a:buChar char="•"/>
            </a:pPr>
            <a:r>
              <a:rPr sz="1200" b="1" spc="-4" dirty="0">
                <a:solidFill>
                  <a:srgbClr val="737572"/>
                </a:solidFill>
                <a:latin typeface="Arial" panose="020B0604020202020204" pitchFamily="34" charset="0"/>
                <a:cs typeface="Arial" panose="020B0604020202020204" pitchFamily="34" charset="0"/>
              </a:rPr>
              <a:t>Higher </a:t>
            </a:r>
            <a:r>
              <a:rPr sz="1200" b="1" spc="-8" dirty="0">
                <a:solidFill>
                  <a:srgbClr val="737572"/>
                </a:solidFill>
                <a:latin typeface="Arial" panose="020B0604020202020204" pitchFamily="34" charset="0"/>
                <a:cs typeface="Arial" panose="020B0604020202020204" pitchFamily="34" charset="0"/>
              </a:rPr>
              <a:t>Costs </a:t>
            </a:r>
            <a:r>
              <a:rPr sz="1200" dirty="0">
                <a:solidFill>
                  <a:srgbClr val="737572"/>
                </a:solidFill>
                <a:latin typeface="Arial" panose="020B0604020202020204" pitchFamily="34" charset="0"/>
                <a:cs typeface="Arial" panose="020B0604020202020204" pitchFamily="34" charset="0"/>
              </a:rPr>
              <a:t>– building, </a:t>
            </a:r>
            <a:r>
              <a:rPr sz="1200" spc="-4" dirty="0">
                <a:solidFill>
                  <a:srgbClr val="737572"/>
                </a:solidFill>
                <a:latin typeface="Arial" panose="020B0604020202020204" pitchFamily="34" charset="0"/>
                <a:cs typeface="Arial" panose="020B0604020202020204" pitchFamily="34" charset="0"/>
              </a:rPr>
              <a:t>maintaining,</a:t>
            </a:r>
            <a:r>
              <a:rPr sz="1200" spc="-8"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upgrading</a:t>
            </a:r>
            <a:endParaRPr sz="1200" dirty="0">
              <a:latin typeface="Arial" panose="020B0604020202020204" pitchFamily="34" charset="0"/>
              <a:cs typeface="Arial" panose="020B0604020202020204" pitchFamily="34" charset="0"/>
            </a:endParaRPr>
          </a:p>
          <a:p>
            <a:pPr marL="285750" indent="-285750">
              <a:spcBef>
                <a:spcPts val="45"/>
              </a:spcBef>
              <a:buFont typeface="Arial" panose="020B0604020202020204" pitchFamily="34" charset="0"/>
              <a:buChar char="•"/>
            </a:pPr>
            <a:endParaRPr sz="1200" dirty="0">
              <a:latin typeface="Arial" panose="020B0604020202020204" pitchFamily="34" charset="0"/>
              <a:cs typeface="Arial" panose="020B0604020202020204" pitchFamily="34" charset="0"/>
            </a:endParaRPr>
          </a:p>
          <a:p>
            <a:pPr marL="295275" indent="-285750">
              <a:buFont typeface="Arial" panose="020B0604020202020204" pitchFamily="34" charset="0"/>
              <a:buChar char="•"/>
            </a:pPr>
            <a:r>
              <a:rPr sz="1200" b="1" spc="-8" dirty="0">
                <a:solidFill>
                  <a:srgbClr val="737572"/>
                </a:solidFill>
                <a:latin typeface="Arial" panose="020B0604020202020204" pitchFamily="34" charset="0"/>
                <a:cs typeface="Arial" panose="020B0604020202020204" pitchFamily="34" charset="0"/>
              </a:rPr>
              <a:t>Operational inefficiencies </a:t>
            </a:r>
            <a:r>
              <a:rPr sz="1200"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duplication </a:t>
            </a:r>
            <a:r>
              <a:rPr sz="1200" dirty="0">
                <a:solidFill>
                  <a:srgbClr val="737572"/>
                </a:solidFill>
                <a:latin typeface="Arial" panose="020B0604020202020204" pitchFamily="34" charset="0"/>
                <a:cs typeface="Arial" panose="020B0604020202020204" pitchFamily="34" charset="0"/>
              </a:rPr>
              <a:t>of</a:t>
            </a:r>
            <a:r>
              <a:rPr sz="1200" spc="8" dirty="0">
                <a:solidFill>
                  <a:srgbClr val="737572"/>
                </a:solidFill>
                <a:latin typeface="Arial" panose="020B0604020202020204" pitchFamily="34" charset="0"/>
                <a:cs typeface="Arial" panose="020B0604020202020204" pitchFamily="34" charset="0"/>
              </a:rPr>
              <a:t> </a:t>
            </a:r>
            <a:r>
              <a:rPr sz="1200" spc="-11" dirty="0">
                <a:solidFill>
                  <a:srgbClr val="737572"/>
                </a:solidFill>
                <a:latin typeface="Arial" panose="020B0604020202020204" pitchFamily="34" charset="0"/>
                <a:cs typeface="Arial" panose="020B0604020202020204" pitchFamily="34" charset="0"/>
              </a:rPr>
              <a:t>efforts</a:t>
            </a:r>
            <a:endParaRPr sz="1200" dirty="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endParaRPr sz="1200" dirty="0">
              <a:latin typeface="Arial" panose="020B0604020202020204" pitchFamily="34" charset="0"/>
              <a:cs typeface="Arial" panose="020B0604020202020204" pitchFamily="34" charset="0"/>
            </a:endParaRPr>
          </a:p>
          <a:p>
            <a:pPr marL="295275" indent="-285750">
              <a:buFont typeface="Arial" panose="020B0604020202020204" pitchFamily="34" charset="0"/>
              <a:buChar char="•"/>
            </a:pPr>
            <a:r>
              <a:rPr sz="1200" b="1" spc="-8" dirty="0">
                <a:solidFill>
                  <a:srgbClr val="737572"/>
                </a:solidFill>
                <a:latin typeface="Arial" panose="020B0604020202020204" pitchFamily="34" charset="0"/>
                <a:cs typeface="Arial" panose="020B0604020202020204" pitchFamily="34" charset="0"/>
              </a:rPr>
              <a:t>Complexity </a:t>
            </a:r>
            <a:r>
              <a:rPr sz="1200" dirty="0">
                <a:solidFill>
                  <a:srgbClr val="737572"/>
                </a:solidFill>
                <a:latin typeface="Arial" panose="020B0604020202020204" pitchFamily="34" charset="0"/>
                <a:cs typeface="Arial" panose="020B0604020202020204" pitchFamily="34" charset="0"/>
              </a:rPr>
              <a:t>– no </a:t>
            </a:r>
            <a:r>
              <a:rPr sz="1200" spc="-8" dirty="0">
                <a:solidFill>
                  <a:srgbClr val="737572"/>
                </a:solidFill>
                <a:latin typeface="Arial" panose="020B0604020202020204" pitchFamily="34" charset="0"/>
                <a:cs typeface="Arial" panose="020B0604020202020204" pitchFamily="34" charset="0"/>
              </a:rPr>
              <a:t>overarching</a:t>
            </a:r>
            <a:r>
              <a:rPr sz="1200" spc="11"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structure</a:t>
            </a:r>
            <a:endParaRPr sz="1200" dirty="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endParaRPr sz="1200" dirty="0">
              <a:latin typeface="Arial" panose="020B0604020202020204" pitchFamily="34" charset="0"/>
              <a:cs typeface="Arial" panose="020B0604020202020204" pitchFamily="34" charset="0"/>
            </a:endParaRPr>
          </a:p>
          <a:p>
            <a:pPr marL="295275" indent="-285750">
              <a:buFont typeface="Arial" panose="020B0604020202020204" pitchFamily="34" charset="0"/>
              <a:buChar char="•"/>
            </a:pPr>
            <a:r>
              <a:rPr sz="1200" b="1" spc="-8" dirty="0">
                <a:solidFill>
                  <a:srgbClr val="737572"/>
                </a:solidFill>
                <a:latin typeface="Arial" panose="020B0604020202020204" pitchFamily="34" charset="0"/>
                <a:cs typeface="Arial" panose="020B0604020202020204" pitchFamily="34" charset="0"/>
              </a:rPr>
              <a:t>Increased </a:t>
            </a:r>
            <a:r>
              <a:rPr sz="1200" b="1" spc="-11" dirty="0">
                <a:solidFill>
                  <a:srgbClr val="737572"/>
                </a:solidFill>
                <a:latin typeface="Arial" panose="020B0604020202020204" pitchFamily="34" charset="0"/>
                <a:cs typeface="Arial" panose="020B0604020202020204" pitchFamily="34" charset="0"/>
              </a:rPr>
              <a:t>resourcing </a:t>
            </a:r>
            <a:r>
              <a:rPr sz="1200" b="1" spc="-8" dirty="0">
                <a:solidFill>
                  <a:srgbClr val="737572"/>
                </a:solidFill>
                <a:latin typeface="Arial" panose="020B0604020202020204" pitchFamily="34" charset="0"/>
                <a:cs typeface="Arial" panose="020B0604020202020204" pitchFamily="34" charset="0"/>
              </a:rPr>
              <a:t>needs </a:t>
            </a:r>
            <a:r>
              <a:rPr sz="1200"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time</a:t>
            </a:r>
            <a:r>
              <a:rPr sz="1200" spc="38"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allocation</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922" y="205658"/>
            <a:ext cx="6077492" cy="409728"/>
          </a:xfrm>
          <a:prstGeom prst="rect">
            <a:avLst/>
          </a:prstGeom>
        </p:spPr>
        <p:txBody>
          <a:bodyPr vert="horz" wrap="square" lIns="0" tIns="9525" rIns="0" bIns="0" rtlCol="0" anchor="ctr">
            <a:spAutoFit/>
          </a:bodyPr>
          <a:lstStyle/>
          <a:p>
            <a:pPr marL="9525">
              <a:lnSpc>
                <a:spcPct val="100000"/>
              </a:lnSpc>
              <a:spcBef>
                <a:spcPts val="75"/>
              </a:spcBef>
            </a:pPr>
            <a:r>
              <a:rPr sz="2600" b="1" u="none" dirty="0">
                <a:solidFill>
                  <a:srgbClr val="000000"/>
                </a:solidFill>
                <a:latin typeface="Arial" panose="020B0604020202020204" pitchFamily="34" charset="0"/>
                <a:cs typeface="Arial" panose="020B0604020202020204" pitchFamily="34" charset="0"/>
              </a:rPr>
              <a:t>Evolution as opposed to Revolution</a:t>
            </a:r>
          </a:p>
        </p:txBody>
      </p:sp>
      <p:sp>
        <p:nvSpPr>
          <p:cNvPr id="8" name="object 8"/>
          <p:cNvSpPr txBox="1"/>
          <p:nvPr/>
        </p:nvSpPr>
        <p:spPr>
          <a:xfrm>
            <a:off x="596680" y="2243319"/>
            <a:ext cx="2052083" cy="2141708"/>
          </a:xfrm>
          <a:prstGeom prst="rect">
            <a:avLst/>
          </a:prstGeom>
        </p:spPr>
        <p:txBody>
          <a:bodyPr vert="horz" wrap="square" lIns="0" tIns="27146" rIns="0" bIns="0" rtlCol="0">
            <a:spAutoFit/>
          </a:bodyPr>
          <a:lstStyle/>
          <a:p>
            <a:pPr marL="9525" marR="109061">
              <a:lnSpc>
                <a:spcPct val="90400"/>
              </a:lnSpc>
              <a:spcBef>
                <a:spcPts val="213"/>
              </a:spcBef>
            </a:pPr>
            <a:r>
              <a:rPr sz="1200" spc="-4" dirty="0">
                <a:solidFill>
                  <a:srgbClr val="737572"/>
                </a:solidFill>
                <a:latin typeface="Arial" panose="020B0604020202020204" pitchFamily="34" charset="0"/>
                <a:cs typeface="Arial" panose="020B0604020202020204" pitchFamily="34" charset="0"/>
              </a:rPr>
              <a:t>Connect </a:t>
            </a:r>
            <a:r>
              <a:rPr sz="1200" spc="-11" dirty="0">
                <a:solidFill>
                  <a:srgbClr val="737572"/>
                </a:solidFill>
                <a:latin typeface="Arial" panose="020B0604020202020204" pitchFamily="34" charset="0"/>
                <a:cs typeface="Arial" panose="020B0604020202020204" pitchFamily="34" charset="0"/>
              </a:rPr>
              <a:t>data </a:t>
            </a:r>
            <a:r>
              <a:rPr sz="1200" spc="-4" dirty="0">
                <a:solidFill>
                  <a:srgbClr val="737572"/>
                </a:solidFill>
                <a:latin typeface="Arial" panose="020B0604020202020204" pitchFamily="34" charset="0"/>
                <a:cs typeface="Arial" panose="020B0604020202020204" pitchFamily="34" charset="0"/>
              </a:rPr>
              <a:t>and  </a:t>
            </a:r>
            <a:r>
              <a:rPr sz="1200" spc="-8" dirty="0">
                <a:solidFill>
                  <a:srgbClr val="737572"/>
                </a:solidFill>
                <a:latin typeface="Arial" panose="020B0604020202020204" pitchFamily="34" charset="0"/>
                <a:cs typeface="Arial" panose="020B0604020202020204" pitchFamily="34" charset="0"/>
              </a:rPr>
              <a:t>application </a:t>
            </a:r>
            <a:r>
              <a:rPr sz="1200" spc="-11" dirty="0">
                <a:solidFill>
                  <a:srgbClr val="737572"/>
                </a:solidFill>
                <a:latin typeface="Arial" panose="020B0604020202020204" pitchFamily="34" charset="0"/>
                <a:cs typeface="Arial" panose="020B0604020202020204" pitchFamily="34" charset="0"/>
              </a:rPr>
              <a:t>layers. </a:t>
            </a:r>
            <a:r>
              <a:rPr sz="1200" spc="-56" dirty="0">
                <a:solidFill>
                  <a:srgbClr val="737572"/>
                </a:solidFill>
                <a:latin typeface="Arial" panose="020B0604020202020204" pitchFamily="34" charset="0"/>
                <a:cs typeface="Arial" panose="020B0604020202020204" pitchFamily="34" charset="0"/>
              </a:rPr>
              <a:t>To  </a:t>
            </a:r>
            <a:r>
              <a:rPr sz="1200" spc="-4" dirty="0">
                <a:solidFill>
                  <a:srgbClr val="737572"/>
                </a:solidFill>
                <a:latin typeface="Arial" panose="020B0604020202020204" pitchFamily="34" charset="0"/>
                <a:cs typeface="Arial" panose="020B0604020202020204" pitchFamily="34" charset="0"/>
              </a:rPr>
              <a:t>deliver </a:t>
            </a:r>
            <a:r>
              <a:rPr sz="1200" dirty="0">
                <a:solidFill>
                  <a:srgbClr val="737572"/>
                </a:solidFill>
                <a:latin typeface="Arial" panose="020B0604020202020204" pitchFamily="34" charset="0"/>
                <a:cs typeface="Arial" panose="020B0604020202020204" pitchFamily="34" charset="0"/>
              </a:rPr>
              <a:t>a </a:t>
            </a:r>
            <a:r>
              <a:rPr sz="1200" spc="-4" dirty="0">
                <a:solidFill>
                  <a:srgbClr val="737572"/>
                </a:solidFill>
                <a:latin typeface="Arial" panose="020B0604020202020204" pitchFamily="34" charset="0"/>
                <a:cs typeface="Arial" panose="020B0604020202020204" pitchFamily="34" charset="0"/>
              </a:rPr>
              <a:t>more holistic  </a:t>
            </a:r>
            <a:r>
              <a:rPr sz="1200" spc="-8" dirty="0">
                <a:solidFill>
                  <a:srgbClr val="737572"/>
                </a:solidFill>
                <a:latin typeface="Arial" panose="020B0604020202020204" pitchFamily="34" charset="0"/>
                <a:cs typeface="Arial" panose="020B0604020202020204" pitchFamily="34" charset="0"/>
              </a:rPr>
              <a:t>operational</a:t>
            </a:r>
            <a:r>
              <a:rPr sz="1200" spc="-19"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framework.</a:t>
            </a:r>
            <a:endParaRPr sz="1200" dirty="0">
              <a:latin typeface="Arial" panose="020B0604020202020204" pitchFamily="34" charset="0"/>
              <a:cs typeface="Arial" panose="020B0604020202020204" pitchFamily="34" charset="0"/>
            </a:endParaRPr>
          </a:p>
          <a:p>
            <a:pPr marL="9525">
              <a:spcBef>
                <a:spcPts val="574"/>
              </a:spcBef>
            </a:pPr>
            <a:r>
              <a:rPr sz="1200" b="1" spc="-8" dirty="0">
                <a:solidFill>
                  <a:srgbClr val="737572"/>
                </a:solidFill>
                <a:latin typeface="Arial" panose="020B0604020202020204" pitchFamily="34" charset="0"/>
                <a:cs typeface="Arial" panose="020B0604020202020204" pitchFamily="34" charset="0"/>
              </a:rPr>
              <a:t>Timeframe</a:t>
            </a:r>
            <a:r>
              <a:rPr sz="1200" spc="-8"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2-3</a:t>
            </a:r>
            <a:r>
              <a:rPr sz="1200" spc="-45"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months</a:t>
            </a:r>
            <a:endParaRPr sz="1200" dirty="0">
              <a:latin typeface="Arial" panose="020B0604020202020204" pitchFamily="34" charset="0"/>
              <a:cs typeface="Arial" panose="020B0604020202020204" pitchFamily="34" charset="0"/>
            </a:endParaRPr>
          </a:p>
          <a:p>
            <a:pPr marL="9525" marR="3810">
              <a:lnSpc>
                <a:spcPct val="90600"/>
              </a:lnSpc>
              <a:spcBef>
                <a:spcPts val="731"/>
              </a:spcBef>
            </a:pPr>
            <a:r>
              <a:rPr sz="1200" b="1" spc="-4" dirty="0">
                <a:solidFill>
                  <a:srgbClr val="737572"/>
                </a:solidFill>
                <a:latin typeface="Arial" panose="020B0604020202020204" pitchFamily="34" charset="0"/>
                <a:cs typeface="Arial" panose="020B0604020202020204" pitchFamily="34" charset="0"/>
              </a:rPr>
              <a:t>Activities</a:t>
            </a:r>
            <a:r>
              <a:rPr sz="1200" spc="-4" dirty="0">
                <a:solidFill>
                  <a:srgbClr val="737572"/>
                </a:solidFill>
                <a:latin typeface="Arial" panose="020B0604020202020204" pitchFamily="34" charset="0"/>
                <a:cs typeface="Arial" panose="020B0604020202020204" pitchFamily="34" charset="0"/>
              </a:rPr>
              <a:t>: API </a:t>
            </a:r>
            <a:r>
              <a:rPr sz="1200" spc="-8" dirty="0">
                <a:solidFill>
                  <a:srgbClr val="737572"/>
                </a:solidFill>
                <a:latin typeface="Arial" panose="020B0604020202020204" pitchFamily="34" charset="0"/>
                <a:cs typeface="Arial" panose="020B0604020202020204" pitchFamily="34" charset="0"/>
              </a:rPr>
              <a:t>creation,  database organization,</a:t>
            </a:r>
            <a:r>
              <a:rPr sz="1200" spc="-41"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UI  enhancement</a:t>
            </a:r>
            <a:endParaRPr sz="1200" dirty="0">
              <a:latin typeface="Arial" panose="020B0604020202020204" pitchFamily="34" charset="0"/>
              <a:cs typeface="Arial" panose="020B0604020202020204" pitchFamily="34" charset="0"/>
            </a:endParaRPr>
          </a:p>
          <a:p>
            <a:pPr marL="9525" marR="88106" algn="just">
              <a:lnSpc>
                <a:spcPct val="91200"/>
              </a:lnSpc>
              <a:spcBef>
                <a:spcPts val="720"/>
              </a:spcBef>
            </a:pPr>
            <a:r>
              <a:rPr sz="1200" b="1" spc="-26" dirty="0">
                <a:solidFill>
                  <a:srgbClr val="737572"/>
                </a:solidFill>
                <a:latin typeface="Arial" panose="020B0604020202020204" pitchFamily="34" charset="0"/>
                <a:cs typeface="Arial" panose="020B0604020202020204" pitchFamily="34" charset="0"/>
              </a:rPr>
              <a:t>Target </a:t>
            </a:r>
            <a:r>
              <a:rPr sz="1200" b="1" spc="-4" dirty="0">
                <a:solidFill>
                  <a:srgbClr val="737572"/>
                </a:solidFill>
                <a:latin typeface="Arial" panose="020B0604020202020204" pitchFamily="34" charset="0"/>
                <a:cs typeface="Arial" panose="020B0604020202020204" pitchFamily="34" charset="0"/>
              </a:rPr>
              <a:t>Apps</a:t>
            </a:r>
            <a:r>
              <a:rPr sz="1200" spc="-4"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e-Markets,  </a:t>
            </a:r>
            <a:r>
              <a:rPr sz="1200" spc="-4" dirty="0">
                <a:solidFill>
                  <a:srgbClr val="737572"/>
                </a:solidFill>
                <a:latin typeface="Arial" panose="020B0604020202020204" pitchFamily="34" charset="0"/>
                <a:cs typeface="Arial" panose="020B0604020202020204" pitchFamily="34" charset="0"/>
              </a:rPr>
              <a:t>Daily </a:t>
            </a:r>
            <a:r>
              <a:rPr sz="1200" spc="-8" dirty="0">
                <a:solidFill>
                  <a:srgbClr val="737572"/>
                </a:solidFill>
                <a:latin typeface="Arial" panose="020B0604020202020204" pitchFamily="34" charset="0"/>
                <a:cs typeface="Arial" panose="020B0604020202020204" pitchFamily="34" charset="0"/>
              </a:rPr>
              <a:t>Quotation/Closing  </a:t>
            </a:r>
            <a:r>
              <a:rPr sz="1200" spc="-4" dirty="0">
                <a:solidFill>
                  <a:srgbClr val="737572"/>
                </a:solidFill>
                <a:latin typeface="Arial" panose="020B0604020202020204" pitchFamily="34" charset="0"/>
                <a:cs typeface="Arial" panose="020B0604020202020204" pitchFamily="34" charset="0"/>
              </a:rPr>
              <a:t>Prices</a:t>
            </a:r>
            <a:endParaRPr sz="1200" dirty="0">
              <a:latin typeface="Arial" panose="020B0604020202020204" pitchFamily="34" charset="0"/>
              <a:cs typeface="Arial" panose="020B0604020202020204" pitchFamily="34" charset="0"/>
            </a:endParaRPr>
          </a:p>
        </p:txBody>
      </p:sp>
      <p:sp>
        <p:nvSpPr>
          <p:cNvPr id="13" name="object 13"/>
          <p:cNvSpPr txBox="1">
            <a:spLocks noGrp="1"/>
          </p:cNvSpPr>
          <p:nvPr>
            <p:ph type="ftr" sz="quarter" idx="5"/>
          </p:nvPr>
        </p:nvSpPr>
        <p:spPr>
          <a:xfrm>
            <a:off x="0" y="857251"/>
            <a:ext cx="0" cy="120289"/>
          </a:xfrm>
          <a:prstGeom prst="rect">
            <a:avLst/>
          </a:prstGeom>
        </p:spPr>
        <p:txBody>
          <a:bodyPr vert="horz" wrap="square" lIns="0" tIns="0" rIns="0" bIns="0" rtlCol="0">
            <a:spAutoFit/>
          </a:bodyPr>
          <a:lstStyle/>
          <a:p>
            <a:pPr marL="9525">
              <a:lnSpc>
                <a:spcPts val="986"/>
              </a:lnSpc>
            </a:pPr>
            <a:r>
              <a:rPr dirty="0"/>
              <a:t>T</a:t>
            </a:r>
          </a:p>
        </p:txBody>
      </p:sp>
      <p:sp>
        <p:nvSpPr>
          <p:cNvPr id="9" name="object 9"/>
          <p:cNvSpPr txBox="1"/>
          <p:nvPr/>
        </p:nvSpPr>
        <p:spPr>
          <a:xfrm>
            <a:off x="596680" y="1736589"/>
            <a:ext cx="1594961" cy="194284"/>
          </a:xfrm>
          <a:prstGeom prst="rect">
            <a:avLst/>
          </a:prstGeom>
        </p:spPr>
        <p:txBody>
          <a:bodyPr vert="horz" wrap="square" lIns="0" tIns="9525" rIns="0" bIns="0" rtlCol="0">
            <a:spAutoFit/>
          </a:bodyPr>
          <a:lstStyle/>
          <a:p>
            <a:pPr marL="9525">
              <a:spcBef>
                <a:spcPts val="75"/>
              </a:spcBef>
            </a:pPr>
            <a:r>
              <a:rPr sz="1200" b="1" spc="-11" dirty="0">
                <a:solidFill>
                  <a:srgbClr val="737572"/>
                </a:solidFill>
                <a:latin typeface="Arial" panose="020B0604020202020204" pitchFamily="34" charset="0"/>
                <a:cs typeface="Arial" panose="020B0604020202020204" pitchFamily="34" charset="0"/>
              </a:rPr>
              <a:t>Integration</a:t>
            </a:r>
            <a:r>
              <a:rPr sz="1200" b="1" spc="-30" dirty="0">
                <a:solidFill>
                  <a:srgbClr val="737572"/>
                </a:solidFill>
                <a:latin typeface="Arial" panose="020B0604020202020204" pitchFamily="34" charset="0"/>
                <a:cs typeface="Arial" panose="020B0604020202020204" pitchFamily="34" charset="0"/>
              </a:rPr>
              <a:t> </a:t>
            </a:r>
            <a:r>
              <a:rPr sz="1200" b="1" spc="-4" dirty="0">
                <a:solidFill>
                  <a:srgbClr val="737572"/>
                </a:solidFill>
                <a:latin typeface="Arial" panose="020B0604020202020204" pitchFamily="34" charset="0"/>
                <a:cs typeface="Arial" panose="020B0604020202020204" pitchFamily="34" charset="0"/>
              </a:rPr>
              <a:t>Solution</a:t>
            </a:r>
            <a:endParaRPr sz="1200" dirty="0">
              <a:latin typeface="Arial" panose="020B0604020202020204" pitchFamily="34" charset="0"/>
              <a:cs typeface="Arial" panose="020B0604020202020204" pitchFamily="34" charset="0"/>
            </a:endParaRPr>
          </a:p>
        </p:txBody>
      </p:sp>
      <p:sp>
        <p:nvSpPr>
          <p:cNvPr id="10" name="object 10"/>
          <p:cNvSpPr txBox="1"/>
          <p:nvPr/>
        </p:nvSpPr>
        <p:spPr>
          <a:xfrm>
            <a:off x="3099391" y="1736589"/>
            <a:ext cx="2115879" cy="2613312"/>
          </a:xfrm>
          <a:prstGeom prst="rect">
            <a:avLst/>
          </a:prstGeom>
        </p:spPr>
        <p:txBody>
          <a:bodyPr vert="horz" wrap="square" lIns="0" tIns="33814" rIns="0" bIns="0" rtlCol="0">
            <a:spAutoFit/>
          </a:bodyPr>
          <a:lstStyle/>
          <a:p>
            <a:pPr marL="9525" marR="441484">
              <a:lnSpc>
                <a:spcPts val="1635"/>
              </a:lnSpc>
              <a:spcBef>
                <a:spcPts val="266"/>
              </a:spcBef>
            </a:pPr>
            <a:r>
              <a:rPr sz="1200" b="1" dirty="0">
                <a:solidFill>
                  <a:srgbClr val="737572"/>
                </a:solidFill>
                <a:latin typeface="Arial" panose="020B0604020202020204" pitchFamily="34" charset="0"/>
                <a:cs typeface="Arial" panose="020B0604020202020204" pitchFamily="34" charset="0"/>
              </a:rPr>
              <a:t>I</a:t>
            </a:r>
            <a:r>
              <a:rPr sz="1200" b="1" spc="-15" dirty="0">
                <a:solidFill>
                  <a:srgbClr val="737572"/>
                </a:solidFill>
                <a:latin typeface="Arial" panose="020B0604020202020204" pitchFamily="34" charset="0"/>
                <a:cs typeface="Arial" panose="020B0604020202020204" pitchFamily="34" charset="0"/>
              </a:rPr>
              <a:t>n</a:t>
            </a:r>
            <a:r>
              <a:rPr sz="1200" b="1" spc="-23" dirty="0">
                <a:solidFill>
                  <a:srgbClr val="737572"/>
                </a:solidFill>
                <a:latin typeface="Arial" panose="020B0604020202020204" pitchFamily="34" charset="0"/>
                <a:cs typeface="Arial" panose="020B0604020202020204" pitchFamily="34" charset="0"/>
              </a:rPr>
              <a:t>t</a:t>
            </a:r>
            <a:r>
              <a:rPr sz="1200" b="1" dirty="0">
                <a:solidFill>
                  <a:srgbClr val="737572"/>
                </a:solidFill>
                <a:latin typeface="Arial" panose="020B0604020202020204" pitchFamily="34" charset="0"/>
                <a:cs typeface="Arial" panose="020B0604020202020204" pitchFamily="34" charset="0"/>
              </a:rPr>
              <a:t>er</a:t>
            </a:r>
            <a:r>
              <a:rPr sz="1200" b="1" spc="-4" dirty="0">
                <a:solidFill>
                  <a:srgbClr val="737572"/>
                </a:solidFill>
                <a:latin typeface="Arial" panose="020B0604020202020204" pitchFamily="34" charset="0"/>
                <a:cs typeface="Arial" panose="020B0604020202020204" pitchFamily="34" charset="0"/>
              </a:rPr>
              <a:t>m</a:t>
            </a:r>
            <a:r>
              <a:rPr sz="1200" b="1" dirty="0">
                <a:solidFill>
                  <a:srgbClr val="737572"/>
                </a:solidFill>
                <a:latin typeface="Arial" panose="020B0604020202020204" pitchFamily="34" charset="0"/>
                <a:cs typeface="Arial" panose="020B0604020202020204" pitchFamily="34" charset="0"/>
              </a:rPr>
              <a:t>ed</a:t>
            </a:r>
            <a:r>
              <a:rPr sz="1200" b="1" spc="-4" dirty="0">
                <a:solidFill>
                  <a:srgbClr val="737572"/>
                </a:solidFill>
                <a:latin typeface="Arial" panose="020B0604020202020204" pitchFamily="34" charset="0"/>
                <a:cs typeface="Arial" panose="020B0604020202020204" pitchFamily="34" charset="0"/>
              </a:rPr>
              <a:t>i</a:t>
            </a:r>
            <a:r>
              <a:rPr sz="1200" b="1" spc="-15" dirty="0">
                <a:solidFill>
                  <a:srgbClr val="737572"/>
                </a:solidFill>
                <a:latin typeface="Arial" panose="020B0604020202020204" pitchFamily="34" charset="0"/>
                <a:cs typeface="Arial" panose="020B0604020202020204" pitchFamily="34" charset="0"/>
              </a:rPr>
              <a:t>a</a:t>
            </a:r>
            <a:r>
              <a:rPr sz="1200" b="1" spc="-23" dirty="0">
                <a:solidFill>
                  <a:srgbClr val="737572"/>
                </a:solidFill>
                <a:latin typeface="Arial" panose="020B0604020202020204" pitchFamily="34" charset="0"/>
                <a:cs typeface="Arial" panose="020B0604020202020204" pitchFamily="34" charset="0"/>
              </a:rPr>
              <a:t>t</a:t>
            </a:r>
            <a:r>
              <a:rPr sz="1200" b="1" dirty="0">
                <a:solidFill>
                  <a:srgbClr val="737572"/>
                </a:solidFill>
                <a:latin typeface="Arial" panose="020B0604020202020204" pitchFamily="34" charset="0"/>
                <a:cs typeface="Arial" panose="020B0604020202020204" pitchFamily="34" charset="0"/>
              </a:rPr>
              <a:t>e  </a:t>
            </a:r>
            <a:r>
              <a:rPr sz="1200" b="1" spc="-4" dirty="0">
                <a:solidFill>
                  <a:srgbClr val="737572"/>
                </a:solidFill>
                <a:latin typeface="Arial" panose="020B0604020202020204" pitchFamily="34" charset="0"/>
                <a:cs typeface="Arial" panose="020B0604020202020204" pitchFamily="34" charset="0"/>
              </a:rPr>
              <a:t>Solution</a:t>
            </a:r>
            <a:endParaRPr sz="1200" dirty="0">
              <a:latin typeface="Arial" panose="020B0604020202020204" pitchFamily="34" charset="0"/>
              <a:cs typeface="Arial" panose="020B0604020202020204" pitchFamily="34" charset="0"/>
            </a:endParaRPr>
          </a:p>
          <a:p>
            <a:pPr marL="9525" marR="81439">
              <a:lnSpc>
                <a:spcPct val="90400"/>
              </a:lnSpc>
              <a:spcBef>
                <a:spcPts val="668"/>
              </a:spcBef>
            </a:pPr>
            <a:r>
              <a:rPr sz="1200" spc="-4" dirty="0">
                <a:solidFill>
                  <a:srgbClr val="737572"/>
                </a:solidFill>
                <a:latin typeface="Arial" panose="020B0604020202020204" pitchFamily="34" charset="0"/>
                <a:cs typeface="Arial" panose="020B0604020202020204" pitchFamily="34" charset="0"/>
              </a:rPr>
              <a:t>Tie </a:t>
            </a:r>
            <a:r>
              <a:rPr sz="1200" spc="-8" dirty="0">
                <a:solidFill>
                  <a:srgbClr val="737572"/>
                </a:solidFill>
                <a:latin typeface="Arial" panose="020B0604020202020204" pitchFamily="34" charset="0"/>
                <a:cs typeface="Arial" panose="020B0604020202020204" pitchFamily="34" charset="0"/>
              </a:rPr>
              <a:t>together </a:t>
            </a:r>
            <a:r>
              <a:rPr sz="1200" spc="-4" dirty="0">
                <a:solidFill>
                  <a:srgbClr val="737572"/>
                </a:solidFill>
                <a:latin typeface="Arial" panose="020B0604020202020204" pitchFamily="34" charset="0"/>
                <a:cs typeface="Arial" panose="020B0604020202020204" pitchFamily="34" charset="0"/>
              </a:rPr>
              <a:t>the </a:t>
            </a:r>
            <a:r>
              <a:rPr sz="1200" spc="-11" dirty="0">
                <a:solidFill>
                  <a:srgbClr val="737572"/>
                </a:solidFill>
                <a:latin typeface="Arial" panose="020B0604020202020204" pitchFamily="34" charset="0"/>
                <a:cs typeface="Arial" panose="020B0604020202020204" pitchFamily="34" charset="0"/>
              </a:rPr>
              <a:t>layers  </a:t>
            </a:r>
            <a:r>
              <a:rPr sz="1200" spc="-4" dirty="0">
                <a:solidFill>
                  <a:srgbClr val="737572"/>
                </a:solidFill>
                <a:latin typeface="Arial" panose="020B0604020202020204" pitchFamily="34" charset="0"/>
                <a:cs typeface="Arial" panose="020B0604020202020204" pitchFamily="34" charset="0"/>
              </a:rPr>
              <a:t>and </a:t>
            </a:r>
            <a:r>
              <a:rPr sz="1200" spc="-8" dirty="0">
                <a:solidFill>
                  <a:srgbClr val="737572"/>
                </a:solidFill>
                <a:latin typeface="Arial" panose="020B0604020202020204" pitchFamily="34" charset="0"/>
                <a:cs typeface="Arial" panose="020B0604020202020204" pitchFamily="34" charset="0"/>
              </a:rPr>
              <a:t>present  </a:t>
            </a:r>
            <a:r>
              <a:rPr sz="1200" spc="-4" dirty="0">
                <a:solidFill>
                  <a:srgbClr val="737572"/>
                </a:solidFill>
                <a:latin typeface="Arial" panose="020B0604020202020204" pitchFamily="34" charset="0"/>
                <a:cs typeface="Arial" panose="020B0604020202020204" pitchFamily="34" charset="0"/>
              </a:rPr>
              <a:t>functionality in </a:t>
            </a:r>
            <a:r>
              <a:rPr sz="1200" dirty="0">
                <a:solidFill>
                  <a:srgbClr val="737572"/>
                </a:solidFill>
                <a:latin typeface="Arial" panose="020B0604020202020204" pitchFamily="34" charset="0"/>
                <a:cs typeface="Arial" panose="020B0604020202020204" pitchFamily="34" charset="0"/>
              </a:rPr>
              <a:t>a  </a:t>
            </a:r>
            <a:r>
              <a:rPr sz="1200" spc="-4" dirty="0">
                <a:solidFill>
                  <a:srgbClr val="737572"/>
                </a:solidFill>
                <a:latin typeface="Arial" panose="020B0604020202020204" pitchFamily="34" charset="0"/>
                <a:cs typeface="Arial" panose="020B0604020202020204" pitchFamily="34" charset="0"/>
              </a:rPr>
              <a:t>unified</a:t>
            </a:r>
            <a:r>
              <a:rPr sz="1200" spc="-11"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interface.</a:t>
            </a:r>
            <a:endParaRPr sz="1200" dirty="0">
              <a:latin typeface="Arial" panose="020B0604020202020204" pitchFamily="34" charset="0"/>
              <a:cs typeface="Arial" panose="020B0604020202020204" pitchFamily="34" charset="0"/>
            </a:endParaRPr>
          </a:p>
          <a:p>
            <a:pPr marL="9525">
              <a:spcBef>
                <a:spcPts val="574"/>
              </a:spcBef>
            </a:pPr>
            <a:r>
              <a:rPr sz="1200" b="1" spc="-8" dirty="0">
                <a:solidFill>
                  <a:srgbClr val="737572"/>
                </a:solidFill>
                <a:latin typeface="Arial" panose="020B0604020202020204" pitchFamily="34" charset="0"/>
                <a:cs typeface="Arial" panose="020B0604020202020204" pitchFamily="34" charset="0"/>
              </a:rPr>
              <a:t>Timeframe</a:t>
            </a:r>
            <a:r>
              <a:rPr sz="1200" spc="-8"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3-6</a:t>
            </a:r>
            <a:r>
              <a:rPr sz="1200" spc="-38"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months</a:t>
            </a:r>
            <a:endParaRPr sz="1200" dirty="0">
              <a:latin typeface="Arial" panose="020B0604020202020204" pitchFamily="34" charset="0"/>
              <a:cs typeface="Arial" panose="020B0604020202020204" pitchFamily="34" charset="0"/>
            </a:endParaRPr>
          </a:p>
          <a:p>
            <a:pPr marL="9525" marR="346710">
              <a:lnSpc>
                <a:spcPct val="90500"/>
              </a:lnSpc>
              <a:spcBef>
                <a:spcPts val="731"/>
              </a:spcBef>
            </a:pPr>
            <a:r>
              <a:rPr sz="1200" b="1" spc="-4" dirty="0">
                <a:solidFill>
                  <a:srgbClr val="737572"/>
                </a:solidFill>
                <a:latin typeface="Arial" panose="020B0604020202020204" pitchFamily="34" charset="0"/>
                <a:cs typeface="Arial" panose="020B0604020202020204" pitchFamily="34" charset="0"/>
              </a:rPr>
              <a:t>Activities</a:t>
            </a:r>
            <a:r>
              <a:rPr sz="1200" spc="-4" dirty="0">
                <a:solidFill>
                  <a:srgbClr val="737572"/>
                </a:solidFill>
                <a:latin typeface="Arial" panose="020B0604020202020204" pitchFamily="34" charset="0"/>
                <a:cs typeface="Arial" panose="020B0604020202020204" pitchFamily="34" charset="0"/>
              </a:rPr>
              <a:t>: </a:t>
            </a:r>
            <a:r>
              <a:rPr sz="1200" spc="-11" dirty="0">
                <a:solidFill>
                  <a:srgbClr val="737572"/>
                </a:solidFill>
                <a:latin typeface="Arial" panose="020B0604020202020204" pitchFamily="34" charset="0"/>
                <a:cs typeface="Arial" panose="020B0604020202020204" pitchFamily="34" charset="0"/>
              </a:rPr>
              <a:t>data  </a:t>
            </a:r>
            <a:r>
              <a:rPr sz="1200" spc="-8" dirty="0">
                <a:solidFill>
                  <a:srgbClr val="737572"/>
                </a:solidFill>
                <a:latin typeface="Arial" panose="020B0604020202020204" pitchFamily="34" charset="0"/>
                <a:cs typeface="Arial" panose="020B0604020202020204" pitchFamily="34" charset="0"/>
              </a:rPr>
              <a:t>restructure,  </a:t>
            </a:r>
            <a:r>
              <a:rPr sz="1200" spc="-4" dirty="0">
                <a:solidFill>
                  <a:srgbClr val="737572"/>
                </a:solidFill>
                <a:latin typeface="Arial" panose="020B0604020202020204" pitchFamily="34" charset="0"/>
                <a:cs typeface="Arial" panose="020B0604020202020204" pitchFamily="34" charset="0"/>
              </a:rPr>
              <a:t>harmonization </a:t>
            </a:r>
            <a:r>
              <a:rPr sz="1200" dirty="0">
                <a:solidFill>
                  <a:srgbClr val="737572"/>
                </a:solidFill>
                <a:latin typeface="Arial" panose="020B0604020202020204" pitchFamily="34" charset="0"/>
                <a:cs typeface="Arial" panose="020B0604020202020204" pitchFamily="34" charset="0"/>
              </a:rPr>
              <a:t>of  </a:t>
            </a:r>
            <a:r>
              <a:rPr sz="1200" spc="-8" dirty="0">
                <a:solidFill>
                  <a:srgbClr val="737572"/>
                </a:solidFill>
                <a:latin typeface="Arial" panose="020B0604020202020204" pitchFamily="34" charset="0"/>
                <a:cs typeface="Arial" panose="020B0604020202020204" pitchFamily="34" charset="0"/>
              </a:rPr>
              <a:t>application </a:t>
            </a:r>
            <a:r>
              <a:rPr sz="1200" spc="-26" dirty="0">
                <a:solidFill>
                  <a:srgbClr val="737572"/>
                </a:solidFill>
                <a:latin typeface="Arial" panose="020B0604020202020204" pitchFamily="34" charset="0"/>
                <a:cs typeface="Arial" panose="020B0604020202020204" pitchFamily="34" charset="0"/>
              </a:rPr>
              <a:t>layer,  </a:t>
            </a:r>
            <a:r>
              <a:rPr sz="1200" spc="-8" dirty="0">
                <a:solidFill>
                  <a:srgbClr val="737572"/>
                </a:solidFill>
                <a:latin typeface="Arial" panose="020B0604020202020204" pitchFamily="34" charset="0"/>
                <a:cs typeface="Arial" panose="020B0604020202020204" pitchFamily="34" charset="0"/>
              </a:rPr>
              <a:t>unification </a:t>
            </a:r>
            <a:r>
              <a:rPr sz="1200" dirty="0">
                <a:solidFill>
                  <a:srgbClr val="737572"/>
                </a:solidFill>
                <a:latin typeface="Arial" panose="020B0604020202020204" pitchFamily="34" charset="0"/>
                <a:cs typeface="Arial" panose="020B0604020202020204" pitchFamily="34" charset="0"/>
              </a:rPr>
              <a:t>of </a:t>
            </a:r>
            <a:r>
              <a:rPr sz="1200" spc="-11" dirty="0">
                <a:solidFill>
                  <a:srgbClr val="737572"/>
                </a:solidFill>
                <a:latin typeface="Arial" panose="020B0604020202020204" pitchFamily="34" charset="0"/>
                <a:cs typeface="Arial" panose="020B0604020202020204" pitchFamily="34" charset="0"/>
              </a:rPr>
              <a:t>data  </a:t>
            </a:r>
            <a:r>
              <a:rPr sz="1200" spc="-8" dirty="0">
                <a:solidFill>
                  <a:srgbClr val="737572"/>
                </a:solidFill>
                <a:latin typeface="Arial" panose="020B0604020202020204" pitchFamily="34" charset="0"/>
                <a:cs typeface="Arial" panose="020B0604020202020204" pitchFamily="34" charset="0"/>
              </a:rPr>
              <a:t>protocols</a:t>
            </a:r>
            <a:endParaRPr sz="1200" dirty="0">
              <a:latin typeface="Arial" panose="020B0604020202020204" pitchFamily="34" charset="0"/>
              <a:cs typeface="Arial" panose="020B0604020202020204" pitchFamily="34" charset="0"/>
            </a:endParaRPr>
          </a:p>
          <a:p>
            <a:pPr marL="9525" marR="10478">
              <a:lnSpc>
                <a:spcPct val="90600"/>
              </a:lnSpc>
              <a:spcBef>
                <a:spcPts val="731"/>
              </a:spcBef>
            </a:pPr>
            <a:r>
              <a:rPr sz="1200" b="1" spc="-26" dirty="0">
                <a:solidFill>
                  <a:srgbClr val="737572"/>
                </a:solidFill>
                <a:latin typeface="Arial" panose="020B0604020202020204" pitchFamily="34" charset="0"/>
                <a:cs typeface="Arial" panose="020B0604020202020204" pitchFamily="34" charset="0"/>
              </a:rPr>
              <a:t>Target </a:t>
            </a:r>
            <a:r>
              <a:rPr sz="1200" b="1" spc="-4" dirty="0">
                <a:solidFill>
                  <a:srgbClr val="737572"/>
                </a:solidFill>
                <a:latin typeface="Arial" panose="020B0604020202020204" pitchFamily="34" charset="0"/>
                <a:cs typeface="Arial" panose="020B0604020202020204" pitchFamily="34" charset="0"/>
              </a:rPr>
              <a:t>Apps</a:t>
            </a:r>
            <a:r>
              <a:rPr sz="1200" spc="-4" dirty="0">
                <a:solidFill>
                  <a:srgbClr val="737572"/>
                </a:solidFill>
                <a:latin typeface="Arial" panose="020B0604020202020204" pitchFamily="34" charset="0"/>
                <a:cs typeface="Arial" panose="020B0604020202020204" pitchFamily="34" charset="0"/>
              </a:rPr>
              <a:t>: FFTRS,  </a:t>
            </a:r>
            <a:r>
              <a:rPr sz="1200" spc="-11" dirty="0">
                <a:solidFill>
                  <a:srgbClr val="737572"/>
                </a:solidFill>
                <a:latin typeface="Arial" panose="020B0604020202020204" pitchFamily="34" charset="0"/>
                <a:cs typeface="Arial" panose="020B0604020202020204" pitchFamily="34" charset="0"/>
              </a:rPr>
              <a:t>FXMatch, </a:t>
            </a:r>
            <a:r>
              <a:rPr sz="1200" spc="-15" dirty="0">
                <a:solidFill>
                  <a:srgbClr val="737572"/>
                </a:solidFill>
                <a:latin typeface="Arial" panose="020B0604020202020204" pitchFamily="34" charset="0"/>
                <a:cs typeface="Arial" panose="020B0604020202020204" pitchFamily="34" charset="0"/>
              </a:rPr>
              <a:t>PenDealer, </a:t>
            </a:r>
            <a:r>
              <a:rPr sz="1200" spc="-4" dirty="0">
                <a:solidFill>
                  <a:srgbClr val="737572"/>
                </a:solidFill>
                <a:latin typeface="Arial" panose="020B0604020202020204" pitchFamily="34" charset="0"/>
                <a:cs typeface="Arial" panose="020B0604020202020204" pitchFamily="34" charset="0"/>
              </a:rPr>
              <a:t>Q-  Deal</a:t>
            </a:r>
            <a:endParaRPr sz="1200" dirty="0">
              <a:latin typeface="Arial" panose="020B0604020202020204" pitchFamily="34" charset="0"/>
              <a:cs typeface="Arial" panose="020B0604020202020204" pitchFamily="34" charset="0"/>
            </a:endParaRPr>
          </a:p>
        </p:txBody>
      </p:sp>
      <p:sp>
        <p:nvSpPr>
          <p:cNvPr id="11" name="object 11"/>
          <p:cNvSpPr txBox="1"/>
          <p:nvPr/>
        </p:nvSpPr>
        <p:spPr>
          <a:xfrm>
            <a:off x="5469187" y="1738875"/>
            <a:ext cx="2052083" cy="883127"/>
          </a:xfrm>
          <a:prstGeom prst="rect">
            <a:avLst/>
          </a:prstGeom>
        </p:spPr>
        <p:txBody>
          <a:bodyPr vert="horz" wrap="square" lIns="0" tIns="9525" rIns="0" bIns="0" rtlCol="0">
            <a:spAutoFit/>
          </a:bodyPr>
          <a:lstStyle/>
          <a:p>
            <a:pPr marL="103823">
              <a:spcBef>
                <a:spcPts val="75"/>
              </a:spcBef>
            </a:pPr>
            <a:r>
              <a:rPr sz="1200" b="1" spc="-4" dirty="0">
                <a:solidFill>
                  <a:srgbClr val="737572"/>
                </a:solidFill>
                <a:latin typeface="Arial" panose="020B0604020202020204" pitchFamily="34" charset="0"/>
                <a:cs typeface="Arial" panose="020B0604020202020204" pitchFamily="34" charset="0"/>
              </a:rPr>
              <a:t>Final</a:t>
            </a:r>
            <a:r>
              <a:rPr sz="1200" b="1" spc="-15" dirty="0">
                <a:solidFill>
                  <a:srgbClr val="737572"/>
                </a:solidFill>
                <a:latin typeface="Arial" panose="020B0604020202020204" pitchFamily="34" charset="0"/>
                <a:cs typeface="Arial" panose="020B0604020202020204" pitchFamily="34" charset="0"/>
              </a:rPr>
              <a:t> </a:t>
            </a:r>
            <a:r>
              <a:rPr sz="1200" b="1" spc="-4" dirty="0">
                <a:solidFill>
                  <a:srgbClr val="737572"/>
                </a:solidFill>
                <a:latin typeface="Arial" panose="020B0604020202020204" pitchFamily="34" charset="0"/>
                <a:cs typeface="Arial" panose="020B0604020202020204" pitchFamily="34" charset="0"/>
              </a:rPr>
              <a:t>Solution</a:t>
            </a:r>
            <a:endParaRPr sz="1200" dirty="0">
              <a:latin typeface="Arial" panose="020B0604020202020204" pitchFamily="34" charset="0"/>
              <a:cs typeface="Arial" panose="020B0604020202020204" pitchFamily="34" charset="0"/>
            </a:endParaRPr>
          </a:p>
          <a:p>
            <a:pPr>
              <a:lnSpc>
                <a:spcPct val="100000"/>
              </a:lnSpc>
            </a:pPr>
            <a:endParaRPr sz="1200" dirty="0">
              <a:latin typeface="Arial" panose="020B0604020202020204" pitchFamily="34" charset="0"/>
              <a:cs typeface="Arial" panose="020B0604020202020204" pitchFamily="34" charset="0"/>
            </a:endParaRPr>
          </a:p>
          <a:p>
            <a:pPr marL="9525" marR="3810">
              <a:lnSpc>
                <a:spcPct val="91300"/>
              </a:lnSpc>
            </a:pPr>
            <a:r>
              <a:rPr sz="1200" dirty="0">
                <a:solidFill>
                  <a:srgbClr val="737572"/>
                </a:solidFill>
                <a:latin typeface="Arial" panose="020B0604020202020204" pitchFamily="34" charset="0"/>
                <a:cs typeface="Arial" panose="020B0604020202020204" pitchFamily="34" charset="0"/>
              </a:rPr>
              <a:t>A </a:t>
            </a:r>
            <a:r>
              <a:rPr sz="1200" spc="-8" dirty="0">
                <a:solidFill>
                  <a:srgbClr val="737572"/>
                </a:solidFill>
                <a:latin typeface="Arial" panose="020B0604020202020204" pitchFamily="34" charset="0"/>
                <a:cs typeface="Arial" panose="020B0604020202020204" pitchFamily="34" charset="0"/>
              </a:rPr>
              <a:t>robust scalable  architecture. </a:t>
            </a:r>
            <a:r>
              <a:rPr sz="1200" dirty="0">
                <a:solidFill>
                  <a:srgbClr val="737572"/>
                </a:solidFill>
                <a:latin typeface="Arial" panose="020B0604020202020204" pitchFamily="34" charset="0"/>
                <a:cs typeface="Arial" panose="020B0604020202020204" pitchFamily="34" charset="0"/>
              </a:rPr>
              <a:t>Services  </a:t>
            </a:r>
            <a:r>
              <a:rPr sz="1200" spc="-8" dirty="0">
                <a:solidFill>
                  <a:srgbClr val="737572"/>
                </a:solidFill>
                <a:latin typeface="Arial" panose="020B0604020202020204" pitchFamily="34" charset="0"/>
                <a:cs typeface="Arial" panose="020B0604020202020204" pitchFamily="34" charset="0"/>
              </a:rPr>
              <a:t>delivered</a:t>
            </a:r>
            <a:r>
              <a:rPr sz="1200" spc="-34"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on-demand.</a:t>
            </a:r>
            <a:endParaRPr sz="1200" dirty="0">
              <a:latin typeface="Arial" panose="020B0604020202020204" pitchFamily="34" charset="0"/>
              <a:cs typeface="Arial" panose="020B0604020202020204" pitchFamily="34" charset="0"/>
            </a:endParaRPr>
          </a:p>
        </p:txBody>
      </p:sp>
      <p:sp>
        <p:nvSpPr>
          <p:cNvPr id="12" name="object 12"/>
          <p:cNvSpPr txBox="1"/>
          <p:nvPr/>
        </p:nvSpPr>
        <p:spPr>
          <a:xfrm>
            <a:off x="5469187" y="2901138"/>
            <a:ext cx="1947022" cy="1395126"/>
          </a:xfrm>
          <a:prstGeom prst="rect">
            <a:avLst/>
          </a:prstGeom>
        </p:spPr>
        <p:txBody>
          <a:bodyPr vert="horz" wrap="square" lIns="0" tIns="32385" rIns="0" bIns="0" rtlCol="0">
            <a:spAutoFit/>
          </a:bodyPr>
          <a:lstStyle/>
          <a:p>
            <a:pPr marL="9525" marR="241935">
              <a:lnSpc>
                <a:spcPts val="1275"/>
              </a:lnSpc>
              <a:spcBef>
                <a:spcPts val="255"/>
              </a:spcBef>
            </a:pPr>
            <a:r>
              <a:rPr sz="1200" b="1" spc="-8" dirty="0">
                <a:solidFill>
                  <a:srgbClr val="737572"/>
                </a:solidFill>
                <a:latin typeface="Arial" panose="020B0604020202020204" pitchFamily="34" charset="0"/>
                <a:cs typeface="Arial" panose="020B0604020202020204" pitchFamily="34" charset="0"/>
              </a:rPr>
              <a:t>Timeframe</a:t>
            </a:r>
            <a:r>
              <a:rPr sz="1200" spc="-8" dirty="0">
                <a:solidFill>
                  <a:srgbClr val="737572"/>
                </a:solidFill>
                <a:latin typeface="Arial" panose="020B0604020202020204" pitchFamily="34" charset="0"/>
                <a:cs typeface="Arial" panose="020B0604020202020204" pitchFamily="34" charset="0"/>
              </a:rPr>
              <a:t>: </a:t>
            </a:r>
            <a:r>
              <a:rPr sz="1200" dirty="0">
                <a:solidFill>
                  <a:srgbClr val="737572"/>
                </a:solidFill>
                <a:latin typeface="Arial" panose="020B0604020202020204" pitchFamily="34" charset="0"/>
                <a:cs typeface="Arial" panose="020B0604020202020204" pitchFamily="34" charset="0"/>
              </a:rPr>
              <a:t>12</a:t>
            </a:r>
            <a:r>
              <a:rPr sz="1200" spc="-49"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-18  months</a:t>
            </a:r>
            <a:endParaRPr sz="1200" dirty="0">
              <a:latin typeface="Arial" panose="020B0604020202020204" pitchFamily="34" charset="0"/>
              <a:cs typeface="Arial" panose="020B0604020202020204" pitchFamily="34" charset="0"/>
            </a:endParaRPr>
          </a:p>
          <a:p>
            <a:pPr marL="9525" marR="3810">
              <a:lnSpc>
                <a:spcPct val="90000"/>
              </a:lnSpc>
              <a:spcBef>
                <a:spcPts val="780"/>
              </a:spcBef>
            </a:pPr>
            <a:r>
              <a:rPr sz="1200" b="1" spc="-4" dirty="0">
                <a:solidFill>
                  <a:srgbClr val="737572"/>
                </a:solidFill>
                <a:latin typeface="Arial" panose="020B0604020202020204" pitchFamily="34" charset="0"/>
                <a:cs typeface="Arial" panose="020B0604020202020204" pitchFamily="34" charset="0"/>
              </a:rPr>
              <a:t>Activities</a:t>
            </a:r>
            <a:r>
              <a:rPr sz="1200" spc="-4"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Operational  analysis, </a:t>
            </a:r>
            <a:r>
              <a:rPr sz="1200" spc="-4" dirty="0">
                <a:solidFill>
                  <a:srgbClr val="737572"/>
                </a:solidFill>
                <a:latin typeface="Arial" panose="020B0604020202020204" pitchFamily="34" charset="0"/>
                <a:cs typeface="Arial" panose="020B0604020202020204" pitchFamily="34" charset="0"/>
              </a:rPr>
              <a:t>Enterprise  </a:t>
            </a:r>
            <a:r>
              <a:rPr sz="1200" spc="-8" dirty="0">
                <a:solidFill>
                  <a:srgbClr val="737572"/>
                </a:solidFill>
                <a:latin typeface="Arial" panose="020B0604020202020204" pitchFamily="34" charset="0"/>
                <a:cs typeface="Arial" panose="020B0604020202020204" pitchFamily="34" charset="0"/>
              </a:rPr>
              <a:t>level </a:t>
            </a:r>
            <a:r>
              <a:rPr sz="1200" spc="-4" dirty="0">
                <a:solidFill>
                  <a:srgbClr val="737572"/>
                </a:solidFill>
                <a:latin typeface="Arial" panose="020B0604020202020204" pitchFamily="34" charset="0"/>
                <a:cs typeface="Arial" panose="020B0604020202020204" pitchFamily="34" charset="0"/>
              </a:rPr>
              <a:t>re-design, </a:t>
            </a:r>
            <a:r>
              <a:rPr sz="1200" spc="-26" dirty="0">
                <a:solidFill>
                  <a:srgbClr val="737572"/>
                </a:solidFill>
                <a:latin typeface="Arial" panose="020B0604020202020204" pitchFamily="34" charset="0"/>
                <a:cs typeface="Arial" panose="020B0604020202020204" pitchFamily="34" charset="0"/>
              </a:rPr>
              <a:t>Dev,  </a:t>
            </a:r>
            <a:r>
              <a:rPr sz="1200" spc="-19" dirty="0">
                <a:solidFill>
                  <a:srgbClr val="737572"/>
                </a:solidFill>
                <a:latin typeface="Arial" panose="020B0604020202020204" pitchFamily="34" charset="0"/>
                <a:cs typeface="Arial" panose="020B0604020202020204" pitchFamily="34" charset="0"/>
              </a:rPr>
              <a:t>Testing, </a:t>
            </a:r>
            <a:r>
              <a:rPr sz="1200" spc="-8" dirty="0">
                <a:solidFill>
                  <a:srgbClr val="737572"/>
                </a:solidFill>
                <a:latin typeface="Arial" panose="020B0604020202020204" pitchFamily="34" charset="0"/>
                <a:cs typeface="Arial" panose="020B0604020202020204" pitchFamily="34" charset="0"/>
              </a:rPr>
              <a:t>Beta </a:t>
            </a:r>
            <a:r>
              <a:rPr sz="1200" spc="-4" dirty="0">
                <a:solidFill>
                  <a:srgbClr val="737572"/>
                </a:solidFill>
                <a:latin typeface="Arial" panose="020B0604020202020204" pitchFamily="34" charset="0"/>
                <a:cs typeface="Arial" panose="020B0604020202020204" pitchFamily="34" charset="0"/>
              </a:rPr>
              <a:t>and  Launch</a:t>
            </a:r>
            <a:endParaRPr sz="1200" dirty="0">
              <a:latin typeface="Arial" panose="020B0604020202020204" pitchFamily="34" charset="0"/>
              <a:cs typeface="Arial" panose="020B0604020202020204" pitchFamily="34" charset="0"/>
            </a:endParaRPr>
          </a:p>
          <a:p>
            <a:pPr marL="9525">
              <a:spcBef>
                <a:spcPts val="574"/>
              </a:spcBef>
            </a:pPr>
            <a:r>
              <a:rPr sz="1200" b="1" spc="-26" dirty="0">
                <a:solidFill>
                  <a:srgbClr val="737572"/>
                </a:solidFill>
                <a:latin typeface="Arial" panose="020B0604020202020204" pitchFamily="34" charset="0"/>
                <a:cs typeface="Arial" panose="020B0604020202020204" pitchFamily="34" charset="0"/>
              </a:rPr>
              <a:t>Target </a:t>
            </a:r>
            <a:r>
              <a:rPr sz="1200" b="1" spc="-4" dirty="0">
                <a:solidFill>
                  <a:srgbClr val="737572"/>
                </a:solidFill>
                <a:latin typeface="Arial" panose="020B0604020202020204" pitchFamily="34" charset="0"/>
                <a:cs typeface="Arial" panose="020B0604020202020204" pitchFamily="34" charset="0"/>
              </a:rPr>
              <a:t>Apps</a:t>
            </a:r>
            <a:r>
              <a:rPr sz="1200" spc="-4" dirty="0">
                <a:solidFill>
                  <a:srgbClr val="737572"/>
                </a:solidFill>
                <a:latin typeface="Arial" panose="020B0604020202020204" pitchFamily="34" charset="0"/>
                <a:cs typeface="Arial" panose="020B0604020202020204" pitchFamily="34" charset="0"/>
              </a:rPr>
              <a:t>:</a:t>
            </a:r>
            <a:r>
              <a:rPr sz="1200" spc="11"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All</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6" y="302330"/>
            <a:ext cx="7547015" cy="456337"/>
          </a:xfrm>
        </p:spPr>
        <p:txBody>
          <a:bodyPr/>
          <a:lstStyle/>
          <a:p>
            <a:r>
              <a:rPr lang="en-US" sz="2600" b="1" dirty="0">
                <a:latin typeface="Arial" panose="020B0604020202020204" pitchFamily="34" charset="0"/>
                <a:cs typeface="Arial" panose="020B0604020202020204" pitchFamily="34" charset="0"/>
              </a:rPr>
              <a:t>The Approach  .../2</a:t>
            </a:r>
          </a:p>
        </p:txBody>
      </p:sp>
      <p:sp>
        <p:nvSpPr>
          <p:cNvPr id="206" name="Title 1">
            <a:extLst>
              <a:ext uri="{FF2B5EF4-FFF2-40B4-BE49-F238E27FC236}">
                <a16:creationId xmlns:a16="http://schemas.microsoft.com/office/drawing/2014/main" id="{DB71908C-F5B4-4172-A4A4-3E851CC30AE4}"/>
              </a:ext>
            </a:extLst>
          </p:cNvPr>
          <p:cNvSpPr txBox="1">
            <a:spLocks/>
          </p:cNvSpPr>
          <p:nvPr/>
        </p:nvSpPr>
        <p:spPr>
          <a:xfrm>
            <a:off x="150896" y="918546"/>
            <a:ext cx="8920477" cy="532727"/>
          </a:xfrm>
          <a:prstGeom prst="rect">
            <a:avLst/>
          </a:prstGeom>
        </p:spPr>
        <p:txBody>
          <a:bodyPr vert="horz" lIns="68564" tIns="34289" rIns="68564" bIns="34289"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fontAlgn="base">
              <a:lnSpc>
                <a:spcPct val="100000"/>
              </a:lnSpc>
              <a:spcAft>
                <a:spcPct val="0"/>
              </a:spcAft>
            </a:pPr>
            <a:r>
              <a:rPr lang="en-ZA" sz="1500" b="1" dirty="0">
                <a:latin typeface="Arial" panose="020B0604020202020204" pitchFamily="34" charset="0"/>
                <a:cs typeface="Arial" panose="020B0604020202020204" pitchFamily="34" charset="0"/>
              </a:rPr>
              <a:t>…AND TO ALSO HIGHLIGHT THE MATURITY STATE OF THE KEY COMPONENTS OF EACH OF OUR FOCUS AREAS</a:t>
            </a:r>
          </a:p>
        </p:txBody>
      </p:sp>
      <p:sp>
        <p:nvSpPr>
          <p:cNvPr id="24" name="Rounded Rectangle 3">
            <a:extLst>
              <a:ext uri="{FF2B5EF4-FFF2-40B4-BE49-F238E27FC236}">
                <a16:creationId xmlns:a16="http://schemas.microsoft.com/office/drawing/2014/main" id="{215F0737-571D-47FA-8B94-A425579FEB11}"/>
              </a:ext>
            </a:extLst>
          </p:cNvPr>
          <p:cNvSpPr/>
          <p:nvPr/>
        </p:nvSpPr>
        <p:spPr>
          <a:xfrm>
            <a:off x="84690" y="1412449"/>
            <a:ext cx="2953883" cy="1499723"/>
          </a:xfrm>
          <a:prstGeom prst="roundRect">
            <a:avLst>
              <a:gd name="adj" fmla="val 5654"/>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IT GOVERNANCE</a:t>
            </a:r>
            <a:endParaRPr lang="en-ZA" sz="900" dirty="0">
              <a:solidFill>
                <a:schemeClr val="bg1"/>
              </a:solidFill>
              <a:latin typeface="Arial Black" panose="020B0A04020102020204" pitchFamily="34" charset="0"/>
            </a:endParaRPr>
          </a:p>
        </p:txBody>
      </p:sp>
      <p:sp>
        <p:nvSpPr>
          <p:cNvPr id="25" name="Rounded Rectangle 15">
            <a:extLst>
              <a:ext uri="{FF2B5EF4-FFF2-40B4-BE49-F238E27FC236}">
                <a16:creationId xmlns:a16="http://schemas.microsoft.com/office/drawing/2014/main" id="{7AE0EF1C-68B1-4A19-BFBC-286BD147D26F}"/>
              </a:ext>
            </a:extLst>
          </p:cNvPr>
          <p:cNvSpPr/>
          <p:nvPr/>
        </p:nvSpPr>
        <p:spPr>
          <a:xfrm>
            <a:off x="84689" y="2988272"/>
            <a:ext cx="4455000" cy="870980"/>
          </a:xfrm>
          <a:prstGeom prst="roundRect">
            <a:avLst>
              <a:gd name="adj" fmla="val 868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ENTERPRISE ARCHITECTURE</a:t>
            </a:r>
            <a:endParaRPr lang="en-ZA" sz="900" dirty="0">
              <a:solidFill>
                <a:schemeClr val="bg1"/>
              </a:solidFill>
              <a:latin typeface="Arial Black" panose="020B0A04020102020204" pitchFamily="34" charset="0"/>
            </a:endParaRPr>
          </a:p>
        </p:txBody>
      </p:sp>
      <p:sp>
        <p:nvSpPr>
          <p:cNvPr id="26" name="Rounded Rectangle 26">
            <a:extLst>
              <a:ext uri="{FF2B5EF4-FFF2-40B4-BE49-F238E27FC236}">
                <a16:creationId xmlns:a16="http://schemas.microsoft.com/office/drawing/2014/main" id="{C5DD83E3-9CCF-4D09-94A3-C0FD68065750}"/>
              </a:ext>
            </a:extLst>
          </p:cNvPr>
          <p:cNvSpPr/>
          <p:nvPr/>
        </p:nvSpPr>
        <p:spPr>
          <a:xfrm>
            <a:off x="3104009" y="1412449"/>
            <a:ext cx="2953883" cy="1499723"/>
          </a:xfrm>
          <a:prstGeom prst="roundRect">
            <a:avLst>
              <a:gd name="adj" fmla="val 5277"/>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IT SECURITY</a:t>
            </a:r>
            <a:endParaRPr lang="en-ZA" sz="900" dirty="0">
              <a:solidFill>
                <a:schemeClr val="bg1"/>
              </a:solidFill>
              <a:latin typeface="Arial Black" panose="020B0A04020102020204" pitchFamily="34" charset="0"/>
            </a:endParaRPr>
          </a:p>
        </p:txBody>
      </p:sp>
      <p:sp>
        <p:nvSpPr>
          <p:cNvPr id="27" name="Rounded Rectangle 37">
            <a:extLst>
              <a:ext uri="{FF2B5EF4-FFF2-40B4-BE49-F238E27FC236}">
                <a16:creationId xmlns:a16="http://schemas.microsoft.com/office/drawing/2014/main" id="{A3890C0D-65A4-4287-A0F7-63F9E0E267EC}"/>
              </a:ext>
            </a:extLst>
          </p:cNvPr>
          <p:cNvSpPr/>
          <p:nvPr/>
        </p:nvSpPr>
        <p:spPr>
          <a:xfrm>
            <a:off x="4622210" y="2987795"/>
            <a:ext cx="4455000" cy="870980"/>
          </a:xfrm>
          <a:prstGeom prst="roundRect">
            <a:avLst>
              <a:gd name="adj" fmla="val 881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BUSINESS INTELLIGENCE</a:t>
            </a:r>
            <a:endParaRPr lang="en-ZA" sz="900" dirty="0">
              <a:solidFill>
                <a:schemeClr val="bg1"/>
              </a:solidFill>
              <a:latin typeface="Arial Black" panose="020B0A04020102020204" pitchFamily="34" charset="0"/>
            </a:endParaRPr>
          </a:p>
        </p:txBody>
      </p:sp>
      <p:sp>
        <p:nvSpPr>
          <p:cNvPr id="28" name="Rounded Rectangle 39">
            <a:extLst>
              <a:ext uri="{FF2B5EF4-FFF2-40B4-BE49-F238E27FC236}">
                <a16:creationId xmlns:a16="http://schemas.microsoft.com/office/drawing/2014/main" id="{4A66CDF3-A710-43AC-94B3-81F59884B820}"/>
              </a:ext>
            </a:extLst>
          </p:cNvPr>
          <p:cNvSpPr/>
          <p:nvPr/>
        </p:nvSpPr>
        <p:spPr>
          <a:xfrm>
            <a:off x="7980389"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ROBOTICS &amp; ARTIFICIAL INTELLIGENCE</a:t>
            </a:r>
            <a:endParaRPr lang="en-ZA" sz="750" dirty="0">
              <a:solidFill>
                <a:schemeClr val="bg1"/>
              </a:solidFill>
            </a:endParaRPr>
          </a:p>
        </p:txBody>
      </p:sp>
      <p:sp>
        <p:nvSpPr>
          <p:cNvPr id="29" name="Rounded Rectangle 40">
            <a:extLst>
              <a:ext uri="{FF2B5EF4-FFF2-40B4-BE49-F238E27FC236}">
                <a16:creationId xmlns:a16="http://schemas.microsoft.com/office/drawing/2014/main" id="{410C8666-13A2-4EED-AB10-05BE96EE3DF3}"/>
              </a:ext>
            </a:extLst>
          </p:cNvPr>
          <p:cNvSpPr/>
          <p:nvPr/>
        </p:nvSpPr>
        <p:spPr>
          <a:xfrm>
            <a:off x="6893259"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DATA ANALYTICS</a:t>
            </a:r>
            <a:endParaRPr lang="en-ZA" sz="750" dirty="0">
              <a:solidFill>
                <a:schemeClr val="bg1"/>
              </a:solidFill>
            </a:endParaRPr>
          </a:p>
        </p:txBody>
      </p:sp>
      <p:sp>
        <p:nvSpPr>
          <p:cNvPr id="30" name="Rounded Rectangle 41">
            <a:extLst>
              <a:ext uri="{FF2B5EF4-FFF2-40B4-BE49-F238E27FC236}">
                <a16:creationId xmlns:a16="http://schemas.microsoft.com/office/drawing/2014/main" id="{269BD179-7DE7-47E3-9E7E-1D636C9D6366}"/>
              </a:ext>
            </a:extLst>
          </p:cNvPr>
          <p:cNvSpPr/>
          <p:nvPr/>
        </p:nvSpPr>
        <p:spPr>
          <a:xfrm>
            <a:off x="5806130"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DATA STRUCTURE</a:t>
            </a:r>
            <a:endParaRPr lang="en-ZA" sz="750" dirty="0">
              <a:solidFill>
                <a:schemeClr val="bg1"/>
              </a:solidFill>
            </a:endParaRPr>
          </a:p>
        </p:txBody>
      </p:sp>
      <p:sp>
        <p:nvSpPr>
          <p:cNvPr id="31" name="Rounded Rectangle 42">
            <a:extLst>
              <a:ext uri="{FF2B5EF4-FFF2-40B4-BE49-F238E27FC236}">
                <a16:creationId xmlns:a16="http://schemas.microsoft.com/office/drawing/2014/main" id="{BA3C3F31-0275-4CE5-B450-B3A1024B9D4F}"/>
              </a:ext>
            </a:extLst>
          </p:cNvPr>
          <p:cNvSpPr/>
          <p:nvPr/>
        </p:nvSpPr>
        <p:spPr>
          <a:xfrm>
            <a:off x="4719000"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DATA WAREHOUSE</a:t>
            </a:r>
            <a:endParaRPr lang="en-ZA" sz="750" dirty="0">
              <a:solidFill>
                <a:schemeClr val="bg1"/>
              </a:solidFill>
            </a:endParaRPr>
          </a:p>
        </p:txBody>
      </p:sp>
      <p:sp>
        <p:nvSpPr>
          <p:cNvPr id="32" name="Rounded Rectangle 51">
            <a:extLst>
              <a:ext uri="{FF2B5EF4-FFF2-40B4-BE49-F238E27FC236}">
                <a16:creationId xmlns:a16="http://schemas.microsoft.com/office/drawing/2014/main" id="{92644E40-79E9-4AAA-83C0-3B154343ED0F}"/>
              </a:ext>
            </a:extLst>
          </p:cNvPr>
          <p:cNvSpPr/>
          <p:nvPr/>
        </p:nvSpPr>
        <p:spPr>
          <a:xfrm>
            <a:off x="84691" y="3934398"/>
            <a:ext cx="4329203" cy="1567477"/>
          </a:xfrm>
          <a:prstGeom prst="roundRect">
            <a:avLst>
              <a:gd name="adj" fmla="val 9684"/>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TECHNOLOGY</a:t>
            </a:r>
            <a:endParaRPr lang="en-ZA" sz="900" dirty="0">
              <a:solidFill>
                <a:schemeClr val="bg1"/>
              </a:solidFill>
              <a:latin typeface="Arial Black" panose="020B0A04020102020204" pitchFamily="34" charset="0"/>
            </a:endParaRPr>
          </a:p>
        </p:txBody>
      </p:sp>
      <p:sp>
        <p:nvSpPr>
          <p:cNvPr id="33" name="Rounded Rectangle 52">
            <a:extLst>
              <a:ext uri="{FF2B5EF4-FFF2-40B4-BE49-F238E27FC236}">
                <a16:creationId xmlns:a16="http://schemas.microsoft.com/office/drawing/2014/main" id="{027A79DE-9056-45E0-B791-F7DAE67542F1}"/>
              </a:ext>
            </a:extLst>
          </p:cNvPr>
          <p:cNvSpPr/>
          <p:nvPr/>
        </p:nvSpPr>
        <p:spPr>
          <a:xfrm>
            <a:off x="1559498" y="4340322"/>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SOFTWARE DEVELOPMENT STACK</a:t>
            </a:r>
            <a:endParaRPr lang="en-ZA" sz="750" dirty="0">
              <a:solidFill>
                <a:schemeClr val="bg1"/>
              </a:solidFill>
            </a:endParaRPr>
          </a:p>
        </p:txBody>
      </p:sp>
      <p:sp>
        <p:nvSpPr>
          <p:cNvPr id="34" name="Rounded Rectangle 53">
            <a:extLst>
              <a:ext uri="{FF2B5EF4-FFF2-40B4-BE49-F238E27FC236}">
                <a16:creationId xmlns:a16="http://schemas.microsoft.com/office/drawing/2014/main" id="{A33D68A5-285E-4E0D-A063-DF034A0940A6}"/>
              </a:ext>
            </a:extLst>
          </p:cNvPr>
          <p:cNvSpPr/>
          <p:nvPr/>
        </p:nvSpPr>
        <p:spPr>
          <a:xfrm>
            <a:off x="2994589" y="4710679"/>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TESTING</a:t>
            </a:r>
            <a:endParaRPr lang="en-ZA" sz="750" dirty="0">
              <a:solidFill>
                <a:schemeClr val="bg1"/>
              </a:solidFill>
            </a:endParaRPr>
          </a:p>
        </p:txBody>
      </p:sp>
      <p:sp>
        <p:nvSpPr>
          <p:cNvPr id="35" name="Rounded Rectangle 54">
            <a:extLst>
              <a:ext uri="{FF2B5EF4-FFF2-40B4-BE49-F238E27FC236}">
                <a16:creationId xmlns:a16="http://schemas.microsoft.com/office/drawing/2014/main" id="{BEB8D906-4A8D-4FE1-BDF1-6872895DD68D}"/>
              </a:ext>
            </a:extLst>
          </p:cNvPr>
          <p:cNvSpPr/>
          <p:nvPr/>
        </p:nvSpPr>
        <p:spPr>
          <a:xfrm>
            <a:off x="124406" y="4710679"/>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SOFTWARE DEVELOPMENT LIFECYCLE MATURITY</a:t>
            </a:r>
            <a:endParaRPr lang="en-ZA" sz="750" dirty="0">
              <a:solidFill>
                <a:schemeClr val="bg1"/>
              </a:solidFill>
            </a:endParaRPr>
          </a:p>
        </p:txBody>
      </p:sp>
      <p:sp>
        <p:nvSpPr>
          <p:cNvPr id="36" name="Rounded Rectangle 55">
            <a:extLst>
              <a:ext uri="{FF2B5EF4-FFF2-40B4-BE49-F238E27FC236}">
                <a16:creationId xmlns:a16="http://schemas.microsoft.com/office/drawing/2014/main" id="{8CE49119-3CEA-4527-A830-1273219F0333}"/>
              </a:ext>
            </a:extLst>
          </p:cNvPr>
          <p:cNvSpPr/>
          <p:nvPr/>
        </p:nvSpPr>
        <p:spPr>
          <a:xfrm>
            <a:off x="1559498" y="4710679"/>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CONTROLS &amp; SECURITY</a:t>
            </a:r>
            <a:endParaRPr lang="en-ZA" sz="750" dirty="0">
              <a:solidFill>
                <a:schemeClr val="bg1"/>
              </a:solidFill>
            </a:endParaRPr>
          </a:p>
        </p:txBody>
      </p:sp>
      <p:sp>
        <p:nvSpPr>
          <p:cNvPr id="37" name="Rounded Rectangle 56">
            <a:extLst>
              <a:ext uri="{FF2B5EF4-FFF2-40B4-BE49-F238E27FC236}">
                <a16:creationId xmlns:a16="http://schemas.microsoft.com/office/drawing/2014/main" id="{6A71FEDB-E037-4AB1-A90F-92349CC80B95}"/>
              </a:ext>
            </a:extLst>
          </p:cNvPr>
          <p:cNvSpPr/>
          <p:nvPr/>
        </p:nvSpPr>
        <p:spPr>
          <a:xfrm>
            <a:off x="124406" y="4340322"/>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AUTOMATION LEVEL</a:t>
            </a:r>
            <a:endParaRPr lang="en-ZA" sz="750" dirty="0">
              <a:solidFill>
                <a:schemeClr val="bg1"/>
              </a:solidFill>
            </a:endParaRPr>
          </a:p>
        </p:txBody>
      </p:sp>
      <p:sp>
        <p:nvSpPr>
          <p:cNvPr id="39" name="Rounded Rectangle 72">
            <a:extLst>
              <a:ext uri="{FF2B5EF4-FFF2-40B4-BE49-F238E27FC236}">
                <a16:creationId xmlns:a16="http://schemas.microsoft.com/office/drawing/2014/main" id="{8E1786C9-82E8-4A12-A7A2-90C9B56129B3}"/>
              </a:ext>
            </a:extLst>
          </p:cNvPr>
          <p:cNvSpPr/>
          <p:nvPr/>
        </p:nvSpPr>
        <p:spPr>
          <a:xfrm>
            <a:off x="4484317" y="3934398"/>
            <a:ext cx="1573574" cy="1567477"/>
          </a:xfrm>
          <a:prstGeom prst="roundRect">
            <a:avLst>
              <a:gd name="adj" fmla="val 6865"/>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900" dirty="0">
                <a:solidFill>
                  <a:schemeClr val="bg1"/>
                </a:solidFill>
                <a:latin typeface="Arial Black" panose="020B0A04020102020204" pitchFamily="34" charset="0"/>
              </a:rPr>
              <a:t>IT STRATEGY</a:t>
            </a:r>
          </a:p>
        </p:txBody>
      </p:sp>
      <p:sp>
        <p:nvSpPr>
          <p:cNvPr id="40" name="Rounded Rectangle 73">
            <a:extLst>
              <a:ext uri="{FF2B5EF4-FFF2-40B4-BE49-F238E27FC236}">
                <a16:creationId xmlns:a16="http://schemas.microsoft.com/office/drawing/2014/main" id="{B3B74349-F797-4792-813C-722055C669A8}"/>
              </a:ext>
            </a:extLst>
          </p:cNvPr>
          <p:cNvSpPr/>
          <p:nvPr/>
        </p:nvSpPr>
        <p:spPr>
          <a:xfrm>
            <a:off x="4569104" y="433579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STRATEGY EXECUTION</a:t>
            </a:r>
            <a:endParaRPr lang="en-ZA" sz="750" dirty="0">
              <a:solidFill>
                <a:schemeClr val="bg1"/>
              </a:solidFill>
            </a:endParaRPr>
          </a:p>
        </p:txBody>
      </p:sp>
      <p:sp>
        <p:nvSpPr>
          <p:cNvPr id="41" name="Rounded Rectangle 74">
            <a:extLst>
              <a:ext uri="{FF2B5EF4-FFF2-40B4-BE49-F238E27FC236}">
                <a16:creationId xmlns:a16="http://schemas.microsoft.com/office/drawing/2014/main" id="{61AB5597-C9D9-46AC-9421-2E457FCB217A}"/>
              </a:ext>
            </a:extLst>
          </p:cNvPr>
          <p:cNvSpPr/>
          <p:nvPr/>
        </p:nvSpPr>
        <p:spPr>
          <a:xfrm>
            <a:off x="4569104" y="4711247"/>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ALIGNMENT TO BUSNESS STRATEGY</a:t>
            </a:r>
            <a:endParaRPr lang="en-ZA" sz="750" dirty="0">
              <a:solidFill>
                <a:schemeClr val="bg1"/>
              </a:solidFill>
            </a:endParaRPr>
          </a:p>
        </p:txBody>
      </p:sp>
      <p:sp>
        <p:nvSpPr>
          <p:cNvPr id="42" name="Rounded Rectangle 78">
            <a:extLst>
              <a:ext uri="{FF2B5EF4-FFF2-40B4-BE49-F238E27FC236}">
                <a16:creationId xmlns:a16="http://schemas.microsoft.com/office/drawing/2014/main" id="{CF2F47C7-2885-44DF-95EA-F438CFA48B87}"/>
              </a:ext>
            </a:extLst>
          </p:cNvPr>
          <p:cNvSpPr/>
          <p:nvPr/>
        </p:nvSpPr>
        <p:spPr>
          <a:xfrm>
            <a:off x="6123329" y="1412449"/>
            <a:ext cx="2953883" cy="1499723"/>
          </a:xfrm>
          <a:prstGeom prst="roundRect">
            <a:avLst>
              <a:gd name="adj" fmla="val 5731"/>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IT INFRASTRUCTURE</a:t>
            </a:r>
            <a:endParaRPr lang="en-ZA" sz="900" dirty="0">
              <a:solidFill>
                <a:schemeClr val="bg1"/>
              </a:solidFill>
              <a:latin typeface="Arial Black" panose="020B0A04020102020204" pitchFamily="34" charset="0"/>
            </a:endParaRPr>
          </a:p>
        </p:txBody>
      </p:sp>
      <p:sp>
        <p:nvSpPr>
          <p:cNvPr id="43" name="Rounded Rectangle 93">
            <a:extLst>
              <a:ext uri="{FF2B5EF4-FFF2-40B4-BE49-F238E27FC236}">
                <a16:creationId xmlns:a16="http://schemas.microsoft.com/office/drawing/2014/main" id="{8E05F554-0AED-45B9-A3B0-E3D6481A0D46}"/>
              </a:ext>
            </a:extLst>
          </p:cNvPr>
          <p:cNvSpPr/>
          <p:nvPr/>
        </p:nvSpPr>
        <p:spPr>
          <a:xfrm>
            <a:off x="6123328" y="3934398"/>
            <a:ext cx="2953883" cy="1567477"/>
          </a:xfrm>
          <a:prstGeom prst="roundRect">
            <a:avLst>
              <a:gd name="adj" fmla="val 7873"/>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DIGITAL READINESS</a:t>
            </a:r>
            <a:endParaRPr lang="en-ZA" sz="900" dirty="0">
              <a:solidFill>
                <a:schemeClr val="bg1"/>
              </a:solidFill>
              <a:latin typeface="Arial Black" panose="020B0A04020102020204" pitchFamily="34" charset="0"/>
            </a:endParaRPr>
          </a:p>
        </p:txBody>
      </p:sp>
      <p:sp>
        <p:nvSpPr>
          <p:cNvPr id="44" name="Rounded Rectangle 95">
            <a:extLst>
              <a:ext uri="{FF2B5EF4-FFF2-40B4-BE49-F238E27FC236}">
                <a16:creationId xmlns:a16="http://schemas.microsoft.com/office/drawing/2014/main" id="{B48B531D-5661-4000-9311-4AFE28411C57}"/>
              </a:ext>
            </a:extLst>
          </p:cNvPr>
          <p:cNvSpPr/>
          <p:nvPr/>
        </p:nvSpPr>
        <p:spPr>
          <a:xfrm>
            <a:off x="7630049" y="4353229"/>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FUNDING</a:t>
            </a:r>
            <a:endParaRPr lang="en-ZA" sz="750" dirty="0">
              <a:solidFill>
                <a:schemeClr val="bg1"/>
              </a:solidFill>
            </a:endParaRPr>
          </a:p>
        </p:txBody>
      </p:sp>
      <p:sp>
        <p:nvSpPr>
          <p:cNvPr id="45" name="Rounded Rectangle 96">
            <a:extLst>
              <a:ext uri="{FF2B5EF4-FFF2-40B4-BE49-F238E27FC236}">
                <a16:creationId xmlns:a16="http://schemas.microsoft.com/office/drawing/2014/main" id="{E873F3DB-3FFB-4E9A-9FBA-3768674EB08B}"/>
              </a:ext>
            </a:extLst>
          </p:cNvPr>
          <p:cNvSpPr/>
          <p:nvPr/>
        </p:nvSpPr>
        <p:spPr>
          <a:xfrm>
            <a:off x="6180189" y="4733023"/>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DESIGN THINKING MODEL</a:t>
            </a:r>
            <a:endParaRPr lang="en-ZA" sz="750" dirty="0">
              <a:solidFill>
                <a:schemeClr val="bg1"/>
              </a:solidFill>
            </a:endParaRPr>
          </a:p>
        </p:txBody>
      </p:sp>
      <p:sp>
        <p:nvSpPr>
          <p:cNvPr id="46" name="Rounded Rectangle 97">
            <a:extLst>
              <a:ext uri="{FF2B5EF4-FFF2-40B4-BE49-F238E27FC236}">
                <a16:creationId xmlns:a16="http://schemas.microsoft.com/office/drawing/2014/main" id="{D289A47B-BD4C-4A88-B1E3-59A0567F33DC}"/>
              </a:ext>
            </a:extLst>
          </p:cNvPr>
          <p:cNvSpPr/>
          <p:nvPr/>
        </p:nvSpPr>
        <p:spPr>
          <a:xfrm>
            <a:off x="6180189" y="4353229"/>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CULTURE </a:t>
            </a:r>
            <a:endParaRPr lang="en-ZA" sz="750" dirty="0">
              <a:solidFill>
                <a:schemeClr val="bg1"/>
              </a:solidFill>
            </a:endParaRPr>
          </a:p>
        </p:txBody>
      </p:sp>
      <p:sp>
        <p:nvSpPr>
          <p:cNvPr id="47" name="Rounded Rectangle 85">
            <a:extLst>
              <a:ext uri="{FF2B5EF4-FFF2-40B4-BE49-F238E27FC236}">
                <a16:creationId xmlns:a16="http://schemas.microsoft.com/office/drawing/2014/main" id="{47DCC599-2CFB-483D-A6D6-49B94D6428B2}"/>
              </a:ext>
            </a:extLst>
          </p:cNvPr>
          <p:cNvSpPr/>
          <p:nvPr/>
        </p:nvSpPr>
        <p:spPr>
          <a:xfrm>
            <a:off x="6180189" y="251403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NETWORK DIAGRAM OF ALL IT SERVERS &amp; SERVICES</a:t>
            </a:r>
            <a:endParaRPr lang="en-ZA" sz="750" dirty="0">
              <a:solidFill>
                <a:schemeClr val="bg1"/>
              </a:solidFill>
            </a:endParaRPr>
          </a:p>
        </p:txBody>
      </p:sp>
      <p:sp>
        <p:nvSpPr>
          <p:cNvPr id="48" name="Rounded Rectangle 86">
            <a:extLst>
              <a:ext uri="{FF2B5EF4-FFF2-40B4-BE49-F238E27FC236}">
                <a16:creationId xmlns:a16="http://schemas.microsoft.com/office/drawing/2014/main" id="{D52420CD-EA8D-4F45-8C35-20555E57C9F0}"/>
              </a:ext>
            </a:extLst>
          </p:cNvPr>
          <p:cNvSpPr/>
          <p:nvPr/>
        </p:nvSpPr>
        <p:spPr>
          <a:xfrm>
            <a:off x="7630049"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CAPACITY PLANNING</a:t>
            </a:r>
            <a:endParaRPr lang="en-ZA" sz="750" dirty="0">
              <a:solidFill>
                <a:schemeClr val="bg1"/>
              </a:solidFill>
            </a:endParaRPr>
          </a:p>
        </p:txBody>
      </p:sp>
      <p:sp>
        <p:nvSpPr>
          <p:cNvPr id="49" name="Rounded Rectangle 87">
            <a:extLst>
              <a:ext uri="{FF2B5EF4-FFF2-40B4-BE49-F238E27FC236}">
                <a16:creationId xmlns:a16="http://schemas.microsoft.com/office/drawing/2014/main" id="{AEA7D928-D6BE-4A1B-90A0-4B1F2063227F}"/>
              </a:ext>
            </a:extLst>
          </p:cNvPr>
          <p:cNvSpPr/>
          <p:nvPr/>
        </p:nvSpPr>
        <p:spPr>
          <a:xfrm>
            <a:off x="6180189"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IT REGISTER</a:t>
            </a:r>
            <a:endParaRPr lang="en-ZA" sz="750" dirty="0">
              <a:solidFill>
                <a:schemeClr val="bg1"/>
              </a:solidFill>
            </a:endParaRPr>
          </a:p>
        </p:txBody>
      </p:sp>
      <p:sp>
        <p:nvSpPr>
          <p:cNvPr id="50" name="Rounded Rectangle 88">
            <a:extLst>
              <a:ext uri="{FF2B5EF4-FFF2-40B4-BE49-F238E27FC236}">
                <a16:creationId xmlns:a16="http://schemas.microsoft.com/office/drawing/2014/main" id="{C957AB6C-200F-42A7-95F0-926050294BE9}"/>
              </a:ext>
            </a:extLst>
          </p:cNvPr>
          <p:cNvSpPr/>
          <p:nvPr/>
        </p:nvSpPr>
        <p:spPr>
          <a:xfrm>
            <a:off x="7630049" y="2152894"/>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REDUNDANCY</a:t>
            </a:r>
            <a:endParaRPr lang="en-ZA" sz="750" dirty="0">
              <a:solidFill>
                <a:schemeClr val="bg1"/>
              </a:solidFill>
            </a:endParaRPr>
          </a:p>
        </p:txBody>
      </p:sp>
      <p:sp>
        <p:nvSpPr>
          <p:cNvPr id="51" name="Rounded Rectangle 89">
            <a:extLst>
              <a:ext uri="{FF2B5EF4-FFF2-40B4-BE49-F238E27FC236}">
                <a16:creationId xmlns:a16="http://schemas.microsoft.com/office/drawing/2014/main" id="{BEEF3483-29EE-4F18-91B1-A288D5F403F6}"/>
              </a:ext>
            </a:extLst>
          </p:cNvPr>
          <p:cNvSpPr/>
          <p:nvPr/>
        </p:nvSpPr>
        <p:spPr>
          <a:xfrm>
            <a:off x="6180189" y="2152894"/>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AVAILABILITY PLANNING</a:t>
            </a:r>
            <a:endParaRPr lang="en-ZA" sz="750" dirty="0">
              <a:solidFill>
                <a:schemeClr val="bg1"/>
              </a:solidFill>
            </a:endParaRPr>
          </a:p>
        </p:txBody>
      </p:sp>
      <p:sp>
        <p:nvSpPr>
          <p:cNvPr id="52" name="Rounded Rectangle 129">
            <a:extLst>
              <a:ext uri="{FF2B5EF4-FFF2-40B4-BE49-F238E27FC236}">
                <a16:creationId xmlns:a16="http://schemas.microsoft.com/office/drawing/2014/main" id="{B21CF916-C0BE-4683-B2C0-E83AFEDFEEE3}"/>
              </a:ext>
            </a:extLst>
          </p:cNvPr>
          <p:cNvSpPr/>
          <p:nvPr/>
        </p:nvSpPr>
        <p:spPr>
          <a:xfrm>
            <a:off x="133662"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IT STANDARDS AND CERTIFICATION</a:t>
            </a:r>
            <a:endParaRPr lang="en-ZA" sz="750" dirty="0">
              <a:solidFill>
                <a:schemeClr val="bg1"/>
              </a:solidFill>
            </a:endParaRPr>
          </a:p>
        </p:txBody>
      </p:sp>
      <p:sp>
        <p:nvSpPr>
          <p:cNvPr id="53" name="Rounded Rectangle 139">
            <a:extLst>
              <a:ext uri="{FF2B5EF4-FFF2-40B4-BE49-F238E27FC236}">
                <a16:creationId xmlns:a16="http://schemas.microsoft.com/office/drawing/2014/main" id="{172760B5-BB43-4530-A88C-C96E4D54B4ED}"/>
              </a:ext>
            </a:extLst>
          </p:cNvPr>
          <p:cNvSpPr/>
          <p:nvPr/>
        </p:nvSpPr>
        <p:spPr>
          <a:xfrm>
            <a:off x="133662" y="251403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VENDOR MANAGEMENT</a:t>
            </a:r>
            <a:endParaRPr lang="en-ZA" sz="750" dirty="0">
              <a:solidFill>
                <a:schemeClr val="bg1"/>
              </a:solidFill>
            </a:endParaRPr>
          </a:p>
        </p:txBody>
      </p:sp>
      <p:sp>
        <p:nvSpPr>
          <p:cNvPr id="54" name="Rounded Rectangle 140">
            <a:extLst>
              <a:ext uri="{FF2B5EF4-FFF2-40B4-BE49-F238E27FC236}">
                <a16:creationId xmlns:a16="http://schemas.microsoft.com/office/drawing/2014/main" id="{EB4D157C-2D88-43AD-B51E-103D272C4CB7}"/>
              </a:ext>
            </a:extLst>
          </p:cNvPr>
          <p:cNvSpPr/>
          <p:nvPr/>
        </p:nvSpPr>
        <p:spPr>
          <a:xfrm>
            <a:off x="1600088"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PROJECT MANAGEMENT</a:t>
            </a:r>
            <a:endParaRPr lang="en-ZA" sz="750" dirty="0">
              <a:solidFill>
                <a:schemeClr val="bg1"/>
              </a:solidFill>
            </a:endParaRPr>
          </a:p>
        </p:txBody>
      </p:sp>
      <p:sp>
        <p:nvSpPr>
          <p:cNvPr id="55" name="Rounded Rectangle 141">
            <a:extLst>
              <a:ext uri="{FF2B5EF4-FFF2-40B4-BE49-F238E27FC236}">
                <a16:creationId xmlns:a16="http://schemas.microsoft.com/office/drawing/2014/main" id="{B7704A04-7125-49A8-A314-94366C4D75E9}"/>
              </a:ext>
            </a:extLst>
          </p:cNvPr>
          <p:cNvSpPr/>
          <p:nvPr/>
        </p:nvSpPr>
        <p:spPr>
          <a:xfrm>
            <a:off x="133662" y="2152894"/>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SERVICE MNAGEMENT</a:t>
            </a:r>
            <a:endParaRPr lang="en-ZA" sz="750" dirty="0">
              <a:solidFill>
                <a:schemeClr val="bg1"/>
              </a:solidFill>
            </a:endParaRPr>
          </a:p>
        </p:txBody>
      </p:sp>
      <p:sp>
        <p:nvSpPr>
          <p:cNvPr id="56" name="Rounded Rectangle 149">
            <a:extLst>
              <a:ext uri="{FF2B5EF4-FFF2-40B4-BE49-F238E27FC236}">
                <a16:creationId xmlns:a16="http://schemas.microsoft.com/office/drawing/2014/main" id="{79AAFCAB-1A91-4598-82A8-F6BD3BE39F4A}"/>
              </a:ext>
            </a:extLst>
          </p:cNvPr>
          <p:cNvSpPr/>
          <p:nvPr/>
        </p:nvSpPr>
        <p:spPr>
          <a:xfrm>
            <a:off x="1178021"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APPLICATION ARCHITECTURE</a:t>
            </a:r>
            <a:endParaRPr lang="en-ZA" sz="750" dirty="0">
              <a:solidFill>
                <a:schemeClr val="bg1"/>
              </a:solidFill>
            </a:endParaRPr>
          </a:p>
        </p:txBody>
      </p:sp>
      <p:sp>
        <p:nvSpPr>
          <p:cNvPr id="57" name="Rounded Rectangle 150">
            <a:extLst>
              <a:ext uri="{FF2B5EF4-FFF2-40B4-BE49-F238E27FC236}">
                <a16:creationId xmlns:a16="http://schemas.microsoft.com/office/drawing/2014/main" id="{B0277F12-5B68-40E8-8015-80C5A961FE4D}"/>
              </a:ext>
            </a:extLst>
          </p:cNvPr>
          <p:cNvSpPr/>
          <p:nvPr/>
        </p:nvSpPr>
        <p:spPr>
          <a:xfrm>
            <a:off x="2231636"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BUSINESS ANALYSIS</a:t>
            </a:r>
            <a:endParaRPr lang="en-ZA" sz="750" dirty="0">
              <a:solidFill>
                <a:schemeClr val="bg1"/>
              </a:solidFill>
            </a:endParaRPr>
          </a:p>
        </p:txBody>
      </p:sp>
      <p:sp>
        <p:nvSpPr>
          <p:cNvPr id="58" name="Rounded Rectangle 151">
            <a:extLst>
              <a:ext uri="{FF2B5EF4-FFF2-40B4-BE49-F238E27FC236}">
                <a16:creationId xmlns:a16="http://schemas.microsoft.com/office/drawing/2014/main" id="{BBFA78CF-F762-40C7-B935-DF24EAE99B2B}"/>
              </a:ext>
            </a:extLst>
          </p:cNvPr>
          <p:cNvSpPr/>
          <p:nvPr/>
        </p:nvSpPr>
        <p:spPr>
          <a:xfrm>
            <a:off x="3285250" y="3397083"/>
            <a:ext cx="1196732"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53" dirty="0">
                <a:solidFill>
                  <a:schemeClr val="bg1"/>
                </a:solidFill>
              </a:rPr>
              <a:t>BUSINESS CONTINUTY MANAGEMENT </a:t>
            </a:r>
            <a:endParaRPr lang="en-ZA" sz="750" spc="-53" dirty="0">
              <a:solidFill>
                <a:schemeClr val="bg1"/>
              </a:solidFill>
            </a:endParaRPr>
          </a:p>
        </p:txBody>
      </p:sp>
      <p:sp>
        <p:nvSpPr>
          <p:cNvPr id="59" name="Rounded Rectangle 152">
            <a:extLst>
              <a:ext uri="{FF2B5EF4-FFF2-40B4-BE49-F238E27FC236}">
                <a16:creationId xmlns:a16="http://schemas.microsoft.com/office/drawing/2014/main" id="{6BD21711-DBB5-463A-AEB7-43424B4FC332}"/>
              </a:ext>
            </a:extLst>
          </p:cNvPr>
          <p:cNvSpPr/>
          <p:nvPr/>
        </p:nvSpPr>
        <p:spPr>
          <a:xfrm>
            <a:off x="124406" y="3397083"/>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53" dirty="0">
                <a:solidFill>
                  <a:schemeClr val="bg1"/>
                </a:solidFill>
              </a:rPr>
              <a:t>NETWORK ARCHITECTURE</a:t>
            </a:r>
            <a:endParaRPr lang="en-ZA" sz="750" spc="-53" dirty="0">
              <a:solidFill>
                <a:schemeClr val="bg1"/>
              </a:solidFill>
            </a:endParaRPr>
          </a:p>
        </p:txBody>
      </p:sp>
      <p:sp>
        <p:nvSpPr>
          <p:cNvPr id="60" name="Rounded Rectangle 159">
            <a:extLst>
              <a:ext uri="{FF2B5EF4-FFF2-40B4-BE49-F238E27FC236}">
                <a16:creationId xmlns:a16="http://schemas.microsoft.com/office/drawing/2014/main" id="{761FA483-E4C5-4CE9-A859-980EE3823CCC}"/>
              </a:ext>
            </a:extLst>
          </p:cNvPr>
          <p:cNvSpPr/>
          <p:nvPr/>
        </p:nvSpPr>
        <p:spPr>
          <a:xfrm>
            <a:off x="4603317" y="2152894"/>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CONFIDENTIALITY &amp; PRIVACY</a:t>
            </a:r>
            <a:endParaRPr lang="en-ZA" sz="750" dirty="0">
              <a:solidFill>
                <a:schemeClr val="bg1"/>
              </a:solidFill>
            </a:endParaRPr>
          </a:p>
        </p:txBody>
      </p:sp>
      <p:sp>
        <p:nvSpPr>
          <p:cNvPr id="61" name="Rounded Rectangle 160">
            <a:extLst>
              <a:ext uri="{FF2B5EF4-FFF2-40B4-BE49-F238E27FC236}">
                <a16:creationId xmlns:a16="http://schemas.microsoft.com/office/drawing/2014/main" id="{9704994C-56BA-4396-A43D-6292CAC477BD}"/>
              </a:ext>
            </a:extLst>
          </p:cNvPr>
          <p:cNvSpPr/>
          <p:nvPr/>
        </p:nvSpPr>
        <p:spPr>
          <a:xfrm>
            <a:off x="4603317"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CONFIGURATION MANAGEMENT</a:t>
            </a:r>
            <a:endParaRPr lang="en-ZA" sz="750" dirty="0">
              <a:solidFill>
                <a:schemeClr val="bg1"/>
              </a:solidFill>
            </a:endParaRPr>
          </a:p>
        </p:txBody>
      </p:sp>
      <p:sp>
        <p:nvSpPr>
          <p:cNvPr id="62" name="Rounded Rectangle 161">
            <a:extLst>
              <a:ext uri="{FF2B5EF4-FFF2-40B4-BE49-F238E27FC236}">
                <a16:creationId xmlns:a16="http://schemas.microsoft.com/office/drawing/2014/main" id="{1386548A-BC39-452B-B727-63B557CE0BB7}"/>
              </a:ext>
            </a:extLst>
          </p:cNvPr>
          <p:cNvSpPr/>
          <p:nvPr/>
        </p:nvSpPr>
        <p:spPr>
          <a:xfrm>
            <a:off x="3153457" y="2152894"/>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NETWORK SECURITY</a:t>
            </a:r>
            <a:endParaRPr lang="en-ZA" sz="750" dirty="0">
              <a:solidFill>
                <a:schemeClr val="bg1"/>
              </a:solidFill>
            </a:endParaRPr>
          </a:p>
        </p:txBody>
      </p:sp>
      <p:sp>
        <p:nvSpPr>
          <p:cNvPr id="63" name="Rounded Rectangle 162">
            <a:extLst>
              <a:ext uri="{FF2B5EF4-FFF2-40B4-BE49-F238E27FC236}">
                <a16:creationId xmlns:a16="http://schemas.microsoft.com/office/drawing/2014/main" id="{DFDDB94E-C947-44B8-8DC5-D4C7CF10AE27}"/>
              </a:ext>
            </a:extLst>
          </p:cNvPr>
          <p:cNvSpPr/>
          <p:nvPr/>
        </p:nvSpPr>
        <p:spPr>
          <a:xfrm>
            <a:off x="3153457" y="251403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AUTHENTICATION &amp; AUTHORISATION</a:t>
            </a:r>
            <a:endParaRPr lang="en-ZA" sz="750" dirty="0">
              <a:solidFill>
                <a:schemeClr val="bg1"/>
              </a:solidFill>
            </a:endParaRPr>
          </a:p>
        </p:txBody>
      </p:sp>
      <p:sp>
        <p:nvSpPr>
          <p:cNvPr id="64" name="Rounded Rectangle 163">
            <a:extLst>
              <a:ext uri="{FF2B5EF4-FFF2-40B4-BE49-F238E27FC236}">
                <a16:creationId xmlns:a16="http://schemas.microsoft.com/office/drawing/2014/main" id="{89820EA5-223A-4242-9A54-47A2A869890C}"/>
              </a:ext>
            </a:extLst>
          </p:cNvPr>
          <p:cNvSpPr/>
          <p:nvPr/>
        </p:nvSpPr>
        <p:spPr>
          <a:xfrm>
            <a:off x="3153457" y="1791752"/>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AVAILABILITY</a:t>
            </a:r>
            <a:endParaRPr lang="en-ZA" sz="750" dirty="0">
              <a:solidFill>
                <a:schemeClr val="bg1"/>
              </a:solidFill>
            </a:endParaRPr>
          </a:p>
        </p:txBody>
      </p:sp>
      <p:sp>
        <p:nvSpPr>
          <p:cNvPr id="65" name="Rounded Rectangle 125">
            <a:extLst>
              <a:ext uri="{FF2B5EF4-FFF2-40B4-BE49-F238E27FC236}">
                <a16:creationId xmlns:a16="http://schemas.microsoft.com/office/drawing/2014/main" id="{4D4D6F67-2752-40BA-B762-9D3C31929E44}"/>
              </a:ext>
            </a:extLst>
          </p:cNvPr>
          <p:cNvSpPr/>
          <p:nvPr/>
        </p:nvSpPr>
        <p:spPr>
          <a:xfrm>
            <a:off x="4603317" y="251403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ACCOUNTABILITY &amp; INTEGRITY OF INFORMATION</a:t>
            </a:r>
          </a:p>
        </p:txBody>
      </p:sp>
      <p:sp>
        <p:nvSpPr>
          <p:cNvPr id="75" name="Rounded Rectangle 140">
            <a:extLst>
              <a:ext uri="{FF2B5EF4-FFF2-40B4-BE49-F238E27FC236}">
                <a16:creationId xmlns:a16="http://schemas.microsoft.com/office/drawing/2014/main" id="{9C67C9CC-10A7-4F49-807E-6C49F2E0A291}"/>
              </a:ext>
            </a:extLst>
          </p:cNvPr>
          <p:cNvSpPr/>
          <p:nvPr/>
        </p:nvSpPr>
        <p:spPr>
          <a:xfrm>
            <a:off x="1600088" y="2169436"/>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BUSINESS CONTINUITY MANAGEMENT</a:t>
            </a:r>
            <a:endParaRPr lang="en-ZA" sz="750" dirty="0">
              <a:solidFill>
                <a:schemeClr val="bg1"/>
              </a:solidFill>
            </a:endParaRPr>
          </a:p>
        </p:txBody>
      </p:sp>
      <p:sp>
        <p:nvSpPr>
          <p:cNvPr id="76" name="Rounded Rectangle 95">
            <a:extLst>
              <a:ext uri="{FF2B5EF4-FFF2-40B4-BE49-F238E27FC236}">
                <a16:creationId xmlns:a16="http://schemas.microsoft.com/office/drawing/2014/main" id="{3E059B46-0788-4005-B423-159405D38B38}"/>
              </a:ext>
            </a:extLst>
          </p:cNvPr>
          <p:cNvSpPr/>
          <p:nvPr/>
        </p:nvSpPr>
        <p:spPr>
          <a:xfrm>
            <a:off x="7626034" y="4734233"/>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CONTINUOUS INNOVATION</a:t>
            </a:r>
            <a:endParaRPr lang="en-ZA" sz="750" dirty="0">
              <a:solidFill>
                <a:schemeClr val="bg1"/>
              </a:solidFill>
            </a:endParaRPr>
          </a:p>
        </p:txBody>
      </p:sp>
      <p:sp>
        <p:nvSpPr>
          <p:cNvPr id="77" name="Rounded Rectangle 74">
            <a:extLst>
              <a:ext uri="{FF2B5EF4-FFF2-40B4-BE49-F238E27FC236}">
                <a16:creationId xmlns:a16="http://schemas.microsoft.com/office/drawing/2014/main" id="{82174AFD-0458-4038-8C70-11FBE05B7432}"/>
              </a:ext>
            </a:extLst>
          </p:cNvPr>
          <p:cNvSpPr/>
          <p:nvPr/>
        </p:nvSpPr>
        <p:spPr>
          <a:xfrm>
            <a:off x="4577120" y="5116319"/>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IT STRATEGY DOCUMENTATION</a:t>
            </a:r>
            <a:endParaRPr lang="en-ZA" sz="750" dirty="0">
              <a:solidFill>
                <a:schemeClr val="bg1"/>
              </a:solidFill>
            </a:endParaRPr>
          </a:p>
        </p:txBody>
      </p:sp>
      <p:sp>
        <p:nvSpPr>
          <p:cNvPr id="78" name="Rounded Rectangle 54">
            <a:extLst>
              <a:ext uri="{FF2B5EF4-FFF2-40B4-BE49-F238E27FC236}">
                <a16:creationId xmlns:a16="http://schemas.microsoft.com/office/drawing/2014/main" id="{AB64C8AE-3C1D-44F3-9CA0-B88B6608F344}"/>
              </a:ext>
            </a:extLst>
          </p:cNvPr>
          <p:cNvSpPr/>
          <p:nvPr/>
        </p:nvSpPr>
        <p:spPr>
          <a:xfrm>
            <a:off x="3001935" y="4335364"/>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HIGH VELOCITY TRADING</a:t>
            </a:r>
            <a:endParaRPr lang="en-ZA" sz="750" dirty="0">
              <a:solidFill>
                <a:schemeClr val="bg1"/>
              </a:solidFill>
            </a:endParaRPr>
          </a:p>
        </p:txBody>
      </p:sp>
      <p:sp>
        <p:nvSpPr>
          <p:cNvPr id="79" name="Rounded Rectangle 96">
            <a:extLst>
              <a:ext uri="{FF2B5EF4-FFF2-40B4-BE49-F238E27FC236}">
                <a16:creationId xmlns:a16="http://schemas.microsoft.com/office/drawing/2014/main" id="{38900A89-92DF-4FF3-B83E-9F5E41491C4F}"/>
              </a:ext>
            </a:extLst>
          </p:cNvPr>
          <p:cNvSpPr/>
          <p:nvPr/>
        </p:nvSpPr>
        <p:spPr>
          <a:xfrm>
            <a:off x="6200237" y="5114028"/>
            <a:ext cx="1404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PLATFORM FOR DIGITAL INNOVATION</a:t>
            </a:r>
            <a:endParaRPr lang="en-ZA" sz="750" dirty="0">
              <a:solidFill>
                <a:schemeClr val="bg1"/>
              </a:solidFill>
            </a:endParaRPr>
          </a:p>
        </p:txBody>
      </p:sp>
      <p:sp>
        <p:nvSpPr>
          <p:cNvPr id="80" name="Rounded Rectangle 37">
            <a:extLst>
              <a:ext uri="{FF2B5EF4-FFF2-40B4-BE49-F238E27FC236}">
                <a16:creationId xmlns:a16="http://schemas.microsoft.com/office/drawing/2014/main" id="{1A74D58C-A824-49B4-9EE7-212DCB27AB92}"/>
              </a:ext>
            </a:extLst>
          </p:cNvPr>
          <p:cNvSpPr/>
          <p:nvPr/>
        </p:nvSpPr>
        <p:spPr>
          <a:xfrm>
            <a:off x="107050" y="5555820"/>
            <a:ext cx="5950841" cy="870980"/>
          </a:xfrm>
          <a:prstGeom prst="roundRect">
            <a:avLst>
              <a:gd name="adj" fmla="val 8816"/>
            </a:avLst>
          </a:prstGeom>
          <a:solidFill>
            <a:srgbClr val="1C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Arial Black" panose="020B0A04020102020204" pitchFamily="34" charset="0"/>
              </a:rPr>
              <a:t>PEOPLE AND SKILLS</a:t>
            </a:r>
            <a:endParaRPr lang="en-ZA" sz="900" dirty="0">
              <a:solidFill>
                <a:schemeClr val="bg1"/>
              </a:solidFill>
              <a:latin typeface="Arial Black" panose="020B0A04020102020204" pitchFamily="34" charset="0"/>
            </a:endParaRPr>
          </a:p>
        </p:txBody>
      </p:sp>
      <p:sp>
        <p:nvSpPr>
          <p:cNvPr id="81" name="Rounded Rectangle 39">
            <a:extLst>
              <a:ext uri="{FF2B5EF4-FFF2-40B4-BE49-F238E27FC236}">
                <a16:creationId xmlns:a16="http://schemas.microsoft.com/office/drawing/2014/main" id="{16D533DB-AC41-4851-A02A-282F7558AAF8}"/>
              </a:ext>
            </a:extLst>
          </p:cNvPr>
          <p:cNvSpPr/>
          <p:nvPr/>
        </p:nvSpPr>
        <p:spPr>
          <a:xfrm>
            <a:off x="3465229" y="5965108"/>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INSOURCING  vs OUTSOURCING</a:t>
            </a:r>
            <a:endParaRPr lang="en-ZA" sz="750" dirty="0">
              <a:solidFill>
                <a:schemeClr val="bg1"/>
              </a:solidFill>
            </a:endParaRPr>
          </a:p>
        </p:txBody>
      </p:sp>
      <p:sp>
        <p:nvSpPr>
          <p:cNvPr id="82" name="Rounded Rectangle 40">
            <a:extLst>
              <a:ext uri="{FF2B5EF4-FFF2-40B4-BE49-F238E27FC236}">
                <a16:creationId xmlns:a16="http://schemas.microsoft.com/office/drawing/2014/main" id="{F3FA16BF-3B2D-48CB-BA5B-0E7CC6AC4977}"/>
              </a:ext>
            </a:extLst>
          </p:cNvPr>
          <p:cNvSpPr/>
          <p:nvPr/>
        </p:nvSpPr>
        <p:spPr>
          <a:xfrm>
            <a:off x="2378099" y="5965108"/>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OPTIMUM STRUCTURE</a:t>
            </a:r>
            <a:endParaRPr lang="en-ZA" sz="750" dirty="0">
              <a:solidFill>
                <a:schemeClr val="bg1"/>
              </a:solidFill>
            </a:endParaRPr>
          </a:p>
        </p:txBody>
      </p:sp>
      <p:sp>
        <p:nvSpPr>
          <p:cNvPr id="83" name="Rounded Rectangle 41">
            <a:extLst>
              <a:ext uri="{FF2B5EF4-FFF2-40B4-BE49-F238E27FC236}">
                <a16:creationId xmlns:a16="http://schemas.microsoft.com/office/drawing/2014/main" id="{F6436AD8-56D0-404F-93F3-7EC510AE10FF}"/>
              </a:ext>
            </a:extLst>
          </p:cNvPr>
          <p:cNvSpPr/>
          <p:nvPr/>
        </p:nvSpPr>
        <p:spPr>
          <a:xfrm>
            <a:off x="1290970" y="5965108"/>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SKILL GAP ASSESSMENT</a:t>
            </a:r>
            <a:endParaRPr lang="en-ZA" sz="750" dirty="0">
              <a:solidFill>
                <a:schemeClr val="bg1"/>
              </a:solidFill>
            </a:endParaRPr>
          </a:p>
        </p:txBody>
      </p:sp>
      <p:sp>
        <p:nvSpPr>
          <p:cNvPr id="84" name="Rounded Rectangle 42">
            <a:extLst>
              <a:ext uri="{FF2B5EF4-FFF2-40B4-BE49-F238E27FC236}">
                <a16:creationId xmlns:a16="http://schemas.microsoft.com/office/drawing/2014/main" id="{59BA9730-7DBF-4B84-989D-22F563553071}"/>
              </a:ext>
            </a:extLst>
          </p:cNvPr>
          <p:cNvSpPr/>
          <p:nvPr/>
        </p:nvSpPr>
        <p:spPr>
          <a:xfrm>
            <a:off x="203840" y="5965108"/>
            <a:ext cx="1026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HEAD COUNT</a:t>
            </a:r>
            <a:endParaRPr lang="en-ZA" sz="750" dirty="0">
              <a:solidFill>
                <a:schemeClr val="bg1"/>
              </a:solidFill>
            </a:endParaRPr>
          </a:p>
        </p:txBody>
      </p:sp>
      <p:sp>
        <p:nvSpPr>
          <p:cNvPr id="86" name="Rounded Rectangle 54">
            <a:extLst>
              <a:ext uri="{FF2B5EF4-FFF2-40B4-BE49-F238E27FC236}">
                <a16:creationId xmlns:a16="http://schemas.microsoft.com/office/drawing/2014/main" id="{67440291-B3C9-44AD-A4B6-9C42942197F2}"/>
              </a:ext>
            </a:extLst>
          </p:cNvPr>
          <p:cNvSpPr/>
          <p:nvPr/>
        </p:nvSpPr>
        <p:spPr>
          <a:xfrm>
            <a:off x="120390" y="5103716"/>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HIGH VELOCITY TRADING</a:t>
            </a:r>
            <a:endParaRPr lang="en-ZA" sz="750" dirty="0">
              <a:solidFill>
                <a:schemeClr val="bg1"/>
              </a:solidFill>
            </a:endParaRPr>
          </a:p>
        </p:txBody>
      </p:sp>
      <p:sp>
        <p:nvSpPr>
          <p:cNvPr id="87" name="Rounded Rectangle 54">
            <a:extLst>
              <a:ext uri="{FF2B5EF4-FFF2-40B4-BE49-F238E27FC236}">
                <a16:creationId xmlns:a16="http://schemas.microsoft.com/office/drawing/2014/main" id="{DA5FDC6F-004B-4E99-9342-00D0BB4638B6}"/>
              </a:ext>
            </a:extLst>
          </p:cNvPr>
          <p:cNvSpPr/>
          <p:nvPr/>
        </p:nvSpPr>
        <p:spPr>
          <a:xfrm>
            <a:off x="4550647" y="5965108"/>
            <a:ext cx="1377000" cy="32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bg1"/>
                </a:solidFill>
              </a:rPr>
              <a:t>CURRENT FUCNTIONAL ORGANOGRAM REVIEW</a:t>
            </a:r>
            <a:endParaRPr lang="en-ZA" sz="750" dirty="0">
              <a:solidFill>
                <a:schemeClr val="bg1"/>
              </a:solidFill>
            </a:endParaRPr>
          </a:p>
        </p:txBody>
      </p:sp>
      <p:grpSp>
        <p:nvGrpSpPr>
          <p:cNvPr id="88" name="Group 15">
            <a:extLst>
              <a:ext uri="{FF2B5EF4-FFF2-40B4-BE49-F238E27FC236}">
                <a16:creationId xmlns:a16="http://schemas.microsoft.com/office/drawing/2014/main" id="{029CDF7E-EDAA-46D3-B1BF-D15AF560CE14}"/>
              </a:ext>
            </a:extLst>
          </p:cNvPr>
          <p:cNvGrpSpPr>
            <a:grpSpLocks noChangeAspect="1"/>
          </p:cNvGrpSpPr>
          <p:nvPr/>
        </p:nvGrpSpPr>
        <p:grpSpPr bwMode="auto">
          <a:xfrm>
            <a:off x="2675464" y="1434220"/>
            <a:ext cx="247526" cy="312705"/>
            <a:chOff x="3814" y="2106"/>
            <a:chExt cx="338" cy="427"/>
          </a:xfrm>
          <a:solidFill>
            <a:schemeClr val="bg1"/>
          </a:solidFill>
        </p:grpSpPr>
        <p:sp>
          <p:nvSpPr>
            <p:cNvPr id="89" name="Freeform 16">
              <a:extLst>
                <a:ext uri="{FF2B5EF4-FFF2-40B4-BE49-F238E27FC236}">
                  <a16:creationId xmlns:a16="http://schemas.microsoft.com/office/drawing/2014/main" id="{8E3621D2-001D-4E9A-B408-7428050FDE7A}"/>
                </a:ext>
              </a:extLst>
            </p:cNvPr>
            <p:cNvSpPr>
              <a:spLocks noEditPoints="1"/>
            </p:cNvSpPr>
            <p:nvPr/>
          </p:nvSpPr>
          <p:spPr bwMode="auto">
            <a:xfrm>
              <a:off x="3814" y="2106"/>
              <a:ext cx="338" cy="427"/>
            </a:xfrm>
            <a:custGeom>
              <a:avLst/>
              <a:gdLst>
                <a:gd name="T0" fmla="*/ 147 w 338"/>
                <a:gd name="T1" fmla="*/ 0 h 427"/>
                <a:gd name="T2" fmla="*/ 338 w 338"/>
                <a:gd name="T3" fmla="*/ 0 h 427"/>
                <a:gd name="T4" fmla="*/ 338 w 338"/>
                <a:gd name="T5" fmla="*/ 427 h 427"/>
                <a:gd name="T6" fmla="*/ 0 w 338"/>
                <a:gd name="T7" fmla="*/ 427 h 427"/>
                <a:gd name="T8" fmla="*/ 0 w 338"/>
                <a:gd name="T9" fmla="*/ 146 h 427"/>
                <a:gd name="T10" fmla="*/ 147 w 338"/>
                <a:gd name="T11" fmla="*/ 0 h 427"/>
                <a:gd name="T12" fmla="*/ 147 w 338"/>
                <a:gd name="T13" fmla="*/ 0 h 427"/>
                <a:gd name="T14" fmla="*/ 45 w 338"/>
                <a:gd name="T15" fmla="*/ 180 h 427"/>
                <a:gd name="T16" fmla="*/ 45 w 338"/>
                <a:gd name="T17" fmla="*/ 202 h 427"/>
                <a:gd name="T18" fmla="*/ 281 w 338"/>
                <a:gd name="T19" fmla="*/ 202 h 427"/>
                <a:gd name="T20" fmla="*/ 281 w 338"/>
                <a:gd name="T21" fmla="*/ 180 h 427"/>
                <a:gd name="T22" fmla="*/ 45 w 338"/>
                <a:gd name="T23" fmla="*/ 180 h 427"/>
                <a:gd name="T24" fmla="*/ 45 w 338"/>
                <a:gd name="T25" fmla="*/ 180 h 427"/>
                <a:gd name="T26" fmla="*/ 45 w 338"/>
                <a:gd name="T27" fmla="*/ 303 h 427"/>
                <a:gd name="T28" fmla="*/ 45 w 338"/>
                <a:gd name="T29" fmla="*/ 326 h 427"/>
                <a:gd name="T30" fmla="*/ 281 w 338"/>
                <a:gd name="T31" fmla="*/ 326 h 427"/>
                <a:gd name="T32" fmla="*/ 281 w 338"/>
                <a:gd name="T33" fmla="*/ 303 h 427"/>
                <a:gd name="T34" fmla="*/ 45 w 338"/>
                <a:gd name="T35" fmla="*/ 303 h 427"/>
                <a:gd name="T36" fmla="*/ 45 w 338"/>
                <a:gd name="T37" fmla="*/ 303 h 427"/>
                <a:gd name="T38" fmla="*/ 45 w 338"/>
                <a:gd name="T39" fmla="*/ 247 h 427"/>
                <a:gd name="T40" fmla="*/ 45 w 338"/>
                <a:gd name="T41" fmla="*/ 258 h 427"/>
                <a:gd name="T42" fmla="*/ 281 w 338"/>
                <a:gd name="T43" fmla="*/ 258 h 427"/>
                <a:gd name="T44" fmla="*/ 281 w 338"/>
                <a:gd name="T45" fmla="*/ 247 h 427"/>
                <a:gd name="T46" fmla="*/ 45 w 338"/>
                <a:gd name="T47" fmla="*/ 247 h 427"/>
                <a:gd name="T48" fmla="*/ 45 w 338"/>
                <a:gd name="T49" fmla="*/ 247 h 427"/>
                <a:gd name="T50" fmla="*/ 45 w 338"/>
                <a:gd name="T51" fmla="*/ 370 h 427"/>
                <a:gd name="T52" fmla="*/ 45 w 338"/>
                <a:gd name="T53" fmla="*/ 382 h 427"/>
                <a:gd name="T54" fmla="*/ 281 w 338"/>
                <a:gd name="T55" fmla="*/ 382 h 427"/>
                <a:gd name="T56" fmla="*/ 281 w 338"/>
                <a:gd name="T57" fmla="*/ 370 h 427"/>
                <a:gd name="T58" fmla="*/ 45 w 338"/>
                <a:gd name="T59" fmla="*/ 370 h 427"/>
                <a:gd name="T60" fmla="*/ 45 w 338"/>
                <a:gd name="T61" fmla="*/ 370 h 427"/>
                <a:gd name="T62" fmla="*/ 180 w 338"/>
                <a:gd name="T63" fmla="*/ 124 h 427"/>
                <a:gd name="T64" fmla="*/ 180 w 338"/>
                <a:gd name="T65" fmla="*/ 146 h 427"/>
                <a:gd name="T66" fmla="*/ 281 w 338"/>
                <a:gd name="T67" fmla="*/ 146 h 427"/>
                <a:gd name="T68" fmla="*/ 281 w 338"/>
                <a:gd name="T69" fmla="*/ 124 h 427"/>
                <a:gd name="T70" fmla="*/ 180 w 338"/>
                <a:gd name="T71" fmla="*/ 124 h 427"/>
                <a:gd name="T72" fmla="*/ 180 w 338"/>
                <a:gd name="T73" fmla="*/ 124 h 427"/>
                <a:gd name="T74" fmla="*/ 180 w 338"/>
                <a:gd name="T75" fmla="*/ 67 h 427"/>
                <a:gd name="T76" fmla="*/ 180 w 338"/>
                <a:gd name="T77" fmla="*/ 90 h 427"/>
                <a:gd name="T78" fmla="*/ 281 w 338"/>
                <a:gd name="T79" fmla="*/ 90 h 427"/>
                <a:gd name="T80" fmla="*/ 281 w 338"/>
                <a:gd name="T81" fmla="*/ 67 h 427"/>
                <a:gd name="T82" fmla="*/ 180 w 338"/>
                <a:gd name="T83" fmla="*/ 67 h 427"/>
                <a:gd name="T84" fmla="*/ 180 w 338"/>
                <a:gd name="T85" fmla="*/ 67 h 427"/>
                <a:gd name="T86" fmla="*/ 147 w 338"/>
                <a:gd name="T87" fmla="*/ 146 h 427"/>
                <a:gd name="T88" fmla="*/ 147 w 338"/>
                <a:gd name="T89" fmla="*/ 0 h 427"/>
                <a:gd name="T90" fmla="*/ 0 w 338"/>
                <a:gd name="T91" fmla="*/ 146 h 427"/>
                <a:gd name="T92" fmla="*/ 147 w 338"/>
                <a:gd name="T93" fmla="*/ 14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427">
                  <a:moveTo>
                    <a:pt x="147" y="0"/>
                  </a:moveTo>
                  <a:lnTo>
                    <a:pt x="338" y="0"/>
                  </a:lnTo>
                  <a:lnTo>
                    <a:pt x="338" y="427"/>
                  </a:lnTo>
                  <a:lnTo>
                    <a:pt x="0" y="427"/>
                  </a:lnTo>
                  <a:lnTo>
                    <a:pt x="0" y="146"/>
                  </a:lnTo>
                  <a:lnTo>
                    <a:pt x="147" y="0"/>
                  </a:lnTo>
                  <a:lnTo>
                    <a:pt x="147" y="0"/>
                  </a:lnTo>
                  <a:close/>
                  <a:moveTo>
                    <a:pt x="45" y="180"/>
                  </a:moveTo>
                  <a:lnTo>
                    <a:pt x="45" y="202"/>
                  </a:lnTo>
                  <a:lnTo>
                    <a:pt x="281" y="202"/>
                  </a:lnTo>
                  <a:lnTo>
                    <a:pt x="281" y="180"/>
                  </a:lnTo>
                  <a:lnTo>
                    <a:pt x="45" y="180"/>
                  </a:lnTo>
                  <a:lnTo>
                    <a:pt x="45" y="180"/>
                  </a:lnTo>
                  <a:close/>
                  <a:moveTo>
                    <a:pt x="45" y="303"/>
                  </a:moveTo>
                  <a:lnTo>
                    <a:pt x="45" y="326"/>
                  </a:lnTo>
                  <a:lnTo>
                    <a:pt x="281" y="326"/>
                  </a:lnTo>
                  <a:lnTo>
                    <a:pt x="281" y="303"/>
                  </a:lnTo>
                  <a:lnTo>
                    <a:pt x="45" y="303"/>
                  </a:lnTo>
                  <a:lnTo>
                    <a:pt x="45" y="303"/>
                  </a:lnTo>
                  <a:close/>
                  <a:moveTo>
                    <a:pt x="45" y="247"/>
                  </a:moveTo>
                  <a:lnTo>
                    <a:pt x="45" y="258"/>
                  </a:lnTo>
                  <a:lnTo>
                    <a:pt x="281" y="258"/>
                  </a:lnTo>
                  <a:lnTo>
                    <a:pt x="281" y="247"/>
                  </a:lnTo>
                  <a:lnTo>
                    <a:pt x="45" y="247"/>
                  </a:lnTo>
                  <a:lnTo>
                    <a:pt x="45" y="247"/>
                  </a:lnTo>
                  <a:close/>
                  <a:moveTo>
                    <a:pt x="45" y="370"/>
                  </a:moveTo>
                  <a:lnTo>
                    <a:pt x="45" y="382"/>
                  </a:lnTo>
                  <a:lnTo>
                    <a:pt x="281" y="382"/>
                  </a:lnTo>
                  <a:lnTo>
                    <a:pt x="281" y="370"/>
                  </a:lnTo>
                  <a:lnTo>
                    <a:pt x="45" y="370"/>
                  </a:lnTo>
                  <a:lnTo>
                    <a:pt x="45" y="370"/>
                  </a:lnTo>
                  <a:close/>
                  <a:moveTo>
                    <a:pt x="180" y="124"/>
                  </a:moveTo>
                  <a:lnTo>
                    <a:pt x="180" y="146"/>
                  </a:lnTo>
                  <a:lnTo>
                    <a:pt x="281" y="146"/>
                  </a:lnTo>
                  <a:lnTo>
                    <a:pt x="281" y="124"/>
                  </a:lnTo>
                  <a:lnTo>
                    <a:pt x="180" y="124"/>
                  </a:lnTo>
                  <a:lnTo>
                    <a:pt x="180" y="124"/>
                  </a:lnTo>
                  <a:close/>
                  <a:moveTo>
                    <a:pt x="180" y="67"/>
                  </a:moveTo>
                  <a:lnTo>
                    <a:pt x="180" y="90"/>
                  </a:lnTo>
                  <a:lnTo>
                    <a:pt x="281" y="90"/>
                  </a:lnTo>
                  <a:lnTo>
                    <a:pt x="281" y="67"/>
                  </a:lnTo>
                  <a:lnTo>
                    <a:pt x="180" y="67"/>
                  </a:lnTo>
                  <a:lnTo>
                    <a:pt x="180" y="67"/>
                  </a:lnTo>
                  <a:close/>
                  <a:moveTo>
                    <a:pt x="147" y="146"/>
                  </a:moveTo>
                  <a:lnTo>
                    <a:pt x="147" y="0"/>
                  </a:lnTo>
                  <a:lnTo>
                    <a:pt x="0" y="146"/>
                  </a:lnTo>
                  <a:lnTo>
                    <a:pt x="14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sp>
          <p:nvSpPr>
            <p:cNvPr id="90" name="Freeform 17">
              <a:extLst>
                <a:ext uri="{FF2B5EF4-FFF2-40B4-BE49-F238E27FC236}">
                  <a16:creationId xmlns:a16="http://schemas.microsoft.com/office/drawing/2014/main" id="{DCE4FDD4-3FA1-4E17-9F37-E812E65B7413}"/>
                </a:ext>
              </a:extLst>
            </p:cNvPr>
            <p:cNvSpPr>
              <a:spLocks/>
            </p:cNvSpPr>
            <p:nvPr/>
          </p:nvSpPr>
          <p:spPr bwMode="auto">
            <a:xfrm>
              <a:off x="3814" y="2106"/>
              <a:ext cx="135" cy="135"/>
            </a:xfrm>
            <a:custGeom>
              <a:avLst/>
              <a:gdLst>
                <a:gd name="T0" fmla="*/ 135 w 135"/>
                <a:gd name="T1" fmla="*/ 0 h 135"/>
                <a:gd name="T2" fmla="*/ 0 w 135"/>
                <a:gd name="T3" fmla="*/ 135 h 135"/>
                <a:gd name="T4" fmla="*/ 135 w 135"/>
                <a:gd name="T5" fmla="*/ 135 h 135"/>
                <a:gd name="T6" fmla="*/ 135 w 135"/>
                <a:gd name="T7" fmla="*/ 0 h 135"/>
              </a:gdLst>
              <a:ahLst/>
              <a:cxnLst>
                <a:cxn ang="0">
                  <a:pos x="T0" y="T1"/>
                </a:cxn>
                <a:cxn ang="0">
                  <a:pos x="T2" y="T3"/>
                </a:cxn>
                <a:cxn ang="0">
                  <a:pos x="T4" y="T5"/>
                </a:cxn>
                <a:cxn ang="0">
                  <a:pos x="T6" y="T7"/>
                </a:cxn>
              </a:cxnLst>
              <a:rect l="0" t="0" r="r" b="b"/>
              <a:pathLst>
                <a:path w="135" h="135">
                  <a:moveTo>
                    <a:pt x="135" y="0"/>
                  </a:moveTo>
                  <a:lnTo>
                    <a:pt x="0" y="135"/>
                  </a:lnTo>
                  <a:lnTo>
                    <a:pt x="135" y="135"/>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solidFill>
                  <a:srgbClr val="646464"/>
                </a:solidFill>
                <a:latin typeface="EYInterstate Light"/>
              </a:endParaRPr>
            </a:p>
          </p:txBody>
        </p:sp>
      </p:grpSp>
      <p:sp>
        <p:nvSpPr>
          <p:cNvPr id="91" name="Shape 10499">
            <a:extLst>
              <a:ext uri="{FF2B5EF4-FFF2-40B4-BE49-F238E27FC236}">
                <a16:creationId xmlns:a16="http://schemas.microsoft.com/office/drawing/2014/main" id="{282F16A6-06A8-41A6-B09B-DEC816CB2B84}"/>
              </a:ext>
            </a:extLst>
          </p:cNvPr>
          <p:cNvSpPr/>
          <p:nvPr/>
        </p:nvSpPr>
        <p:spPr>
          <a:xfrm>
            <a:off x="5607569" y="5587786"/>
            <a:ext cx="345735" cy="297679"/>
          </a:xfrm>
          <a:custGeom>
            <a:avLst/>
            <a:gdLst/>
            <a:ahLst/>
            <a:cxnLst>
              <a:cxn ang="0">
                <a:pos x="wd2" y="hd2"/>
              </a:cxn>
              <a:cxn ang="5400000">
                <a:pos x="wd2" y="hd2"/>
              </a:cxn>
              <a:cxn ang="10800000">
                <a:pos x="wd2" y="hd2"/>
              </a:cxn>
              <a:cxn ang="16200000">
                <a:pos x="wd2" y="hd2"/>
              </a:cxn>
            </a:cxnLst>
            <a:rect l="0" t="0" r="r" b="b"/>
            <a:pathLst>
              <a:path w="21600" h="21600" extrusionOk="0">
                <a:moveTo>
                  <a:pt x="16494" y="15453"/>
                </a:moveTo>
                <a:lnTo>
                  <a:pt x="15799" y="6884"/>
                </a:lnTo>
                <a:cubicBezTo>
                  <a:pt x="16275" y="6922"/>
                  <a:pt x="16752" y="7024"/>
                  <a:pt x="17205" y="7209"/>
                </a:cubicBezTo>
                <a:cubicBezTo>
                  <a:pt x="17692" y="7408"/>
                  <a:pt x="18113" y="7723"/>
                  <a:pt x="18517" y="8092"/>
                </a:cubicBezTo>
                <a:cubicBezTo>
                  <a:pt x="19993" y="9435"/>
                  <a:pt x="20798" y="11917"/>
                  <a:pt x="20932" y="15453"/>
                </a:cubicBezTo>
                <a:lnTo>
                  <a:pt x="18970" y="15453"/>
                </a:lnTo>
                <a:cubicBezTo>
                  <a:pt x="18877" y="13255"/>
                  <a:pt x="18489" y="11598"/>
                  <a:pt x="17836" y="10570"/>
                </a:cubicBezTo>
                <a:cubicBezTo>
                  <a:pt x="17918" y="11764"/>
                  <a:pt x="18049" y="13741"/>
                  <a:pt x="18129" y="15453"/>
                </a:cubicBezTo>
                <a:cubicBezTo>
                  <a:pt x="18129" y="15453"/>
                  <a:pt x="16494" y="15453"/>
                  <a:pt x="16494" y="15453"/>
                </a:cubicBezTo>
                <a:close/>
                <a:moveTo>
                  <a:pt x="9914" y="15453"/>
                </a:moveTo>
                <a:cubicBezTo>
                  <a:pt x="10120" y="12023"/>
                  <a:pt x="10857" y="9668"/>
                  <a:pt x="12179" y="8292"/>
                </a:cubicBezTo>
                <a:cubicBezTo>
                  <a:pt x="12460" y="7999"/>
                  <a:pt x="12757" y="7731"/>
                  <a:pt x="13080" y="7508"/>
                </a:cubicBezTo>
                <a:cubicBezTo>
                  <a:pt x="13265" y="7382"/>
                  <a:pt x="13460" y="7280"/>
                  <a:pt x="13661" y="7196"/>
                </a:cubicBezTo>
                <a:cubicBezTo>
                  <a:pt x="14152" y="6990"/>
                  <a:pt x="14675" y="6891"/>
                  <a:pt x="15195" y="6871"/>
                </a:cubicBezTo>
                <a:lnTo>
                  <a:pt x="14325" y="15453"/>
                </a:lnTo>
                <a:lnTo>
                  <a:pt x="12876" y="15453"/>
                </a:lnTo>
                <a:cubicBezTo>
                  <a:pt x="12950" y="13492"/>
                  <a:pt x="13028" y="11635"/>
                  <a:pt x="13074" y="10568"/>
                </a:cubicBezTo>
                <a:cubicBezTo>
                  <a:pt x="12436" y="11590"/>
                  <a:pt x="12030" y="13253"/>
                  <a:pt x="11881" y="15453"/>
                </a:cubicBezTo>
                <a:lnTo>
                  <a:pt x="9914" y="15453"/>
                </a:lnTo>
                <a:cubicBezTo>
                  <a:pt x="9914" y="15453"/>
                  <a:pt x="9914" y="15453"/>
                  <a:pt x="9914" y="15453"/>
                </a:cubicBezTo>
                <a:close/>
                <a:moveTo>
                  <a:pt x="12671" y="3275"/>
                </a:moveTo>
                <a:cubicBezTo>
                  <a:pt x="12671" y="1465"/>
                  <a:pt x="13917" y="0"/>
                  <a:pt x="15455" y="0"/>
                </a:cubicBezTo>
                <a:cubicBezTo>
                  <a:pt x="16992" y="0"/>
                  <a:pt x="18240" y="1465"/>
                  <a:pt x="18240" y="3275"/>
                </a:cubicBezTo>
                <a:cubicBezTo>
                  <a:pt x="18240" y="5084"/>
                  <a:pt x="16992" y="6549"/>
                  <a:pt x="15455" y="6549"/>
                </a:cubicBezTo>
                <a:cubicBezTo>
                  <a:pt x="13917" y="6549"/>
                  <a:pt x="12671" y="5084"/>
                  <a:pt x="12671" y="3275"/>
                </a:cubicBezTo>
                <a:cubicBezTo>
                  <a:pt x="12671" y="3275"/>
                  <a:pt x="12671" y="3275"/>
                  <a:pt x="12671" y="3275"/>
                </a:cubicBezTo>
                <a:close/>
                <a:moveTo>
                  <a:pt x="21600" y="21600"/>
                </a:moveTo>
                <a:lnTo>
                  <a:pt x="0" y="21600"/>
                </a:lnTo>
                <a:lnTo>
                  <a:pt x="0" y="17195"/>
                </a:lnTo>
                <a:lnTo>
                  <a:pt x="21600" y="17195"/>
                </a:lnTo>
                <a:cubicBezTo>
                  <a:pt x="21600" y="17195"/>
                  <a:pt x="21600" y="21600"/>
                  <a:pt x="21600" y="21600"/>
                </a:cubicBezTo>
                <a:close/>
                <a:moveTo>
                  <a:pt x="4064" y="13791"/>
                </a:moveTo>
                <a:cubicBezTo>
                  <a:pt x="3532" y="13791"/>
                  <a:pt x="3101" y="13287"/>
                  <a:pt x="3101" y="12668"/>
                </a:cubicBezTo>
                <a:cubicBezTo>
                  <a:pt x="3101" y="12048"/>
                  <a:pt x="3532" y="11545"/>
                  <a:pt x="4064" y="11545"/>
                </a:cubicBezTo>
                <a:cubicBezTo>
                  <a:pt x="4596" y="11545"/>
                  <a:pt x="5027" y="12048"/>
                  <a:pt x="5027" y="12668"/>
                </a:cubicBezTo>
                <a:cubicBezTo>
                  <a:pt x="5027" y="13287"/>
                  <a:pt x="4596" y="13791"/>
                  <a:pt x="4064" y="13791"/>
                </a:cubicBezTo>
                <a:cubicBezTo>
                  <a:pt x="4064" y="13791"/>
                  <a:pt x="4064" y="13791"/>
                  <a:pt x="4064" y="13791"/>
                </a:cubicBezTo>
                <a:close/>
                <a:moveTo>
                  <a:pt x="3" y="9818"/>
                </a:moveTo>
                <a:lnTo>
                  <a:pt x="3" y="15453"/>
                </a:lnTo>
                <a:lnTo>
                  <a:pt x="7901" y="15453"/>
                </a:lnTo>
                <a:lnTo>
                  <a:pt x="7901" y="9818"/>
                </a:lnTo>
                <a:cubicBezTo>
                  <a:pt x="7901" y="9818"/>
                  <a:pt x="3" y="9818"/>
                  <a:pt x="3" y="9818"/>
                </a:cubicBezTo>
                <a:close/>
              </a:path>
            </a:pathLst>
          </a:custGeom>
          <a:solidFill>
            <a:schemeClr val="bg1"/>
          </a:solidFill>
          <a:ln w="12700">
            <a:miter lim="400000"/>
          </a:ln>
        </p:spPr>
        <p:txBody>
          <a:bodyPr lIns="14288" tIns="14288" rIns="14288" bIns="14288" anchor="ctr"/>
          <a:lstStyle/>
          <a:p>
            <a:pPr defTabSz="171446" hangingPunct="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300" kern="1200" dirty="0">
              <a:solidFill>
                <a:schemeClr val="bg2"/>
              </a:solidFill>
              <a:effectLst>
                <a:outerShdw blurRad="38100" dist="12700" dir="5400000" rotWithShape="0">
                  <a:srgbClr val="000000">
                    <a:alpha val="50000"/>
                  </a:srgbClr>
                </a:outerShdw>
              </a:effectLst>
              <a:ea typeface="Gill Sans"/>
              <a:cs typeface="Gill Sans"/>
              <a:sym typeface="Gill Sans"/>
            </a:endParaRPr>
          </a:p>
        </p:txBody>
      </p:sp>
      <p:grpSp>
        <p:nvGrpSpPr>
          <p:cNvPr id="92" name="Group 52">
            <a:extLst>
              <a:ext uri="{FF2B5EF4-FFF2-40B4-BE49-F238E27FC236}">
                <a16:creationId xmlns:a16="http://schemas.microsoft.com/office/drawing/2014/main" id="{670AB50D-3319-45B5-A448-83C803A72A44}"/>
              </a:ext>
            </a:extLst>
          </p:cNvPr>
          <p:cNvGrpSpPr/>
          <p:nvPr/>
        </p:nvGrpSpPr>
        <p:grpSpPr>
          <a:xfrm>
            <a:off x="5670872" y="3958598"/>
            <a:ext cx="336929" cy="343139"/>
            <a:chOff x="0" y="0"/>
            <a:chExt cx="500820" cy="515307"/>
          </a:xfrm>
          <a:solidFill>
            <a:schemeClr val="bg1"/>
          </a:solidFill>
        </p:grpSpPr>
        <p:sp>
          <p:nvSpPr>
            <p:cNvPr id="93" name="Freeform 16">
              <a:extLst>
                <a:ext uri="{FF2B5EF4-FFF2-40B4-BE49-F238E27FC236}">
                  <a16:creationId xmlns:a16="http://schemas.microsoft.com/office/drawing/2014/main" id="{1C3958B2-6E3D-49C0-8BF3-F058774C6FA9}"/>
                </a:ext>
              </a:extLst>
            </p:cNvPr>
            <p:cNvSpPr/>
            <p:nvPr/>
          </p:nvSpPr>
          <p:spPr>
            <a:xfrm>
              <a:off x="116737" y="116482"/>
              <a:ext cx="267283" cy="3218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4012"/>
                    <a:pt x="0" y="8947"/>
                  </a:cubicBezTo>
                  <a:cubicBezTo>
                    <a:pt x="0" y="10964"/>
                    <a:pt x="800" y="12872"/>
                    <a:pt x="2310" y="14463"/>
                  </a:cubicBezTo>
                  <a:cubicBezTo>
                    <a:pt x="2610" y="14775"/>
                    <a:pt x="2923" y="15080"/>
                    <a:pt x="3250" y="15397"/>
                  </a:cubicBezTo>
                  <a:cubicBezTo>
                    <a:pt x="3271" y="15415"/>
                    <a:pt x="3271" y="15415"/>
                    <a:pt x="3271" y="15415"/>
                  </a:cubicBezTo>
                  <a:cubicBezTo>
                    <a:pt x="4287" y="16389"/>
                    <a:pt x="5337" y="17398"/>
                    <a:pt x="5727" y="18585"/>
                  </a:cubicBezTo>
                  <a:cubicBezTo>
                    <a:pt x="5818" y="18862"/>
                    <a:pt x="5831" y="19381"/>
                    <a:pt x="5824" y="19784"/>
                  </a:cubicBezTo>
                  <a:cubicBezTo>
                    <a:pt x="5824" y="20470"/>
                    <a:pt x="5824" y="20470"/>
                    <a:pt x="5824" y="20470"/>
                  </a:cubicBezTo>
                  <a:cubicBezTo>
                    <a:pt x="5824" y="21093"/>
                    <a:pt x="6437" y="21600"/>
                    <a:pt x="7188" y="21600"/>
                  </a:cubicBezTo>
                  <a:cubicBezTo>
                    <a:pt x="14349" y="21600"/>
                    <a:pt x="14349" y="21600"/>
                    <a:pt x="14349" y="21600"/>
                  </a:cubicBezTo>
                  <a:cubicBezTo>
                    <a:pt x="15107" y="21600"/>
                    <a:pt x="15720" y="21093"/>
                    <a:pt x="15720" y="20470"/>
                  </a:cubicBezTo>
                  <a:cubicBezTo>
                    <a:pt x="15720" y="19778"/>
                    <a:pt x="15720" y="19778"/>
                    <a:pt x="15720" y="19778"/>
                  </a:cubicBezTo>
                  <a:cubicBezTo>
                    <a:pt x="15713" y="19248"/>
                    <a:pt x="15748" y="18868"/>
                    <a:pt x="15810" y="18666"/>
                  </a:cubicBezTo>
                  <a:cubicBezTo>
                    <a:pt x="16207" y="17490"/>
                    <a:pt x="17369" y="16354"/>
                    <a:pt x="18406" y="15345"/>
                  </a:cubicBezTo>
                  <a:cubicBezTo>
                    <a:pt x="18448" y="15305"/>
                    <a:pt x="18448" y="15305"/>
                    <a:pt x="18448" y="15305"/>
                  </a:cubicBezTo>
                  <a:cubicBezTo>
                    <a:pt x="18747" y="15011"/>
                    <a:pt x="19032" y="14734"/>
                    <a:pt x="19290" y="14463"/>
                  </a:cubicBezTo>
                  <a:cubicBezTo>
                    <a:pt x="20800" y="12878"/>
                    <a:pt x="21600" y="10964"/>
                    <a:pt x="21600" y="8947"/>
                  </a:cubicBezTo>
                  <a:cubicBezTo>
                    <a:pt x="21600" y="4012"/>
                    <a:pt x="16757" y="0"/>
                    <a:pt x="10800" y="0"/>
                  </a:cubicBezTo>
                  <a:close/>
                  <a:moveTo>
                    <a:pt x="17139" y="13063"/>
                  </a:moveTo>
                  <a:cubicBezTo>
                    <a:pt x="16917" y="13305"/>
                    <a:pt x="16645" y="13558"/>
                    <a:pt x="16367" y="13835"/>
                  </a:cubicBezTo>
                  <a:cubicBezTo>
                    <a:pt x="16311" y="13887"/>
                    <a:pt x="16311" y="13887"/>
                    <a:pt x="16311" y="13887"/>
                  </a:cubicBezTo>
                  <a:cubicBezTo>
                    <a:pt x="15101" y="15069"/>
                    <a:pt x="13730" y="16400"/>
                    <a:pt x="13173" y="18066"/>
                  </a:cubicBezTo>
                  <a:cubicBezTo>
                    <a:pt x="13096" y="18303"/>
                    <a:pt x="13013" y="18654"/>
                    <a:pt x="12985" y="19335"/>
                  </a:cubicBezTo>
                  <a:cubicBezTo>
                    <a:pt x="8552" y="19335"/>
                    <a:pt x="8552" y="19335"/>
                    <a:pt x="8552" y="19335"/>
                  </a:cubicBezTo>
                  <a:cubicBezTo>
                    <a:pt x="8538" y="18614"/>
                    <a:pt x="8448" y="18245"/>
                    <a:pt x="8364" y="17991"/>
                  </a:cubicBezTo>
                  <a:cubicBezTo>
                    <a:pt x="7808" y="16308"/>
                    <a:pt x="6444" y="14994"/>
                    <a:pt x="5344" y="13933"/>
                  </a:cubicBezTo>
                  <a:cubicBezTo>
                    <a:pt x="5323" y="13916"/>
                    <a:pt x="5323" y="13916"/>
                    <a:pt x="5323" y="13916"/>
                  </a:cubicBezTo>
                  <a:cubicBezTo>
                    <a:pt x="5010" y="13616"/>
                    <a:pt x="4718" y="13339"/>
                    <a:pt x="4461" y="13063"/>
                  </a:cubicBezTo>
                  <a:cubicBezTo>
                    <a:pt x="3333" y="11875"/>
                    <a:pt x="2735" y="10451"/>
                    <a:pt x="2735" y="8947"/>
                  </a:cubicBezTo>
                  <a:cubicBezTo>
                    <a:pt x="2735" y="5263"/>
                    <a:pt x="6353" y="2265"/>
                    <a:pt x="10800" y="2265"/>
                  </a:cubicBezTo>
                  <a:cubicBezTo>
                    <a:pt x="15247" y="2265"/>
                    <a:pt x="18865" y="5263"/>
                    <a:pt x="18865" y="8947"/>
                  </a:cubicBezTo>
                  <a:cubicBezTo>
                    <a:pt x="18865" y="10451"/>
                    <a:pt x="18267" y="11875"/>
                    <a:pt x="17139" y="13063"/>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4" name="Freeform 17">
              <a:extLst>
                <a:ext uri="{FF2B5EF4-FFF2-40B4-BE49-F238E27FC236}">
                  <a16:creationId xmlns:a16="http://schemas.microsoft.com/office/drawing/2014/main" id="{08940882-AD90-4CFB-B95B-57729AC91794}"/>
                </a:ext>
              </a:extLst>
            </p:cNvPr>
            <p:cNvSpPr/>
            <p:nvPr/>
          </p:nvSpPr>
          <p:spPr>
            <a:xfrm>
              <a:off x="188863" y="443117"/>
              <a:ext cx="122394" cy="33745"/>
            </a:xfrm>
            <a:custGeom>
              <a:avLst/>
              <a:gdLst/>
              <a:ahLst/>
              <a:cxnLst>
                <a:cxn ang="0">
                  <a:pos x="wd2" y="hd2"/>
                </a:cxn>
                <a:cxn ang="5400000">
                  <a:pos x="wd2" y="hd2"/>
                </a:cxn>
                <a:cxn ang="10800000">
                  <a:pos x="wd2" y="hd2"/>
                </a:cxn>
                <a:cxn ang="16200000">
                  <a:pos x="wd2" y="hd2"/>
                </a:cxn>
              </a:cxnLst>
              <a:rect l="0" t="0" r="r" b="b"/>
              <a:pathLst>
                <a:path w="21600" h="21600" extrusionOk="0">
                  <a:moveTo>
                    <a:pt x="18608" y="0"/>
                  </a:moveTo>
                  <a:cubicBezTo>
                    <a:pt x="2977" y="0"/>
                    <a:pt x="2977" y="0"/>
                    <a:pt x="2977" y="0"/>
                  </a:cubicBezTo>
                  <a:cubicBezTo>
                    <a:pt x="1337" y="0"/>
                    <a:pt x="0" y="4837"/>
                    <a:pt x="0" y="10773"/>
                  </a:cubicBezTo>
                  <a:cubicBezTo>
                    <a:pt x="0" y="16763"/>
                    <a:pt x="1337" y="21600"/>
                    <a:pt x="2977" y="21600"/>
                  </a:cubicBezTo>
                  <a:cubicBezTo>
                    <a:pt x="18608" y="21600"/>
                    <a:pt x="18608" y="21600"/>
                    <a:pt x="18608" y="21600"/>
                  </a:cubicBezTo>
                  <a:cubicBezTo>
                    <a:pt x="20263" y="21600"/>
                    <a:pt x="21600" y="16763"/>
                    <a:pt x="21600" y="10773"/>
                  </a:cubicBezTo>
                  <a:cubicBezTo>
                    <a:pt x="21600" y="4837"/>
                    <a:pt x="20263" y="0"/>
                    <a:pt x="18608"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5" name="Freeform 18">
              <a:extLst>
                <a:ext uri="{FF2B5EF4-FFF2-40B4-BE49-F238E27FC236}">
                  <a16:creationId xmlns:a16="http://schemas.microsoft.com/office/drawing/2014/main" id="{6280ECFA-CA48-4E9E-822E-60BC5ED42DB7}"/>
                </a:ext>
              </a:extLst>
            </p:cNvPr>
            <p:cNvSpPr/>
            <p:nvPr/>
          </p:nvSpPr>
          <p:spPr>
            <a:xfrm>
              <a:off x="210978" y="481564"/>
              <a:ext cx="78101" cy="33744"/>
            </a:xfrm>
            <a:custGeom>
              <a:avLst/>
              <a:gdLst/>
              <a:ahLst/>
              <a:cxnLst>
                <a:cxn ang="0">
                  <a:pos x="wd2" y="hd2"/>
                </a:cxn>
                <a:cxn ang="5400000">
                  <a:pos x="wd2" y="hd2"/>
                </a:cxn>
                <a:cxn ang="10800000">
                  <a:pos x="wd2" y="hd2"/>
                </a:cxn>
                <a:cxn ang="16200000">
                  <a:pos x="wd2" y="hd2"/>
                </a:cxn>
              </a:cxnLst>
              <a:rect l="0" t="0" r="r" b="b"/>
              <a:pathLst>
                <a:path w="21600" h="21600" extrusionOk="0">
                  <a:moveTo>
                    <a:pt x="16932" y="0"/>
                  </a:moveTo>
                  <a:cubicBezTo>
                    <a:pt x="4692" y="0"/>
                    <a:pt x="4692" y="0"/>
                    <a:pt x="4692" y="0"/>
                  </a:cubicBezTo>
                  <a:cubicBezTo>
                    <a:pt x="2096" y="0"/>
                    <a:pt x="0" y="4837"/>
                    <a:pt x="0" y="10827"/>
                  </a:cubicBezTo>
                  <a:cubicBezTo>
                    <a:pt x="0" y="16763"/>
                    <a:pt x="2096" y="21600"/>
                    <a:pt x="4692" y="21600"/>
                  </a:cubicBezTo>
                  <a:cubicBezTo>
                    <a:pt x="16932" y="21600"/>
                    <a:pt x="16932" y="21600"/>
                    <a:pt x="16932" y="21600"/>
                  </a:cubicBezTo>
                  <a:cubicBezTo>
                    <a:pt x="19528" y="21600"/>
                    <a:pt x="21600" y="16763"/>
                    <a:pt x="21600" y="10827"/>
                  </a:cubicBezTo>
                  <a:cubicBezTo>
                    <a:pt x="21600" y="4837"/>
                    <a:pt x="19528" y="0"/>
                    <a:pt x="16932"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6" name="Freeform 19">
              <a:extLst>
                <a:ext uri="{FF2B5EF4-FFF2-40B4-BE49-F238E27FC236}">
                  <a16:creationId xmlns:a16="http://schemas.microsoft.com/office/drawing/2014/main" id="{D7D5F620-4EDC-4DF4-96FE-19D5B89DF365}"/>
                </a:ext>
              </a:extLst>
            </p:cNvPr>
            <p:cNvSpPr/>
            <p:nvPr/>
          </p:nvSpPr>
          <p:spPr>
            <a:xfrm>
              <a:off x="408612" y="232838"/>
              <a:ext cx="92209" cy="33745"/>
            </a:xfrm>
            <a:custGeom>
              <a:avLst/>
              <a:gdLst/>
              <a:ahLst/>
              <a:cxnLst>
                <a:cxn ang="0">
                  <a:pos x="wd2" y="hd2"/>
                </a:cxn>
                <a:cxn ang="5400000">
                  <a:pos x="wd2" y="hd2"/>
                </a:cxn>
                <a:cxn ang="10800000">
                  <a:pos x="wd2" y="hd2"/>
                </a:cxn>
                <a:cxn ang="16200000">
                  <a:pos x="wd2" y="hd2"/>
                </a:cxn>
              </a:cxnLst>
              <a:rect l="0" t="0" r="r" b="b"/>
              <a:pathLst>
                <a:path w="21600" h="21600" extrusionOk="0">
                  <a:moveTo>
                    <a:pt x="17627" y="0"/>
                  </a:moveTo>
                  <a:cubicBezTo>
                    <a:pt x="3973" y="0"/>
                    <a:pt x="3973" y="0"/>
                    <a:pt x="3973" y="0"/>
                  </a:cubicBezTo>
                  <a:cubicBezTo>
                    <a:pt x="1775" y="0"/>
                    <a:pt x="0" y="4837"/>
                    <a:pt x="0" y="10827"/>
                  </a:cubicBezTo>
                  <a:cubicBezTo>
                    <a:pt x="0" y="16763"/>
                    <a:pt x="1775" y="21600"/>
                    <a:pt x="3973" y="21600"/>
                  </a:cubicBezTo>
                  <a:cubicBezTo>
                    <a:pt x="17627" y="21600"/>
                    <a:pt x="17627" y="21600"/>
                    <a:pt x="17627" y="21600"/>
                  </a:cubicBezTo>
                  <a:cubicBezTo>
                    <a:pt x="19825" y="21600"/>
                    <a:pt x="21600" y="16763"/>
                    <a:pt x="21600" y="10827"/>
                  </a:cubicBezTo>
                  <a:cubicBezTo>
                    <a:pt x="21600" y="4837"/>
                    <a:pt x="19825" y="0"/>
                    <a:pt x="17627"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7" name="Freeform 20">
              <a:extLst>
                <a:ext uri="{FF2B5EF4-FFF2-40B4-BE49-F238E27FC236}">
                  <a16:creationId xmlns:a16="http://schemas.microsoft.com/office/drawing/2014/main" id="{F034E271-109B-44C5-BBC3-1A86FD09AD05}"/>
                </a:ext>
              </a:extLst>
            </p:cNvPr>
            <p:cNvSpPr/>
            <p:nvPr/>
          </p:nvSpPr>
          <p:spPr>
            <a:xfrm>
              <a:off x="0" y="232838"/>
              <a:ext cx="92208" cy="33745"/>
            </a:xfrm>
            <a:custGeom>
              <a:avLst/>
              <a:gdLst/>
              <a:ahLst/>
              <a:cxnLst>
                <a:cxn ang="0">
                  <a:pos x="wd2" y="hd2"/>
                </a:cxn>
                <a:cxn ang="5400000">
                  <a:pos x="wd2" y="hd2"/>
                </a:cxn>
                <a:cxn ang="10800000">
                  <a:pos x="wd2" y="hd2"/>
                </a:cxn>
                <a:cxn ang="16200000">
                  <a:pos x="wd2" y="hd2"/>
                </a:cxn>
              </a:cxnLst>
              <a:rect l="0" t="0" r="r" b="b"/>
              <a:pathLst>
                <a:path w="21600" h="21600" extrusionOk="0">
                  <a:moveTo>
                    <a:pt x="21600" y="10827"/>
                  </a:moveTo>
                  <a:cubicBezTo>
                    <a:pt x="21600" y="4837"/>
                    <a:pt x="19825" y="0"/>
                    <a:pt x="17647" y="0"/>
                  </a:cubicBezTo>
                  <a:cubicBezTo>
                    <a:pt x="3973" y="0"/>
                    <a:pt x="3973" y="0"/>
                    <a:pt x="3973" y="0"/>
                  </a:cubicBezTo>
                  <a:cubicBezTo>
                    <a:pt x="1775" y="0"/>
                    <a:pt x="0" y="4837"/>
                    <a:pt x="0" y="10827"/>
                  </a:cubicBezTo>
                  <a:cubicBezTo>
                    <a:pt x="0" y="16763"/>
                    <a:pt x="1775" y="21600"/>
                    <a:pt x="3973" y="21600"/>
                  </a:cubicBezTo>
                  <a:cubicBezTo>
                    <a:pt x="17647" y="21600"/>
                    <a:pt x="17647" y="21600"/>
                    <a:pt x="17647" y="21600"/>
                  </a:cubicBezTo>
                  <a:cubicBezTo>
                    <a:pt x="19825" y="21600"/>
                    <a:pt x="21600" y="16763"/>
                    <a:pt x="21600" y="10827"/>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8" name="Freeform 21">
              <a:extLst>
                <a:ext uri="{FF2B5EF4-FFF2-40B4-BE49-F238E27FC236}">
                  <a16:creationId xmlns:a16="http://schemas.microsoft.com/office/drawing/2014/main" id="{DC0C578E-A71A-4FED-8594-C35DBF2320CF}"/>
                </a:ext>
              </a:extLst>
            </p:cNvPr>
            <p:cNvSpPr/>
            <p:nvPr/>
          </p:nvSpPr>
          <p:spPr>
            <a:xfrm>
              <a:off x="233538" y="0"/>
              <a:ext cx="33808" cy="92018"/>
            </a:xfrm>
            <a:custGeom>
              <a:avLst/>
              <a:gdLst/>
              <a:ahLst/>
              <a:cxnLst>
                <a:cxn ang="0">
                  <a:pos x="wd2" y="hd2"/>
                </a:cxn>
                <a:cxn ang="5400000">
                  <a:pos x="wd2" y="hd2"/>
                </a:cxn>
                <a:cxn ang="10800000">
                  <a:pos x="wd2" y="hd2"/>
                </a:cxn>
                <a:cxn ang="16200000">
                  <a:pos x="wd2" y="hd2"/>
                </a:cxn>
              </a:cxnLst>
              <a:rect l="0" t="0" r="r" b="b"/>
              <a:pathLst>
                <a:path w="21600" h="21600" extrusionOk="0">
                  <a:moveTo>
                    <a:pt x="10773" y="21600"/>
                  </a:moveTo>
                  <a:cubicBezTo>
                    <a:pt x="16763" y="21600"/>
                    <a:pt x="21600" y="19825"/>
                    <a:pt x="21600" y="17647"/>
                  </a:cubicBezTo>
                  <a:cubicBezTo>
                    <a:pt x="21600" y="3953"/>
                    <a:pt x="21600" y="3953"/>
                    <a:pt x="21600" y="3953"/>
                  </a:cubicBezTo>
                  <a:cubicBezTo>
                    <a:pt x="21600" y="1775"/>
                    <a:pt x="16763" y="0"/>
                    <a:pt x="10773" y="0"/>
                  </a:cubicBezTo>
                  <a:cubicBezTo>
                    <a:pt x="4837" y="0"/>
                    <a:pt x="0" y="1775"/>
                    <a:pt x="0" y="3953"/>
                  </a:cubicBezTo>
                  <a:cubicBezTo>
                    <a:pt x="0" y="17647"/>
                    <a:pt x="0" y="17647"/>
                    <a:pt x="0" y="17647"/>
                  </a:cubicBezTo>
                  <a:cubicBezTo>
                    <a:pt x="0" y="19825"/>
                    <a:pt x="4837" y="21600"/>
                    <a:pt x="10773" y="2160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99" name="Freeform 22">
              <a:extLst>
                <a:ext uri="{FF2B5EF4-FFF2-40B4-BE49-F238E27FC236}">
                  <a16:creationId xmlns:a16="http://schemas.microsoft.com/office/drawing/2014/main" id="{8562BEE2-3FE7-4348-A6E7-FEA66CE9E4C1}"/>
                </a:ext>
              </a:extLst>
            </p:cNvPr>
            <p:cNvSpPr/>
            <p:nvPr/>
          </p:nvSpPr>
          <p:spPr>
            <a:xfrm>
              <a:off x="357271"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7961" y="1399"/>
                  </a:moveTo>
                  <a:cubicBezTo>
                    <a:pt x="6135" y="-466"/>
                    <a:pt x="3195" y="-466"/>
                    <a:pt x="1370" y="1399"/>
                  </a:cubicBezTo>
                  <a:cubicBezTo>
                    <a:pt x="-456" y="3239"/>
                    <a:pt x="-456" y="6266"/>
                    <a:pt x="1370" y="8130"/>
                  </a:cubicBezTo>
                  <a:cubicBezTo>
                    <a:pt x="12727" y="19730"/>
                    <a:pt x="12727" y="19730"/>
                    <a:pt x="12727" y="19730"/>
                  </a:cubicBezTo>
                  <a:cubicBezTo>
                    <a:pt x="13652" y="20650"/>
                    <a:pt x="14837" y="21134"/>
                    <a:pt x="16023" y="21134"/>
                  </a:cubicBezTo>
                  <a:cubicBezTo>
                    <a:pt x="17208" y="21134"/>
                    <a:pt x="18417" y="20650"/>
                    <a:pt x="19318" y="19730"/>
                  </a:cubicBezTo>
                  <a:cubicBezTo>
                    <a:pt x="21144" y="17865"/>
                    <a:pt x="21144" y="14862"/>
                    <a:pt x="19318" y="12998"/>
                  </a:cubicBezTo>
                  <a:lnTo>
                    <a:pt x="7961" y="1399"/>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00" name="Freeform 23">
              <a:extLst>
                <a:ext uri="{FF2B5EF4-FFF2-40B4-BE49-F238E27FC236}">
                  <a16:creationId xmlns:a16="http://schemas.microsoft.com/office/drawing/2014/main" id="{B883CD9F-1F60-441D-98E3-529B6007DCDF}"/>
                </a:ext>
              </a:extLst>
            </p:cNvPr>
            <p:cNvSpPr/>
            <p:nvPr/>
          </p:nvSpPr>
          <p:spPr>
            <a:xfrm>
              <a:off x="68383"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12727" y="19751"/>
                  </a:moveTo>
                  <a:cubicBezTo>
                    <a:pt x="13628" y="20672"/>
                    <a:pt x="14837" y="21133"/>
                    <a:pt x="16023" y="21133"/>
                  </a:cubicBezTo>
                  <a:cubicBezTo>
                    <a:pt x="17208" y="21133"/>
                    <a:pt x="18417" y="20672"/>
                    <a:pt x="19318" y="19751"/>
                  </a:cubicBezTo>
                  <a:cubicBezTo>
                    <a:pt x="21144" y="17885"/>
                    <a:pt x="21144" y="14878"/>
                    <a:pt x="19318" y="13012"/>
                  </a:cubicBezTo>
                  <a:cubicBezTo>
                    <a:pt x="7961" y="1400"/>
                    <a:pt x="7961" y="1400"/>
                    <a:pt x="7961" y="1400"/>
                  </a:cubicBezTo>
                  <a:cubicBezTo>
                    <a:pt x="6135" y="-467"/>
                    <a:pt x="3195" y="-467"/>
                    <a:pt x="1370" y="1400"/>
                  </a:cubicBezTo>
                  <a:cubicBezTo>
                    <a:pt x="-456" y="3242"/>
                    <a:pt x="-456" y="6272"/>
                    <a:pt x="1370" y="8115"/>
                  </a:cubicBezTo>
                  <a:lnTo>
                    <a:pt x="12727" y="19751"/>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01" name="Freeform 24">
              <a:extLst>
                <a:ext uri="{FF2B5EF4-FFF2-40B4-BE49-F238E27FC236}">
                  <a16:creationId xmlns:a16="http://schemas.microsoft.com/office/drawing/2014/main" id="{15F50354-9028-42D2-9E23-5E0079903BE9}"/>
                </a:ext>
              </a:extLst>
            </p:cNvPr>
            <p:cNvSpPr/>
            <p:nvPr/>
          </p:nvSpPr>
          <p:spPr>
            <a:xfrm>
              <a:off x="68383" y="356376"/>
              <a:ext cx="75166" cy="74986"/>
            </a:xfrm>
            <a:custGeom>
              <a:avLst/>
              <a:gdLst/>
              <a:ahLst/>
              <a:cxnLst>
                <a:cxn ang="0">
                  <a:pos x="wd2" y="hd2"/>
                </a:cxn>
                <a:cxn ang="5400000">
                  <a:pos x="wd2" y="hd2"/>
                </a:cxn>
                <a:cxn ang="10800000">
                  <a:pos x="wd2" y="hd2"/>
                </a:cxn>
                <a:cxn ang="16200000">
                  <a:pos x="wd2" y="hd2"/>
                </a:cxn>
              </a:cxnLst>
              <a:rect l="0" t="0" r="r" b="b"/>
              <a:pathLst>
                <a:path w="20687" h="21134" extrusionOk="0">
                  <a:moveTo>
                    <a:pt x="12727" y="1399"/>
                  </a:moveTo>
                  <a:cubicBezTo>
                    <a:pt x="1370" y="12998"/>
                    <a:pt x="1370" y="12998"/>
                    <a:pt x="1370" y="12998"/>
                  </a:cubicBezTo>
                  <a:cubicBezTo>
                    <a:pt x="-456" y="14862"/>
                    <a:pt x="-456" y="17865"/>
                    <a:pt x="1370" y="19730"/>
                  </a:cubicBezTo>
                  <a:cubicBezTo>
                    <a:pt x="2271" y="20650"/>
                    <a:pt x="3480" y="21134"/>
                    <a:pt x="4665" y="21134"/>
                  </a:cubicBezTo>
                  <a:cubicBezTo>
                    <a:pt x="5851" y="21134"/>
                    <a:pt x="7036" y="20650"/>
                    <a:pt x="7961" y="19730"/>
                  </a:cubicBezTo>
                  <a:cubicBezTo>
                    <a:pt x="19318" y="8130"/>
                    <a:pt x="19318" y="8130"/>
                    <a:pt x="19318" y="8130"/>
                  </a:cubicBezTo>
                  <a:cubicBezTo>
                    <a:pt x="21144" y="6266"/>
                    <a:pt x="21144" y="3239"/>
                    <a:pt x="19318" y="1399"/>
                  </a:cubicBezTo>
                  <a:cubicBezTo>
                    <a:pt x="17493" y="-466"/>
                    <a:pt x="14553" y="-466"/>
                    <a:pt x="12727" y="1399"/>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02" name="Freeform 25">
              <a:extLst>
                <a:ext uri="{FF2B5EF4-FFF2-40B4-BE49-F238E27FC236}">
                  <a16:creationId xmlns:a16="http://schemas.microsoft.com/office/drawing/2014/main" id="{CC5523E2-ADD2-487D-8E80-BEBC38F81CAA}"/>
                </a:ext>
              </a:extLst>
            </p:cNvPr>
            <p:cNvSpPr/>
            <p:nvPr/>
          </p:nvSpPr>
          <p:spPr>
            <a:xfrm>
              <a:off x="357271" y="68250"/>
              <a:ext cx="75166" cy="74860"/>
            </a:xfrm>
            <a:custGeom>
              <a:avLst/>
              <a:gdLst/>
              <a:ahLst/>
              <a:cxnLst>
                <a:cxn ang="0">
                  <a:pos x="wd2" y="hd2"/>
                </a:cxn>
                <a:cxn ang="5400000">
                  <a:pos x="wd2" y="hd2"/>
                </a:cxn>
                <a:cxn ang="10800000">
                  <a:pos x="wd2" y="hd2"/>
                </a:cxn>
                <a:cxn ang="16200000">
                  <a:pos x="wd2" y="hd2"/>
                </a:cxn>
              </a:cxnLst>
              <a:rect l="0" t="0" r="r" b="b"/>
              <a:pathLst>
                <a:path w="20687" h="21133" extrusionOk="0">
                  <a:moveTo>
                    <a:pt x="4665" y="21133"/>
                  </a:moveTo>
                  <a:cubicBezTo>
                    <a:pt x="5851" y="21133"/>
                    <a:pt x="7036" y="20672"/>
                    <a:pt x="7961" y="19751"/>
                  </a:cubicBezTo>
                  <a:cubicBezTo>
                    <a:pt x="19318" y="8139"/>
                    <a:pt x="19318" y="8139"/>
                    <a:pt x="19318" y="8139"/>
                  </a:cubicBezTo>
                  <a:cubicBezTo>
                    <a:pt x="21144" y="6272"/>
                    <a:pt x="21144" y="3242"/>
                    <a:pt x="19318" y="1400"/>
                  </a:cubicBezTo>
                  <a:cubicBezTo>
                    <a:pt x="17493" y="-467"/>
                    <a:pt x="14553" y="-467"/>
                    <a:pt x="12727" y="1400"/>
                  </a:cubicBezTo>
                  <a:cubicBezTo>
                    <a:pt x="1370" y="13012"/>
                    <a:pt x="1370" y="13012"/>
                    <a:pt x="1370" y="13012"/>
                  </a:cubicBezTo>
                  <a:cubicBezTo>
                    <a:pt x="-456" y="14878"/>
                    <a:pt x="-456" y="17885"/>
                    <a:pt x="1370" y="19751"/>
                  </a:cubicBezTo>
                  <a:cubicBezTo>
                    <a:pt x="2271" y="20672"/>
                    <a:pt x="3480" y="21133"/>
                    <a:pt x="4665" y="21133"/>
                  </a:cubicBez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103" name="Group 13">
            <a:extLst>
              <a:ext uri="{FF2B5EF4-FFF2-40B4-BE49-F238E27FC236}">
                <a16:creationId xmlns:a16="http://schemas.microsoft.com/office/drawing/2014/main" id="{09C86D22-B9EA-4839-96D6-FA3A14AC2043}"/>
              </a:ext>
            </a:extLst>
          </p:cNvPr>
          <p:cNvGrpSpPr>
            <a:grpSpLocks noChangeAspect="1"/>
          </p:cNvGrpSpPr>
          <p:nvPr/>
        </p:nvGrpSpPr>
        <p:grpSpPr bwMode="auto">
          <a:xfrm>
            <a:off x="8710057" y="2989302"/>
            <a:ext cx="242697" cy="369005"/>
            <a:chOff x="1472" y="1309"/>
            <a:chExt cx="1297" cy="1972"/>
          </a:xfrm>
          <a:solidFill>
            <a:schemeClr val="bg1"/>
          </a:solidFill>
        </p:grpSpPr>
        <p:sp>
          <p:nvSpPr>
            <p:cNvPr id="104" name="Freeform 14">
              <a:extLst>
                <a:ext uri="{FF2B5EF4-FFF2-40B4-BE49-F238E27FC236}">
                  <a16:creationId xmlns:a16="http://schemas.microsoft.com/office/drawing/2014/main" id="{F8BF3DAD-48AE-4C73-A12A-B20DBB957276}"/>
                </a:ext>
              </a:extLst>
            </p:cNvPr>
            <p:cNvSpPr>
              <a:spLocks/>
            </p:cNvSpPr>
            <p:nvPr/>
          </p:nvSpPr>
          <p:spPr bwMode="auto">
            <a:xfrm>
              <a:off x="1945" y="2794"/>
              <a:ext cx="80" cy="308"/>
            </a:xfrm>
            <a:custGeom>
              <a:avLst/>
              <a:gdLst>
                <a:gd name="T0" fmla="*/ 0 w 80"/>
                <a:gd name="T1" fmla="*/ 308 h 308"/>
                <a:gd name="T2" fmla="*/ 0 w 80"/>
                <a:gd name="T3" fmla="*/ 0 h 308"/>
                <a:gd name="T4" fmla="*/ 80 w 80"/>
                <a:gd name="T5" fmla="*/ 0 h 308"/>
                <a:gd name="T6" fmla="*/ 77 w 80"/>
                <a:gd name="T7" fmla="*/ 308 h 308"/>
                <a:gd name="T8" fmla="*/ 0 w 80"/>
                <a:gd name="T9" fmla="*/ 308 h 308"/>
                <a:gd name="T10" fmla="*/ 0 w 80"/>
                <a:gd name="T11" fmla="*/ 308 h 308"/>
              </a:gdLst>
              <a:ahLst/>
              <a:cxnLst>
                <a:cxn ang="0">
                  <a:pos x="T0" y="T1"/>
                </a:cxn>
                <a:cxn ang="0">
                  <a:pos x="T2" y="T3"/>
                </a:cxn>
                <a:cxn ang="0">
                  <a:pos x="T4" y="T5"/>
                </a:cxn>
                <a:cxn ang="0">
                  <a:pos x="T6" y="T7"/>
                </a:cxn>
                <a:cxn ang="0">
                  <a:pos x="T8" y="T9"/>
                </a:cxn>
                <a:cxn ang="0">
                  <a:pos x="T10" y="T11"/>
                </a:cxn>
              </a:cxnLst>
              <a:rect l="0" t="0" r="r" b="b"/>
              <a:pathLst>
                <a:path w="80" h="308">
                  <a:moveTo>
                    <a:pt x="0" y="308"/>
                  </a:moveTo>
                  <a:lnTo>
                    <a:pt x="0" y="0"/>
                  </a:lnTo>
                  <a:lnTo>
                    <a:pt x="80" y="0"/>
                  </a:lnTo>
                  <a:lnTo>
                    <a:pt x="77" y="308"/>
                  </a:lnTo>
                  <a:lnTo>
                    <a:pt x="0" y="308"/>
                  </a:lnTo>
                  <a:lnTo>
                    <a:pt x="0"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05" name="Freeform 15">
              <a:extLst>
                <a:ext uri="{FF2B5EF4-FFF2-40B4-BE49-F238E27FC236}">
                  <a16:creationId xmlns:a16="http://schemas.microsoft.com/office/drawing/2014/main" id="{539D80DD-DC3B-41AE-AA06-6CBA02956256}"/>
                </a:ext>
              </a:extLst>
            </p:cNvPr>
            <p:cNvSpPr>
              <a:spLocks noEditPoints="1"/>
            </p:cNvSpPr>
            <p:nvPr/>
          </p:nvSpPr>
          <p:spPr bwMode="auto">
            <a:xfrm>
              <a:off x="1472" y="1540"/>
              <a:ext cx="1165" cy="1165"/>
            </a:xfrm>
            <a:custGeom>
              <a:avLst/>
              <a:gdLst>
                <a:gd name="T0" fmla="*/ 0 w 493"/>
                <a:gd name="T1" fmla="*/ 247 h 493"/>
                <a:gd name="T2" fmla="*/ 246 w 493"/>
                <a:gd name="T3" fmla="*/ 0 h 493"/>
                <a:gd name="T4" fmla="*/ 246 w 493"/>
                <a:gd name="T5" fmla="*/ 0 h 493"/>
                <a:gd name="T6" fmla="*/ 493 w 493"/>
                <a:gd name="T7" fmla="*/ 247 h 493"/>
                <a:gd name="T8" fmla="*/ 493 w 493"/>
                <a:gd name="T9" fmla="*/ 247 h 493"/>
                <a:gd name="T10" fmla="*/ 246 w 493"/>
                <a:gd name="T11" fmla="*/ 493 h 493"/>
                <a:gd name="T12" fmla="*/ 246 w 493"/>
                <a:gd name="T13" fmla="*/ 493 h 493"/>
                <a:gd name="T14" fmla="*/ 0 w 493"/>
                <a:gd name="T15" fmla="*/ 247 h 493"/>
                <a:gd name="T16" fmla="*/ 81 w 493"/>
                <a:gd name="T17" fmla="*/ 81 h 493"/>
                <a:gd name="T18" fmla="*/ 13 w 493"/>
                <a:gd name="T19" fmla="*/ 247 h 493"/>
                <a:gd name="T20" fmla="*/ 13 w 493"/>
                <a:gd name="T21" fmla="*/ 247 h 493"/>
                <a:gd name="T22" fmla="*/ 81 w 493"/>
                <a:gd name="T23" fmla="*/ 412 h 493"/>
                <a:gd name="T24" fmla="*/ 81 w 493"/>
                <a:gd name="T25" fmla="*/ 412 h 493"/>
                <a:gd name="T26" fmla="*/ 246 w 493"/>
                <a:gd name="T27" fmla="*/ 480 h 493"/>
                <a:gd name="T28" fmla="*/ 246 w 493"/>
                <a:gd name="T29" fmla="*/ 480 h 493"/>
                <a:gd name="T30" fmla="*/ 412 w 493"/>
                <a:gd name="T31" fmla="*/ 412 h 493"/>
                <a:gd name="T32" fmla="*/ 412 w 493"/>
                <a:gd name="T33" fmla="*/ 412 h 493"/>
                <a:gd name="T34" fmla="*/ 480 w 493"/>
                <a:gd name="T35" fmla="*/ 247 h 493"/>
                <a:gd name="T36" fmla="*/ 480 w 493"/>
                <a:gd name="T37" fmla="*/ 247 h 493"/>
                <a:gd name="T38" fmla="*/ 412 w 493"/>
                <a:gd name="T39" fmla="*/ 81 h 493"/>
                <a:gd name="T40" fmla="*/ 412 w 493"/>
                <a:gd name="T41" fmla="*/ 81 h 493"/>
                <a:gd name="T42" fmla="*/ 246 w 493"/>
                <a:gd name="T43" fmla="*/ 13 h 493"/>
                <a:gd name="T44" fmla="*/ 246 w 493"/>
                <a:gd name="T45" fmla="*/ 13 h 493"/>
                <a:gd name="T46" fmla="*/ 81 w 493"/>
                <a:gd name="T47" fmla="*/ 8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93">
                  <a:moveTo>
                    <a:pt x="0" y="247"/>
                  </a:moveTo>
                  <a:cubicBezTo>
                    <a:pt x="0" y="110"/>
                    <a:pt x="110" y="0"/>
                    <a:pt x="246" y="0"/>
                  </a:cubicBezTo>
                  <a:cubicBezTo>
                    <a:pt x="246" y="0"/>
                    <a:pt x="246" y="0"/>
                    <a:pt x="246" y="0"/>
                  </a:cubicBezTo>
                  <a:cubicBezTo>
                    <a:pt x="382" y="0"/>
                    <a:pt x="493" y="110"/>
                    <a:pt x="493" y="247"/>
                  </a:cubicBezTo>
                  <a:cubicBezTo>
                    <a:pt x="493" y="247"/>
                    <a:pt x="493" y="247"/>
                    <a:pt x="493" y="247"/>
                  </a:cubicBezTo>
                  <a:cubicBezTo>
                    <a:pt x="493" y="383"/>
                    <a:pt x="382" y="493"/>
                    <a:pt x="246" y="493"/>
                  </a:cubicBezTo>
                  <a:cubicBezTo>
                    <a:pt x="246" y="493"/>
                    <a:pt x="246" y="493"/>
                    <a:pt x="246" y="493"/>
                  </a:cubicBezTo>
                  <a:cubicBezTo>
                    <a:pt x="110" y="493"/>
                    <a:pt x="0" y="383"/>
                    <a:pt x="0" y="247"/>
                  </a:cubicBezTo>
                  <a:close/>
                  <a:moveTo>
                    <a:pt x="81" y="81"/>
                  </a:moveTo>
                  <a:cubicBezTo>
                    <a:pt x="39" y="124"/>
                    <a:pt x="13" y="182"/>
                    <a:pt x="13" y="247"/>
                  </a:cubicBezTo>
                  <a:cubicBezTo>
                    <a:pt x="13" y="247"/>
                    <a:pt x="13" y="247"/>
                    <a:pt x="13" y="247"/>
                  </a:cubicBezTo>
                  <a:cubicBezTo>
                    <a:pt x="13" y="311"/>
                    <a:pt x="39" y="369"/>
                    <a:pt x="81" y="412"/>
                  </a:cubicBezTo>
                  <a:cubicBezTo>
                    <a:pt x="81" y="412"/>
                    <a:pt x="81" y="412"/>
                    <a:pt x="81" y="412"/>
                  </a:cubicBezTo>
                  <a:cubicBezTo>
                    <a:pt x="124" y="454"/>
                    <a:pt x="182" y="480"/>
                    <a:pt x="246" y="480"/>
                  </a:cubicBezTo>
                  <a:cubicBezTo>
                    <a:pt x="246" y="480"/>
                    <a:pt x="246" y="480"/>
                    <a:pt x="246" y="480"/>
                  </a:cubicBezTo>
                  <a:cubicBezTo>
                    <a:pt x="311" y="480"/>
                    <a:pt x="369" y="454"/>
                    <a:pt x="412" y="412"/>
                  </a:cubicBezTo>
                  <a:cubicBezTo>
                    <a:pt x="412" y="412"/>
                    <a:pt x="412" y="412"/>
                    <a:pt x="412" y="412"/>
                  </a:cubicBezTo>
                  <a:cubicBezTo>
                    <a:pt x="454" y="369"/>
                    <a:pt x="480" y="311"/>
                    <a:pt x="480" y="247"/>
                  </a:cubicBezTo>
                  <a:cubicBezTo>
                    <a:pt x="480" y="247"/>
                    <a:pt x="480" y="247"/>
                    <a:pt x="480" y="247"/>
                  </a:cubicBezTo>
                  <a:cubicBezTo>
                    <a:pt x="480" y="182"/>
                    <a:pt x="454" y="124"/>
                    <a:pt x="412" y="81"/>
                  </a:cubicBezTo>
                  <a:cubicBezTo>
                    <a:pt x="412" y="81"/>
                    <a:pt x="412" y="81"/>
                    <a:pt x="412" y="81"/>
                  </a:cubicBezTo>
                  <a:cubicBezTo>
                    <a:pt x="369" y="39"/>
                    <a:pt x="311" y="13"/>
                    <a:pt x="246" y="13"/>
                  </a:cubicBezTo>
                  <a:cubicBezTo>
                    <a:pt x="246" y="13"/>
                    <a:pt x="246" y="13"/>
                    <a:pt x="246" y="13"/>
                  </a:cubicBezTo>
                  <a:cubicBezTo>
                    <a:pt x="182" y="13"/>
                    <a:pt x="124" y="39"/>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06" name="Freeform 16">
              <a:extLst>
                <a:ext uri="{FF2B5EF4-FFF2-40B4-BE49-F238E27FC236}">
                  <a16:creationId xmlns:a16="http://schemas.microsoft.com/office/drawing/2014/main" id="{3ACA65A6-5A44-4E29-BF86-ED625999FE17}"/>
                </a:ext>
              </a:extLst>
            </p:cNvPr>
            <p:cNvSpPr>
              <a:spLocks/>
            </p:cNvSpPr>
            <p:nvPr/>
          </p:nvSpPr>
          <p:spPr bwMode="auto">
            <a:xfrm>
              <a:off x="1680" y="1606"/>
              <a:ext cx="824" cy="929"/>
            </a:xfrm>
            <a:custGeom>
              <a:avLst/>
              <a:gdLst>
                <a:gd name="T0" fmla="*/ 88 w 349"/>
                <a:gd name="T1" fmla="*/ 205 h 393"/>
                <a:gd name="T2" fmla="*/ 47 w 349"/>
                <a:gd name="T3" fmla="*/ 205 h 393"/>
                <a:gd name="T4" fmla="*/ 16 w 349"/>
                <a:gd name="T5" fmla="*/ 214 h 393"/>
                <a:gd name="T6" fmla="*/ 25 w 349"/>
                <a:gd name="T7" fmla="*/ 295 h 393"/>
                <a:gd name="T8" fmla="*/ 75 w 349"/>
                <a:gd name="T9" fmla="*/ 319 h 393"/>
                <a:gd name="T10" fmla="*/ 81 w 349"/>
                <a:gd name="T11" fmla="*/ 364 h 393"/>
                <a:gd name="T12" fmla="*/ 175 w 349"/>
                <a:gd name="T13" fmla="*/ 370 h 393"/>
                <a:gd name="T14" fmla="*/ 211 w 349"/>
                <a:gd name="T15" fmla="*/ 293 h 393"/>
                <a:gd name="T16" fmla="*/ 159 w 349"/>
                <a:gd name="T17" fmla="*/ 259 h 393"/>
                <a:gd name="T18" fmla="*/ 185 w 349"/>
                <a:gd name="T19" fmla="*/ 283 h 393"/>
                <a:gd name="T20" fmla="*/ 224 w 349"/>
                <a:gd name="T21" fmla="*/ 266 h 393"/>
                <a:gd name="T22" fmla="*/ 201 w 349"/>
                <a:gd name="T23" fmla="*/ 241 h 393"/>
                <a:gd name="T24" fmla="*/ 257 w 349"/>
                <a:gd name="T25" fmla="*/ 226 h 393"/>
                <a:gd name="T26" fmla="*/ 289 w 349"/>
                <a:gd name="T27" fmla="*/ 264 h 393"/>
                <a:gd name="T28" fmla="*/ 304 w 349"/>
                <a:gd name="T29" fmla="*/ 224 h 393"/>
                <a:gd name="T30" fmla="*/ 314 w 349"/>
                <a:gd name="T31" fmla="*/ 201 h 393"/>
                <a:gd name="T32" fmla="*/ 336 w 349"/>
                <a:gd name="T33" fmla="*/ 217 h 393"/>
                <a:gd name="T34" fmla="*/ 345 w 349"/>
                <a:gd name="T35" fmla="*/ 184 h 393"/>
                <a:gd name="T36" fmla="*/ 306 w 349"/>
                <a:gd name="T37" fmla="*/ 106 h 393"/>
                <a:gd name="T38" fmla="*/ 271 w 349"/>
                <a:gd name="T39" fmla="*/ 50 h 393"/>
                <a:gd name="T40" fmla="*/ 232 w 349"/>
                <a:gd name="T41" fmla="*/ 19 h 393"/>
                <a:gd name="T42" fmla="*/ 185 w 349"/>
                <a:gd name="T43" fmla="*/ 0 h 393"/>
                <a:gd name="T44" fmla="*/ 209 w 349"/>
                <a:gd name="T45" fmla="*/ 48 h 393"/>
                <a:gd name="T46" fmla="*/ 194 w 349"/>
                <a:gd name="T47" fmla="*/ 83 h 393"/>
                <a:gd name="T48" fmla="*/ 185 w 349"/>
                <a:gd name="T49" fmla="*/ 85 h 393"/>
                <a:gd name="T50" fmla="*/ 161 w 349"/>
                <a:gd name="T51" fmla="*/ 114 h 393"/>
                <a:gd name="T52" fmla="*/ 157 w 349"/>
                <a:gd name="T53" fmla="*/ 106 h 393"/>
                <a:gd name="T54" fmla="*/ 110 w 349"/>
                <a:gd name="T55" fmla="*/ 114 h 393"/>
                <a:gd name="T56" fmla="*/ 109 w 349"/>
                <a:gd name="T57" fmla="*/ 133 h 393"/>
                <a:gd name="T58" fmla="*/ 120 w 349"/>
                <a:gd name="T59" fmla="*/ 128 h 393"/>
                <a:gd name="T60" fmla="*/ 132 w 349"/>
                <a:gd name="T61" fmla="*/ 120 h 393"/>
                <a:gd name="T62" fmla="*/ 149 w 349"/>
                <a:gd name="T63" fmla="*/ 128 h 393"/>
                <a:gd name="T64" fmla="*/ 128 w 349"/>
                <a:gd name="T65" fmla="*/ 142 h 393"/>
                <a:gd name="T66" fmla="*/ 85 w 349"/>
                <a:gd name="T67" fmla="*/ 150 h 393"/>
                <a:gd name="T68" fmla="*/ 65 w 349"/>
                <a:gd name="T69" fmla="*/ 171 h 393"/>
                <a:gd name="T70" fmla="*/ 36 w 349"/>
                <a:gd name="T71" fmla="*/ 187 h 393"/>
                <a:gd name="T72" fmla="*/ 60 w 349"/>
                <a:gd name="T73" fmla="*/ 187 h 393"/>
                <a:gd name="T74" fmla="*/ 104 w 349"/>
                <a:gd name="T75" fmla="*/ 191 h 393"/>
                <a:gd name="T76" fmla="*/ 108 w 349"/>
                <a:gd name="T77" fmla="*/ 189 h 393"/>
                <a:gd name="T78" fmla="*/ 123 w 349"/>
                <a:gd name="T79" fmla="*/ 205 h 393"/>
                <a:gd name="T80" fmla="*/ 136 w 349"/>
                <a:gd name="T81" fmla="*/ 209 h 393"/>
                <a:gd name="T82" fmla="*/ 158 w 349"/>
                <a:gd name="T83" fmla="*/ 234 h 393"/>
                <a:gd name="T84" fmla="*/ 113 w 349"/>
                <a:gd name="T85" fmla="*/ 230 h 393"/>
                <a:gd name="T86" fmla="*/ 84 w 349"/>
                <a:gd name="T87" fmla="*/ 2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393">
                  <a:moveTo>
                    <a:pt x="84" y="220"/>
                  </a:moveTo>
                  <a:cubicBezTo>
                    <a:pt x="88" y="213"/>
                    <a:pt x="88" y="213"/>
                    <a:pt x="88" y="213"/>
                  </a:cubicBezTo>
                  <a:cubicBezTo>
                    <a:pt x="88" y="205"/>
                    <a:pt x="88" y="205"/>
                    <a:pt x="88" y="205"/>
                  </a:cubicBezTo>
                  <a:cubicBezTo>
                    <a:pt x="80" y="203"/>
                    <a:pt x="80" y="203"/>
                    <a:pt x="80" y="203"/>
                  </a:cubicBezTo>
                  <a:cubicBezTo>
                    <a:pt x="63" y="203"/>
                    <a:pt x="63" y="203"/>
                    <a:pt x="63" y="203"/>
                  </a:cubicBezTo>
                  <a:cubicBezTo>
                    <a:pt x="47" y="205"/>
                    <a:pt x="47" y="205"/>
                    <a:pt x="47" y="205"/>
                  </a:cubicBezTo>
                  <a:cubicBezTo>
                    <a:pt x="31" y="201"/>
                    <a:pt x="31" y="201"/>
                    <a:pt x="31" y="201"/>
                  </a:cubicBezTo>
                  <a:cubicBezTo>
                    <a:pt x="31" y="201"/>
                    <a:pt x="28" y="211"/>
                    <a:pt x="30" y="213"/>
                  </a:cubicBezTo>
                  <a:cubicBezTo>
                    <a:pt x="32" y="215"/>
                    <a:pt x="16" y="214"/>
                    <a:pt x="16" y="214"/>
                  </a:cubicBezTo>
                  <a:cubicBezTo>
                    <a:pt x="16" y="214"/>
                    <a:pt x="6" y="224"/>
                    <a:pt x="6" y="227"/>
                  </a:cubicBezTo>
                  <a:cubicBezTo>
                    <a:pt x="5" y="230"/>
                    <a:pt x="0" y="248"/>
                    <a:pt x="0" y="248"/>
                  </a:cubicBezTo>
                  <a:cubicBezTo>
                    <a:pt x="0" y="248"/>
                    <a:pt x="0" y="293"/>
                    <a:pt x="25" y="295"/>
                  </a:cubicBezTo>
                  <a:cubicBezTo>
                    <a:pt x="50" y="298"/>
                    <a:pt x="59" y="300"/>
                    <a:pt x="62" y="300"/>
                  </a:cubicBezTo>
                  <a:cubicBezTo>
                    <a:pt x="65" y="300"/>
                    <a:pt x="69" y="311"/>
                    <a:pt x="69" y="311"/>
                  </a:cubicBezTo>
                  <a:cubicBezTo>
                    <a:pt x="75" y="319"/>
                    <a:pt x="75" y="319"/>
                    <a:pt x="75" y="319"/>
                  </a:cubicBezTo>
                  <a:cubicBezTo>
                    <a:pt x="68" y="328"/>
                    <a:pt x="68" y="328"/>
                    <a:pt x="68" y="328"/>
                  </a:cubicBezTo>
                  <a:cubicBezTo>
                    <a:pt x="83" y="352"/>
                    <a:pt x="83" y="352"/>
                    <a:pt x="83" y="352"/>
                  </a:cubicBezTo>
                  <a:cubicBezTo>
                    <a:pt x="81" y="364"/>
                    <a:pt x="81" y="364"/>
                    <a:pt x="81" y="364"/>
                  </a:cubicBezTo>
                  <a:cubicBezTo>
                    <a:pt x="81" y="364"/>
                    <a:pt x="101" y="393"/>
                    <a:pt x="120" y="393"/>
                  </a:cubicBezTo>
                  <a:cubicBezTo>
                    <a:pt x="138" y="393"/>
                    <a:pt x="160" y="382"/>
                    <a:pt x="160" y="377"/>
                  </a:cubicBezTo>
                  <a:cubicBezTo>
                    <a:pt x="160" y="372"/>
                    <a:pt x="175" y="370"/>
                    <a:pt x="175" y="370"/>
                  </a:cubicBezTo>
                  <a:cubicBezTo>
                    <a:pt x="177" y="354"/>
                    <a:pt x="177" y="354"/>
                    <a:pt x="177" y="354"/>
                  </a:cubicBezTo>
                  <a:cubicBezTo>
                    <a:pt x="175" y="344"/>
                    <a:pt x="175" y="344"/>
                    <a:pt x="175" y="344"/>
                  </a:cubicBezTo>
                  <a:cubicBezTo>
                    <a:pt x="175" y="344"/>
                    <a:pt x="214" y="293"/>
                    <a:pt x="211" y="293"/>
                  </a:cubicBezTo>
                  <a:cubicBezTo>
                    <a:pt x="208" y="292"/>
                    <a:pt x="200" y="307"/>
                    <a:pt x="189" y="304"/>
                  </a:cubicBezTo>
                  <a:cubicBezTo>
                    <a:pt x="179" y="301"/>
                    <a:pt x="171" y="283"/>
                    <a:pt x="171" y="283"/>
                  </a:cubicBezTo>
                  <a:cubicBezTo>
                    <a:pt x="159" y="259"/>
                    <a:pt x="159" y="259"/>
                    <a:pt x="159" y="259"/>
                  </a:cubicBezTo>
                  <a:cubicBezTo>
                    <a:pt x="153" y="242"/>
                    <a:pt x="153" y="242"/>
                    <a:pt x="153" y="242"/>
                  </a:cubicBezTo>
                  <a:cubicBezTo>
                    <a:pt x="161" y="246"/>
                    <a:pt x="161" y="246"/>
                    <a:pt x="161" y="246"/>
                  </a:cubicBezTo>
                  <a:cubicBezTo>
                    <a:pt x="161" y="246"/>
                    <a:pt x="185" y="275"/>
                    <a:pt x="185" y="283"/>
                  </a:cubicBezTo>
                  <a:cubicBezTo>
                    <a:pt x="185" y="290"/>
                    <a:pt x="198" y="288"/>
                    <a:pt x="198" y="288"/>
                  </a:cubicBezTo>
                  <a:cubicBezTo>
                    <a:pt x="219" y="276"/>
                    <a:pt x="219" y="276"/>
                    <a:pt x="219" y="276"/>
                  </a:cubicBezTo>
                  <a:cubicBezTo>
                    <a:pt x="224" y="266"/>
                    <a:pt x="224" y="266"/>
                    <a:pt x="224" y="266"/>
                  </a:cubicBezTo>
                  <a:cubicBezTo>
                    <a:pt x="236" y="252"/>
                    <a:pt x="236" y="252"/>
                    <a:pt x="236" y="252"/>
                  </a:cubicBezTo>
                  <a:cubicBezTo>
                    <a:pt x="223" y="245"/>
                    <a:pt x="223" y="245"/>
                    <a:pt x="223" y="245"/>
                  </a:cubicBezTo>
                  <a:cubicBezTo>
                    <a:pt x="223" y="245"/>
                    <a:pt x="205" y="246"/>
                    <a:pt x="201" y="241"/>
                  </a:cubicBezTo>
                  <a:cubicBezTo>
                    <a:pt x="197" y="236"/>
                    <a:pt x="196" y="232"/>
                    <a:pt x="200" y="232"/>
                  </a:cubicBezTo>
                  <a:cubicBezTo>
                    <a:pt x="205" y="231"/>
                    <a:pt x="218" y="242"/>
                    <a:pt x="226" y="238"/>
                  </a:cubicBezTo>
                  <a:cubicBezTo>
                    <a:pt x="234" y="235"/>
                    <a:pt x="257" y="226"/>
                    <a:pt x="257" y="226"/>
                  </a:cubicBezTo>
                  <a:cubicBezTo>
                    <a:pt x="271" y="238"/>
                    <a:pt x="271" y="238"/>
                    <a:pt x="271" y="238"/>
                  </a:cubicBezTo>
                  <a:cubicBezTo>
                    <a:pt x="277" y="236"/>
                    <a:pt x="277" y="236"/>
                    <a:pt x="277" y="236"/>
                  </a:cubicBezTo>
                  <a:cubicBezTo>
                    <a:pt x="289" y="264"/>
                    <a:pt x="289" y="264"/>
                    <a:pt x="289" y="264"/>
                  </a:cubicBezTo>
                  <a:cubicBezTo>
                    <a:pt x="297" y="266"/>
                    <a:pt x="297" y="266"/>
                    <a:pt x="297" y="266"/>
                  </a:cubicBezTo>
                  <a:cubicBezTo>
                    <a:pt x="298" y="245"/>
                    <a:pt x="298" y="245"/>
                    <a:pt x="298" y="245"/>
                  </a:cubicBezTo>
                  <a:cubicBezTo>
                    <a:pt x="304" y="224"/>
                    <a:pt x="304" y="224"/>
                    <a:pt x="304" y="224"/>
                  </a:cubicBezTo>
                  <a:cubicBezTo>
                    <a:pt x="310" y="208"/>
                    <a:pt x="310" y="208"/>
                    <a:pt x="310" y="208"/>
                  </a:cubicBezTo>
                  <a:cubicBezTo>
                    <a:pt x="310" y="195"/>
                    <a:pt x="310" y="195"/>
                    <a:pt x="310" y="195"/>
                  </a:cubicBezTo>
                  <a:cubicBezTo>
                    <a:pt x="314" y="201"/>
                    <a:pt x="314" y="201"/>
                    <a:pt x="314" y="201"/>
                  </a:cubicBezTo>
                  <a:cubicBezTo>
                    <a:pt x="325" y="208"/>
                    <a:pt x="325" y="208"/>
                    <a:pt x="325" y="208"/>
                  </a:cubicBezTo>
                  <a:cubicBezTo>
                    <a:pt x="332" y="212"/>
                    <a:pt x="332" y="212"/>
                    <a:pt x="332" y="212"/>
                  </a:cubicBezTo>
                  <a:cubicBezTo>
                    <a:pt x="336" y="217"/>
                    <a:pt x="336" y="217"/>
                    <a:pt x="336" y="217"/>
                  </a:cubicBezTo>
                  <a:cubicBezTo>
                    <a:pt x="340" y="207"/>
                    <a:pt x="340" y="207"/>
                    <a:pt x="340" y="207"/>
                  </a:cubicBezTo>
                  <a:cubicBezTo>
                    <a:pt x="346" y="207"/>
                    <a:pt x="346" y="207"/>
                    <a:pt x="346" y="207"/>
                  </a:cubicBezTo>
                  <a:cubicBezTo>
                    <a:pt x="346" y="207"/>
                    <a:pt x="349" y="188"/>
                    <a:pt x="345" y="184"/>
                  </a:cubicBezTo>
                  <a:cubicBezTo>
                    <a:pt x="343" y="182"/>
                    <a:pt x="334" y="184"/>
                    <a:pt x="334" y="184"/>
                  </a:cubicBezTo>
                  <a:cubicBezTo>
                    <a:pt x="334" y="184"/>
                    <a:pt x="338" y="150"/>
                    <a:pt x="336" y="142"/>
                  </a:cubicBezTo>
                  <a:cubicBezTo>
                    <a:pt x="335" y="134"/>
                    <a:pt x="312" y="111"/>
                    <a:pt x="306" y="106"/>
                  </a:cubicBezTo>
                  <a:cubicBezTo>
                    <a:pt x="300" y="101"/>
                    <a:pt x="296" y="73"/>
                    <a:pt x="296" y="73"/>
                  </a:cubicBezTo>
                  <a:cubicBezTo>
                    <a:pt x="296" y="73"/>
                    <a:pt x="301" y="69"/>
                    <a:pt x="292" y="65"/>
                  </a:cubicBezTo>
                  <a:cubicBezTo>
                    <a:pt x="283" y="61"/>
                    <a:pt x="273" y="50"/>
                    <a:pt x="271" y="50"/>
                  </a:cubicBezTo>
                  <a:cubicBezTo>
                    <a:pt x="269" y="49"/>
                    <a:pt x="263" y="48"/>
                    <a:pt x="260" y="46"/>
                  </a:cubicBezTo>
                  <a:cubicBezTo>
                    <a:pt x="257" y="44"/>
                    <a:pt x="240" y="30"/>
                    <a:pt x="240" y="30"/>
                  </a:cubicBezTo>
                  <a:cubicBezTo>
                    <a:pt x="232" y="19"/>
                    <a:pt x="232" y="19"/>
                    <a:pt x="232" y="19"/>
                  </a:cubicBezTo>
                  <a:cubicBezTo>
                    <a:pt x="240" y="19"/>
                    <a:pt x="240" y="19"/>
                    <a:pt x="240" y="19"/>
                  </a:cubicBezTo>
                  <a:cubicBezTo>
                    <a:pt x="218" y="10"/>
                    <a:pt x="218" y="10"/>
                    <a:pt x="218" y="10"/>
                  </a:cubicBezTo>
                  <a:cubicBezTo>
                    <a:pt x="185" y="0"/>
                    <a:pt x="185" y="0"/>
                    <a:pt x="185" y="0"/>
                  </a:cubicBezTo>
                  <a:cubicBezTo>
                    <a:pt x="204" y="21"/>
                    <a:pt x="204" y="21"/>
                    <a:pt x="204" y="21"/>
                  </a:cubicBezTo>
                  <a:cubicBezTo>
                    <a:pt x="217" y="40"/>
                    <a:pt x="217" y="40"/>
                    <a:pt x="217" y="40"/>
                  </a:cubicBezTo>
                  <a:cubicBezTo>
                    <a:pt x="209" y="48"/>
                    <a:pt x="209" y="48"/>
                    <a:pt x="209" y="48"/>
                  </a:cubicBezTo>
                  <a:cubicBezTo>
                    <a:pt x="209" y="48"/>
                    <a:pt x="202" y="48"/>
                    <a:pt x="202" y="50"/>
                  </a:cubicBezTo>
                  <a:cubicBezTo>
                    <a:pt x="202" y="53"/>
                    <a:pt x="190" y="58"/>
                    <a:pt x="190" y="62"/>
                  </a:cubicBezTo>
                  <a:cubicBezTo>
                    <a:pt x="190" y="65"/>
                    <a:pt x="194" y="83"/>
                    <a:pt x="194" y="83"/>
                  </a:cubicBezTo>
                  <a:cubicBezTo>
                    <a:pt x="200" y="98"/>
                    <a:pt x="200" y="98"/>
                    <a:pt x="200" y="98"/>
                  </a:cubicBezTo>
                  <a:cubicBezTo>
                    <a:pt x="188" y="80"/>
                    <a:pt x="188" y="80"/>
                    <a:pt x="188" y="80"/>
                  </a:cubicBezTo>
                  <a:cubicBezTo>
                    <a:pt x="185" y="85"/>
                    <a:pt x="185" y="85"/>
                    <a:pt x="185" y="85"/>
                  </a:cubicBezTo>
                  <a:cubicBezTo>
                    <a:pt x="186" y="93"/>
                    <a:pt x="186" y="93"/>
                    <a:pt x="186" y="93"/>
                  </a:cubicBezTo>
                  <a:cubicBezTo>
                    <a:pt x="173" y="100"/>
                    <a:pt x="173" y="100"/>
                    <a:pt x="173" y="100"/>
                  </a:cubicBezTo>
                  <a:cubicBezTo>
                    <a:pt x="171" y="102"/>
                    <a:pt x="163" y="112"/>
                    <a:pt x="161" y="114"/>
                  </a:cubicBezTo>
                  <a:cubicBezTo>
                    <a:pt x="159" y="116"/>
                    <a:pt x="148" y="113"/>
                    <a:pt x="148" y="113"/>
                  </a:cubicBezTo>
                  <a:cubicBezTo>
                    <a:pt x="147" y="105"/>
                    <a:pt x="147" y="105"/>
                    <a:pt x="147" y="105"/>
                  </a:cubicBezTo>
                  <a:cubicBezTo>
                    <a:pt x="157" y="106"/>
                    <a:pt x="157" y="106"/>
                    <a:pt x="157" y="106"/>
                  </a:cubicBezTo>
                  <a:cubicBezTo>
                    <a:pt x="150" y="97"/>
                    <a:pt x="150" y="97"/>
                    <a:pt x="150" y="97"/>
                  </a:cubicBezTo>
                  <a:cubicBezTo>
                    <a:pt x="150" y="97"/>
                    <a:pt x="136" y="93"/>
                    <a:pt x="133" y="94"/>
                  </a:cubicBezTo>
                  <a:cubicBezTo>
                    <a:pt x="130" y="95"/>
                    <a:pt x="110" y="114"/>
                    <a:pt x="110" y="114"/>
                  </a:cubicBezTo>
                  <a:cubicBezTo>
                    <a:pt x="102" y="121"/>
                    <a:pt x="102" y="121"/>
                    <a:pt x="102" y="121"/>
                  </a:cubicBezTo>
                  <a:cubicBezTo>
                    <a:pt x="102" y="131"/>
                    <a:pt x="102" y="131"/>
                    <a:pt x="102" y="131"/>
                  </a:cubicBezTo>
                  <a:cubicBezTo>
                    <a:pt x="109" y="133"/>
                    <a:pt x="109" y="133"/>
                    <a:pt x="109" y="133"/>
                  </a:cubicBezTo>
                  <a:cubicBezTo>
                    <a:pt x="112" y="143"/>
                    <a:pt x="112" y="143"/>
                    <a:pt x="112" y="143"/>
                  </a:cubicBezTo>
                  <a:cubicBezTo>
                    <a:pt x="117" y="140"/>
                    <a:pt x="117" y="140"/>
                    <a:pt x="117" y="140"/>
                  </a:cubicBezTo>
                  <a:cubicBezTo>
                    <a:pt x="120" y="128"/>
                    <a:pt x="120" y="128"/>
                    <a:pt x="120" y="128"/>
                  </a:cubicBezTo>
                  <a:cubicBezTo>
                    <a:pt x="132" y="112"/>
                    <a:pt x="132" y="112"/>
                    <a:pt x="132" y="112"/>
                  </a:cubicBezTo>
                  <a:cubicBezTo>
                    <a:pt x="138" y="112"/>
                    <a:pt x="138" y="112"/>
                    <a:pt x="138" y="112"/>
                  </a:cubicBezTo>
                  <a:cubicBezTo>
                    <a:pt x="132" y="120"/>
                    <a:pt x="132" y="120"/>
                    <a:pt x="132" y="120"/>
                  </a:cubicBezTo>
                  <a:cubicBezTo>
                    <a:pt x="128" y="130"/>
                    <a:pt x="128" y="130"/>
                    <a:pt x="128" y="130"/>
                  </a:cubicBezTo>
                  <a:cubicBezTo>
                    <a:pt x="140" y="128"/>
                    <a:pt x="140" y="128"/>
                    <a:pt x="140" y="128"/>
                  </a:cubicBezTo>
                  <a:cubicBezTo>
                    <a:pt x="149" y="128"/>
                    <a:pt x="149" y="128"/>
                    <a:pt x="149" y="128"/>
                  </a:cubicBezTo>
                  <a:cubicBezTo>
                    <a:pt x="149" y="128"/>
                    <a:pt x="150" y="134"/>
                    <a:pt x="145" y="134"/>
                  </a:cubicBezTo>
                  <a:cubicBezTo>
                    <a:pt x="139" y="134"/>
                    <a:pt x="132" y="135"/>
                    <a:pt x="132" y="135"/>
                  </a:cubicBezTo>
                  <a:cubicBezTo>
                    <a:pt x="128" y="142"/>
                    <a:pt x="128" y="142"/>
                    <a:pt x="128" y="142"/>
                  </a:cubicBezTo>
                  <a:cubicBezTo>
                    <a:pt x="128" y="142"/>
                    <a:pt x="115" y="154"/>
                    <a:pt x="113" y="154"/>
                  </a:cubicBezTo>
                  <a:cubicBezTo>
                    <a:pt x="111" y="154"/>
                    <a:pt x="101" y="148"/>
                    <a:pt x="99" y="148"/>
                  </a:cubicBezTo>
                  <a:cubicBezTo>
                    <a:pt x="97" y="148"/>
                    <a:pt x="90" y="148"/>
                    <a:pt x="85" y="150"/>
                  </a:cubicBezTo>
                  <a:cubicBezTo>
                    <a:pt x="81" y="152"/>
                    <a:pt x="73" y="154"/>
                    <a:pt x="71" y="154"/>
                  </a:cubicBezTo>
                  <a:cubicBezTo>
                    <a:pt x="69" y="155"/>
                    <a:pt x="69" y="165"/>
                    <a:pt x="69" y="165"/>
                  </a:cubicBezTo>
                  <a:cubicBezTo>
                    <a:pt x="65" y="171"/>
                    <a:pt x="65" y="171"/>
                    <a:pt x="65" y="171"/>
                  </a:cubicBezTo>
                  <a:cubicBezTo>
                    <a:pt x="58" y="171"/>
                    <a:pt x="58" y="171"/>
                    <a:pt x="58" y="171"/>
                  </a:cubicBezTo>
                  <a:cubicBezTo>
                    <a:pt x="51" y="168"/>
                    <a:pt x="51" y="168"/>
                    <a:pt x="51" y="168"/>
                  </a:cubicBezTo>
                  <a:cubicBezTo>
                    <a:pt x="36" y="187"/>
                    <a:pt x="36" y="187"/>
                    <a:pt x="36" y="187"/>
                  </a:cubicBezTo>
                  <a:cubicBezTo>
                    <a:pt x="43" y="189"/>
                    <a:pt x="43" y="189"/>
                    <a:pt x="43" y="189"/>
                  </a:cubicBezTo>
                  <a:cubicBezTo>
                    <a:pt x="47" y="191"/>
                    <a:pt x="47" y="191"/>
                    <a:pt x="47" y="191"/>
                  </a:cubicBezTo>
                  <a:cubicBezTo>
                    <a:pt x="60" y="187"/>
                    <a:pt x="60" y="187"/>
                    <a:pt x="60" y="187"/>
                  </a:cubicBezTo>
                  <a:cubicBezTo>
                    <a:pt x="83" y="178"/>
                    <a:pt x="83" y="178"/>
                    <a:pt x="83" y="178"/>
                  </a:cubicBezTo>
                  <a:cubicBezTo>
                    <a:pt x="92" y="179"/>
                    <a:pt x="92" y="179"/>
                    <a:pt x="92" y="179"/>
                  </a:cubicBezTo>
                  <a:cubicBezTo>
                    <a:pt x="104" y="191"/>
                    <a:pt x="104" y="191"/>
                    <a:pt x="104" y="191"/>
                  </a:cubicBezTo>
                  <a:cubicBezTo>
                    <a:pt x="105" y="205"/>
                    <a:pt x="105" y="205"/>
                    <a:pt x="105" y="205"/>
                  </a:cubicBezTo>
                  <a:cubicBezTo>
                    <a:pt x="109" y="205"/>
                    <a:pt x="109" y="205"/>
                    <a:pt x="109" y="205"/>
                  </a:cubicBezTo>
                  <a:cubicBezTo>
                    <a:pt x="108" y="189"/>
                    <a:pt x="108" y="189"/>
                    <a:pt x="108" y="189"/>
                  </a:cubicBezTo>
                  <a:cubicBezTo>
                    <a:pt x="112" y="200"/>
                    <a:pt x="112" y="200"/>
                    <a:pt x="112" y="200"/>
                  </a:cubicBezTo>
                  <a:cubicBezTo>
                    <a:pt x="116" y="206"/>
                    <a:pt x="116" y="206"/>
                    <a:pt x="116" y="206"/>
                  </a:cubicBezTo>
                  <a:cubicBezTo>
                    <a:pt x="123" y="205"/>
                    <a:pt x="123" y="205"/>
                    <a:pt x="123" y="205"/>
                  </a:cubicBezTo>
                  <a:cubicBezTo>
                    <a:pt x="120" y="194"/>
                    <a:pt x="120" y="194"/>
                    <a:pt x="120" y="194"/>
                  </a:cubicBezTo>
                  <a:cubicBezTo>
                    <a:pt x="135" y="199"/>
                    <a:pt x="135" y="199"/>
                    <a:pt x="135" y="199"/>
                  </a:cubicBezTo>
                  <a:cubicBezTo>
                    <a:pt x="136" y="209"/>
                    <a:pt x="136" y="209"/>
                    <a:pt x="136" y="209"/>
                  </a:cubicBezTo>
                  <a:cubicBezTo>
                    <a:pt x="154" y="219"/>
                    <a:pt x="154" y="219"/>
                    <a:pt x="154" y="219"/>
                  </a:cubicBezTo>
                  <a:cubicBezTo>
                    <a:pt x="158" y="226"/>
                    <a:pt x="158" y="226"/>
                    <a:pt x="158" y="226"/>
                  </a:cubicBezTo>
                  <a:cubicBezTo>
                    <a:pt x="158" y="234"/>
                    <a:pt x="158" y="234"/>
                    <a:pt x="158" y="234"/>
                  </a:cubicBezTo>
                  <a:cubicBezTo>
                    <a:pt x="136" y="236"/>
                    <a:pt x="136" y="236"/>
                    <a:pt x="136" y="236"/>
                  </a:cubicBezTo>
                  <a:cubicBezTo>
                    <a:pt x="122" y="230"/>
                    <a:pt x="122" y="230"/>
                    <a:pt x="122" y="230"/>
                  </a:cubicBezTo>
                  <a:cubicBezTo>
                    <a:pt x="122" y="230"/>
                    <a:pt x="115" y="229"/>
                    <a:pt x="113" y="230"/>
                  </a:cubicBezTo>
                  <a:cubicBezTo>
                    <a:pt x="111" y="232"/>
                    <a:pt x="108" y="232"/>
                    <a:pt x="108" y="232"/>
                  </a:cubicBezTo>
                  <a:cubicBezTo>
                    <a:pt x="93" y="226"/>
                    <a:pt x="93" y="226"/>
                    <a:pt x="93" y="226"/>
                  </a:cubicBezTo>
                  <a:lnTo>
                    <a:pt x="8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dirty="0">
                <a:latin typeface="EYInterstate"/>
              </a:endParaRPr>
            </a:p>
          </p:txBody>
        </p:sp>
        <p:sp>
          <p:nvSpPr>
            <p:cNvPr id="107" name="Freeform 17">
              <a:extLst>
                <a:ext uri="{FF2B5EF4-FFF2-40B4-BE49-F238E27FC236}">
                  <a16:creationId xmlns:a16="http://schemas.microsoft.com/office/drawing/2014/main" id="{663FF571-1585-42F6-AAB7-ED166132F952}"/>
                </a:ext>
              </a:extLst>
            </p:cNvPr>
            <p:cNvSpPr>
              <a:spLocks/>
            </p:cNvSpPr>
            <p:nvPr/>
          </p:nvSpPr>
          <p:spPr bwMode="auto">
            <a:xfrm>
              <a:off x="1630" y="1578"/>
              <a:ext cx="478" cy="229"/>
            </a:xfrm>
            <a:custGeom>
              <a:avLst/>
              <a:gdLst>
                <a:gd name="T0" fmla="*/ 0 w 202"/>
                <a:gd name="T1" fmla="*/ 80 h 97"/>
                <a:gd name="T2" fmla="*/ 17 w 202"/>
                <a:gd name="T3" fmla="*/ 77 h 97"/>
                <a:gd name="T4" fmla="*/ 20 w 202"/>
                <a:gd name="T5" fmla="*/ 83 h 97"/>
                <a:gd name="T6" fmla="*/ 26 w 202"/>
                <a:gd name="T7" fmla="*/ 94 h 97"/>
                <a:gd name="T8" fmla="*/ 32 w 202"/>
                <a:gd name="T9" fmla="*/ 97 h 97"/>
                <a:gd name="T10" fmla="*/ 38 w 202"/>
                <a:gd name="T11" fmla="*/ 87 h 97"/>
                <a:gd name="T12" fmla="*/ 31 w 202"/>
                <a:gd name="T13" fmla="*/ 79 h 97"/>
                <a:gd name="T14" fmla="*/ 31 w 202"/>
                <a:gd name="T15" fmla="*/ 70 h 97"/>
                <a:gd name="T16" fmla="*/ 37 w 202"/>
                <a:gd name="T17" fmla="*/ 70 h 97"/>
                <a:gd name="T18" fmla="*/ 37 w 202"/>
                <a:gd name="T19" fmla="*/ 80 h 97"/>
                <a:gd name="T20" fmla="*/ 41 w 202"/>
                <a:gd name="T21" fmla="*/ 82 h 97"/>
                <a:gd name="T22" fmla="*/ 47 w 202"/>
                <a:gd name="T23" fmla="*/ 73 h 97"/>
                <a:gd name="T24" fmla="*/ 58 w 202"/>
                <a:gd name="T25" fmla="*/ 66 h 97"/>
                <a:gd name="T26" fmla="*/ 71 w 202"/>
                <a:gd name="T27" fmla="*/ 59 h 97"/>
                <a:gd name="T28" fmla="*/ 70 w 202"/>
                <a:gd name="T29" fmla="*/ 50 h 97"/>
                <a:gd name="T30" fmla="*/ 53 w 202"/>
                <a:gd name="T31" fmla="*/ 54 h 97"/>
                <a:gd name="T32" fmla="*/ 47 w 202"/>
                <a:gd name="T33" fmla="*/ 52 h 97"/>
                <a:gd name="T34" fmla="*/ 57 w 202"/>
                <a:gd name="T35" fmla="*/ 44 h 97"/>
                <a:gd name="T36" fmla="*/ 69 w 202"/>
                <a:gd name="T37" fmla="*/ 38 h 97"/>
                <a:gd name="T38" fmla="*/ 78 w 202"/>
                <a:gd name="T39" fmla="*/ 33 h 97"/>
                <a:gd name="T40" fmla="*/ 90 w 202"/>
                <a:gd name="T41" fmla="*/ 32 h 97"/>
                <a:gd name="T42" fmla="*/ 92 w 202"/>
                <a:gd name="T43" fmla="*/ 37 h 97"/>
                <a:gd name="T44" fmla="*/ 90 w 202"/>
                <a:gd name="T45" fmla="*/ 38 h 97"/>
                <a:gd name="T46" fmla="*/ 87 w 202"/>
                <a:gd name="T47" fmla="*/ 40 h 97"/>
                <a:gd name="T48" fmla="*/ 94 w 202"/>
                <a:gd name="T49" fmla="*/ 41 h 97"/>
                <a:gd name="T50" fmla="*/ 107 w 202"/>
                <a:gd name="T51" fmla="*/ 35 h 97"/>
                <a:gd name="T52" fmla="*/ 112 w 202"/>
                <a:gd name="T53" fmla="*/ 30 h 97"/>
                <a:gd name="T54" fmla="*/ 120 w 202"/>
                <a:gd name="T55" fmla="*/ 25 h 97"/>
                <a:gd name="T56" fmla="*/ 123 w 202"/>
                <a:gd name="T57" fmla="*/ 28 h 97"/>
                <a:gd name="T58" fmla="*/ 123 w 202"/>
                <a:gd name="T59" fmla="*/ 30 h 97"/>
                <a:gd name="T60" fmla="*/ 133 w 202"/>
                <a:gd name="T61" fmla="*/ 28 h 97"/>
                <a:gd name="T62" fmla="*/ 140 w 202"/>
                <a:gd name="T63" fmla="*/ 20 h 97"/>
                <a:gd name="T64" fmla="*/ 151 w 202"/>
                <a:gd name="T65" fmla="*/ 15 h 97"/>
                <a:gd name="T66" fmla="*/ 157 w 202"/>
                <a:gd name="T67" fmla="*/ 15 h 97"/>
                <a:gd name="T68" fmla="*/ 173 w 202"/>
                <a:gd name="T69" fmla="*/ 15 h 97"/>
                <a:gd name="T70" fmla="*/ 188 w 202"/>
                <a:gd name="T71" fmla="*/ 15 h 97"/>
                <a:gd name="T72" fmla="*/ 194 w 202"/>
                <a:gd name="T73" fmla="*/ 5 h 97"/>
                <a:gd name="T74" fmla="*/ 194 w 202"/>
                <a:gd name="T75" fmla="*/ 2 h 97"/>
                <a:gd name="T76" fmla="*/ 186 w 202"/>
                <a:gd name="T77" fmla="*/ 0 h 97"/>
                <a:gd name="T78" fmla="*/ 180 w 202"/>
                <a:gd name="T79" fmla="*/ 1 h 97"/>
                <a:gd name="T80" fmla="*/ 171 w 202"/>
                <a:gd name="T81" fmla="*/ 5 h 97"/>
                <a:gd name="T82" fmla="*/ 157 w 202"/>
                <a:gd name="T83" fmla="*/ 7 h 97"/>
                <a:gd name="T84" fmla="*/ 141 w 202"/>
                <a:gd name="T85" fmla="*/ 8 h 97"/>
                <a:gd name="T86" fmla="*/ 135 w 202"/>
                <a:gd name="T87" fmla="*/ 6 h 97"/>
                <a:gd name="T88" fmla="*/ 135 w 202"/>
                <a:gd name="T89" fmla="*/ 4 h 97"/>
                <a:gd name="T90" fmla="*/ 131 w 202"/>
                <a:gd name="T91" fmla="*/ 1 h 97"/>
                <a:gd name="T92" fmla="*/ 77 w 202"/>
                <a:gd name="T93" fmla="*/ 19 h 97"/>
                <a:gd name="T94" fmla="*/ 0 w 202"/>
                <a:gd name="T95"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97">
                  <a:moveTo>
                    <a:pt x="0" y="80"/>
                  </a:moveTo>
                  <a:cubicBezTo>
                    <a:pt x="17" y="77"/>
                    <a:pt x="17" y="77"/>
                    <a:pt x="17" y="77"/>
                  </a:cubicBezTo>
                  <a:cubicBezTo>
                    <a:pt x="17" y="77"/>
                    <a:pt x="19" y="80"/>
                    <a:pt x="20" y="83"/>
                  </a:cubicBezTo>
                  <a:cubicBezTo>
                    <a:pt x="20" y="85"/>
                    <a:pt x="26" y="94"/>
                    <a:pt x="26" y="94"/>
                  </a:cubicBezTo>
                  <a:cubicBezTo>
                    <a:pt x="32" y="97"/>
                    <a:pt x="32" y="97"/>
                    <a:pt x="32" y="97"/>
                  </a:cubicBezTo>
                  <a:cubicBezTo>
                    <a:pt x="32" y="97"/>
                    <a:pt x="36" y="90"/>
                    <a:pt x="38" y="87"/>
                  </a:cubicBezTo>
                  <a:cubicBezTo>
                    <a:pt x="39" y="83"/>
                    <a:pt x="31" y="79"/>
                    <a:pt x="31" y="79"/>
                  </a:cubicBezTo>
                  <a:cubicBezTo>
                    <a:pt x="31" y="70"/>
                    <a:pt x="31" y="70"/>
                    <a:pt x="31" y="70"/>
                  </a:cubicBezTo>
                  <a:cubicBezTo>
                    <a:pt x="31" y="70"/>
                    <a:pt x="37" y="66"/>
                    <a:pt x="37" y="70"/>
                  </a:cubicBezTo>
                  <a:cubicBezTo>
                    <a:pt x="37" y="75"/>
                    <a:pt x="37" y="80"/>
                    <a:pt x="37" y="80"/>
                  </a:cubicBezTo>
                  <a:cubicBezTo>
                    <a:pt x="41" y="82"/>
                    <a:pt x="41" y="82"/>
                    <a:pt x="41" y="82"/>
                  </a:cubicBezTo>
                  <a:cubicBezTo>
                    <a:pt x="41" y="82"/>
                    <a:pt x="45" y="74"/>
                    <a:pt x="47" y="73"/>
                  </a:cubicBezTo>
                  <a:cubicBezTo>
                    <a:pt x="49" y="71"/>
                    <a:pt x="58" y="66"/>
                    <a:pt x="58" y="66"/>
                  </a:cubicBezTo>
                  <a:cubicBezTo>
                    <a:pt x="71" y="59"/>
                    <a:pt x="71" y="59"/>
                    <a:pt x="71" y="59"/>
                  </a:cubicBezTo>
                  <a:cubicBezTo>
                    <a:pt x="71" y="59"/>
                    <a:pt x="73" y="50"/>
                    <a:pt x="70" y="50"/>
                  </a:cubicBezTo>
                  <a:cubicBezTo>
                    <a:pt x="67" y="50"/>
                    <a:pt x="53" y="54"/>
                    <a:pt x="53" y="54"/>
                  </a:cubicBezTo>
                  <a:cubicBezTo>
                    <a:pt x="53" y="54"/>
                    <a:pt x="43" y="56"/>
                    <a:pt x="47" y="52"/>
                  </a:cubicBezTo>
                  <a:cubicBezTo>
                    <a:pt x="52" y="48"/>
                    <a:pt x="57" y="44"/>
                    <a:pt x="57" y="44"/>
                  </a:cubicBezTo>
                  <a:cubicBezTo>
                    <a:pt x="69" y="38"/>
                    <a:pt x="69" y="38"/>
                    <a:pt x="69" y="38"/>
                  </a:cubicBezTo>
                  <a:cubicBezTo>
                    <a:pt x="78" y="33"/>
                    <a:pt x="78" y="33"/>
                    <a:pt x="78" y="33"/>
                  </a:cubicBezTo>
                  <a:cubicBezTo>
                    <a:pt x="83" y="32"/>
                    <a:pt x="88" y="31"/>
                    <a:pt x="90" y="32"/>
                  </a:cubicBezTo>
                  <a:cubicBezTo>
                    <a:pt x="92" y="32"/>
                    <a:pt x="94" y="36"/>
                    <a:pt x="92" y="37"/>
                  </a:cubicBezTo>
                  <a:cubicBezTo>
                    <a:pt x="90" y="38"/>
                    <a:pt x="92" y="35"/>
                    <a:pt x="90" y="38"/>
                  </a:cubicBezTo>
                  <a:cubicBezTo>
                    <a:pt x="87" y="40"/>
                    <a:pt x="87" y="40"/>
                    <a:pt x="87" y="40"/>
                  </a:cubicBezTo>
                  <a:cubicBezTo>
                    <a:pt x="87" y="40"/>
                    <a:pt x="92" y="42"/>
                    <a:pt x="94" y="41"/>
                  </a:cubicBezTo>
                  <a:cubicBezTo>
                    <a:pt x="97" y="40"/>
                    <a:pt x="107" y="35"/>
                    <a:pt x="107" y="35"/>
                  </a:cubicBezTo>
                  <a:cubicBezTo>
                    <a:pt x="107" y="35"/>
                    <a:pt x="110" y="31"/>
                    <a:pt x="112" y="30"/>
                  </a:cubicBezTo>
                  <a:cubicBezTo>
                    <a:pt x="114" y="28"/>
                    <a:pt x="118" y="25"/>
                    <a:pt x="120" y="25"/>
                  </a:cubicBezTo>
                  <a:cubicBezTo>
                    <a:pt x="122" y="25"/>
                    <a:pt x="123" y="26"/>
                    <a:pt x="123" y="28"/>
                  </a:cubicBezTo>
                  <a:cubicBezTo>
                    <a:pt x="123" y="30"/>
                    <a:pt x="123" y="30"/>
                    <a:pt x="123" y="30"/>
                  </a:cubicBezTo>
                  <a:cubicBezTo>
                    <a:pt x="123" y="30"/>
                    <a:pt x="129" y="30"/>
                    <a:pt x="133" y="28"/>
                  </a:cubicBezTo>
                  <a:cubicBezTo>
                    <a:pt x="137" y="25"/>
                    <a:pt x="140" y="20"/>
                    <a:pt x="140" y="20"/>
                  </a:cubicBezTo>
                  <a:cubicBezTo>
                    <a:pt x="140" y="20"/>
                    <a:pt x="145" y="15"/>
                    <a:pt x="151" y="15"/>
                  </a:cubicBezTo>
                  <a:cubicBezTo>
                    <a:pt x="157" y="15"/>
                    <a:pt x="153" y="15"/>
                    <a:pt x="157" y="15"/>
                  </a:cubicBezTo>
                  <a:cubicBezTo>
                    <a:pt x="162" y="15"/>
                    <a:pt x="169" y="15"/>
                    <a:pt x="173" y="15"/>
                  </a:cubicBezTo>
                  <a:cubicBezTo>
                    <a:pt x="177" y="15"/>
                    <a:pt x="188" y="15"/>
                    <a:pt x="188" y="15"/>
                  </a:cubicBezTo>
                  <a:cubicBezTo>
                    <a:pt x="194" y="5"/>
                    <a:pt x="194" y="5"/>
                    <a:pt x="194" y="5"/>
                  </a:cubicBezTo>
                  <a:cubicBezTo>
                    <a:pt x="194" y="5"/>
                    <a:pt x="202" y="4"/>
                    <a:pt x="194" y="2"/>
                  </a:cubicBezTo>
                  <a:cubicBezTo>
                    <a:pt x="186" y="0"/>
                    <a:pt x="186" y="0"/>
                    <a:pt x="186" y="0"/>
                  </a:cubicBezTo>
                  <a:cubicBezTo>
                    <a:pt x="186" y="0"/>
                    <a:pt x="183" y="1"/>
                    <a:pt x="180" y="1"/>
                  </a:cubicBezTo>
                  <a:cubicBezTo>
                    <a:pt x="177" y="2"/>
                    <a:pt x="177" y="5"/>
                    <a:pt x="171" y="5"/>
                  </a:cubicBezTo>
                  <a:cubicBezTo>
                    <a:pt x="165" y="6"/>
                    <a:pt x="163" y="7"/>
                    <a:pt x="157" y="7"/>
                  </a:cubicBezTo>
                  <a:cubicBezTo>
                    <a:pt x="150" y="8"/>
                    <a:pt x="145" y="9"/>
                    <a:pt x="141" y="8"/>
                  </a:cubicBezTo>
                  <a:cubicBezTo>
                    <a:pt x="138" y="7"/>
                    <a:pt x="135" y="8"/>
                    <a:pt x="135" y="6"/>
                  </a:cubicBezTo>
                  <a:cubicBezTo>
                    <a:pt x="135" y="4"/>
                    <a:pt x="135" y="4"/>
                    <a:pt x="135" y="4"/>
                  </a:cubicBezTo>
                  <a:cubicBezTo>
                    <a:pt x="131" y="1"/>
                    <a:pt x="131" y="1"/>
                    <a:pt x="131" y="1"/>
                  </a:cubicBezTo>
                  <a:cubicBezTo>
                    <a:pt x="131" y="1"/>
                    <a:pt x="91" y="11"/>
                    <a:pt x="77" y="19"/>
                  </a:cubicBezTo>
                  <a:cubicBezTo>
                    <a:pt x="63" y="26"/>
                    <a:pt x="17" y="52"/>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08" name="Freeform 18">
              <a:extLst>
                <a:ext uri="{FF2B5EF4-FFF2-40B4-BE49-F238E27FC236}">
                  <a16:creationId xmlns:a16="http://schemas.microsoft.com/office/drawing/2014/main" id="{58F87FD9-87B9-4C4E-A4E5-5ED7677B6B4B}"/>
                </a:ext>
              </a:extLst>
            </p:cNvPr>
            <p:cNvSpPr>
              <a:spLocks/>
            </p:cNvSpPr>
            <p:nvPr/>
          </p:nvSpPr>
          <p:spPr bwMode="auto">
            <a:xfrm>
              <a:off x="1654" y="1309"/>
              <a:ext cx="1115" cy="1533"/>
            </a:xfrm>
            <a:custGeom>
              <a:avLst/>
              <a:gdLst>
                <a:gd name="T0" fmla="*/ 0 w 472"/>
                <a:gd name="T1" fmla="*/ 595 h 649"/>
                <a:gd name="T2" fmla="*/ 20 w 472"/>
                <a:gd name="T3" fmla="*/ 568 h 649"/>
                <a:gd name="T4" fmla="*/ 172 w 472"/>
                <a:gd name="T5" fmla="*/ 615 h 649"/>
                <a:gd name="T6" fmla="*/ 172 w 472"/>
                <a:gd name="T7" fmla="*/ 615 h 649"/>
                <a:gd name="T8" fmla="*/ 439 w 472"/>
                <a:gd name="T9" fmla="*/ 349 h 649"/>
                <a:gd name="T10" fmla="*/ 439 w 472"/>
                <a:gd name="T11" fmla="*/ 349 h 649"/>
                <a:gd name="T12" fmla="*/ 172 w 472"/>
                <a:gd name="T13" fmla="*/ 82 h 649"/>
                <a:gd name="T14" fmla="*/ 172 w 472"/>
                <a:gd name="T15" fmla="*/ 82 h 649"/>
                <a:gd name="T16" fmla="*/ 154 w 472"/>
                <a:gd name="T17" fmla="*/ 82 h 649"/>
                <a:gd name="T18" fmla="*/ 162 w 472"/>
                <a:gd name="T19" fmla="*/ 0 h 649"/>
                <a:gd name="T20" fmla="*/ 195 w 472"/>
                <a:gd name="T21" fmla="*/ 3 h 649"/>
                <a:gd name="T22" fmla="*/ 191 w 472"/>
                <a:gd name="T23" fmla="*/ 49 h 649"/>
                <a:gd name="T24" fmla="*/ 472 w 472"/>
                <a:gd name="T25" fmla="*/ 349 h 649"/>
                <a:gd name="T26" fmla="*/ 472 w 472"/>
                <a:gd name="T27" fmla="*/ 349 h 649"/>
                <a:gd name="T28" fmla="*/ 172 w 472"/>
                <a:gd name="T29" fmla="*/ 649 h 649"/>
                <a:gd name="T30" fmla="*/ 172 w 472"/>
                <a:gd name="T31" fmla="*/ 649 h 649"/>
                <a:gd name="T32" fmla="*/ 0 w 472"/>
                <a:gd name="T33" fmla="*/ 5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649">
                  <a:moveTo>
                    <a:pt x="0" y="595"/>
                  </a:moveTo>
                  <a:cubicBezTo>
                    <a:pt x="20" y="568"/>
                    <a:pt x="20" y="568"/>
                    <a:pt x="20" y="568"/>
                  </a:cubicBezTo>
                  <a:cubicBezTo>
                    <a:pt x="63" y="598"/>
                    <a:pt x="115" y="615"/>
                    <a:pt x="172" y="615"/>
                  </a:cubicBezTo>
                  <a:cubicBezTo>
                    <a:pt x="172" y="615"/>
                    <a:pt x="172" y="615"/>
                    <a:pt x="172" y="615"/>
                  </a:cubicBezTo>
                  <a:cubicBezTo>
                    <a:pt x="319" y="615"/>
                    <a:pt x="438" y="496"/>
                    <a:pt x="439" y="349"/>
                  </a:cubicBezTo>
                  <a:cubicBezTo>
                    <a:pt x="439" y="349"/>
                    <a:pt x="439" y="349"/>
                    <a:pt x="439" y="349"/>
                  </a:cubicBezTo>
                  <a:cubicBezTo>
                    <a:pt x="438" y="202"/>
                    <a:pt x="319" y="83"/>
                    <a:pt x="172" y="82"/>
                  </a:cubicBezTo>
                  <a:cubicBezTo>
                    <a:pt x="172" y="82"/>
                    <a:pt x="172" y="82"/>
                    <a:pt x="172" y="82"/>
                  </a:cubicBezTo>
                  <a:cubicBezTo>
                    <a:pt x="154" y="82"/>
                    <a:pt x="154" y="82"/>
                    <a:pt x="154" y="82"/>
                  </a:cubicBezTo>
                  <a:cubicBezTo>
                    <a:pt x="162" y="0"/>
                    <a:pt x="162" y="0"/>
                    <a:pt x="162" y="0"/>
                  </a:cubicBezTo>
                  <a:cubicBezTo>
                    <a:pt x="195" y="3"/>
                    <a:pt x="195" y="3"/>
                    <a:pt x="195" y="3"/>
                  </a:cubicBezTo>
                  <a:cubicBezTo>
                    <a:pt x="191" y="49"/>
                    <a:pt x="191" y="49"/>
                    <a:pt x="191" y="49"/>
                  </a:cubicBezTo>
                  <a:cubicBezTo>
                    <a:pt x="348" y="59"/>
                    <a:pt x="472" y="189"/>
                    <a:pt x="472" y="349"/>
                  </a:cubicBezTo>
                  <a:cubicBezTo>
                    <a:pt x="472" y="349"/>
                    <a:pt x="472" y="349"/>
                    <a:pt x="472" y="349"/>
                  </a:cubicBezTo>
                  <a:cubicBezTo>
                    <a:pt x="472" y="515"/>
                    <a:pt x="338" y="649"/>
                    <a:pt x="172" y="649"/>
                  </a:cubicBezTo>
                  <a:cubicBezTo>
                    <a:pt x="172" y="649"/>
                    <a:pt x="172" y="649"/>
                    <a:pt x="172" y="649"/>
                  </a:cubicBezTo>
                  <a:cubicBezTo>
                    <a:pt x="108" y="649"/>
                    <a:pt x="49" y="629"/>
                    <a:pt x="0" y="5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sp>
          <p:nvSpPr>
            <p:cNvPr id="109" name="Rectangle 19">
              <a:extLst>
                <a:ext uri="{FF2B5EF4-FFF2-40B4-BE49-F238E27FC236}">
                  <a16:creationId xmlns:a16="http://schemas.microsoft.com/office/drawing/2014/main" id="{693A122C-E6D8-4AC6-B463-420BDF500611}"/>
                </a:ext>
              </a:extLst>
            </p:cNvPr>
            <p:cNvSpPr>
              <a:spLocks noChangeArrowheads="1"/>
            </p:cNvSpPr>
            <p:nvPr/>
          </p:nvSpPr>
          <p:spPr bwMode="auto">
            <a:xfrm>
              <a:off x="1576" y="3078"/>
              <a:ext cx="817" cy="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a:endParaRPr>
            </a:p>
          </p:txBody>
        </p:sp>
      </p:grpSp>
      <p:grpSp>
        <p:nvGrpSpPr>
          <p:cNvPr id="110" name="Group 82">
            <a:extLst>
              <a:ext uri="{FF2B5EF4-FFF2-40B4-BE49-F238E27FC236}">
                <a16:creationId xmlns:a16="http://schemas.microsoft.com/office/drawing/2014/main" id="{DC224036-62C4-4B1F-80D2-D437E6CD46EC}"/>
              </a:ext>
            </a:extLst>
          </p:cNvPr>
          <p:cNvGrpSpPr/>
          <p:nvPr/>
        </p:nvGrpSpPr>
        <p:grpSpPr>
          <a:xfrm>
            <a:off x="8661502" y="3977410"/>
            <a:ext cx="272513" cy="303765"/>
            <a:chOff x="0" y="0"/>
            <a:chExt cx="369839" cy="368907"/>
          </a:xfrm>
          <a:solidFill>
            <a:schemeClr val="bg1"/>
          </a:solidFill>
        </p:grpSpPr>
        <p:sp>
          <p:nvSpPr>
            <p:cNvPr id="111" name="Freeform 56">
              <a:extLst>
                <a:ext uri="{FF2B5EF4-FFF2-40B4-BE49-F238E27FC236}">
                  <a16:creationId xmlns:a16="http://schemas.microsoft.com/office/drawing/2014/main" id="{CAE6A38A-D6BA-4458-81AF-AB063EEBB769}"/>
                </a:ext>
              </a:extLst>
            </p:cNvPr>
            <p:cNvSpPr/>
            <p:nvPr/>
          </p:nvSpPr>
          <p:spPr>
            <a:xfrm>
              <a:off x="0" y="210348"/>
              <a:ext cx="369841" cy="937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858"/>
                    <a:pt x="21600" y="18858"/>
                    <a:pt x="21600" y="18858"/>
                  </a:cubicBezTo>
                  <a:cubicBezTo>
                    <a:pt x="21600" y="11215"/>
                    <a:pt x="20018" y="4985"/>
                    <a:pt x="18077" y="4985"/>
                  </a:cubicBezTo>
                  <a:cubicBezTo>
                    <a:pt x="14091" y="4985"/>
                    <a:pt x="14091" y="4985"/>
                    <a:pt x="14091" y="4985"/>
                  </a:cubicBezTo>
                  <a:cubicBezTo>
                    <a:pt x="14101" y="3323"/>
                    <a:pt x="14133" y="1662"/>
                    <a:pt x="14186" y="0"/>
                  </a:cubicBezTo>
                  <a:cubicBezTo>
                    <a:pt x="7414" y="0"/>
                    <a:pt x="7414" y="0"/>
                    <a:pt x="7414" y="0"/>
                  </a:cubicBezTo>
                  <a:cubicBezTo>
                    <a:pt x="7467" y="1662"/>
                    <a:pt x="7499" y="3323"/>
                    <a:pt x="7509" y="4985"/>
                  </a:cubicBezTo>
                  <a:cubicBezTo>
                    <a:pt x="3523" y="4985"/>
                    <a:pt x="3523" y="4985"/>
                    <a:pt x="3523" y="4985"/>
                  </a:cubicBezTo>
                  <a:cubicBezTo>
                    <a:pt x="1582" y="4985"/>
                    <a:pt x="0" y="11215"/>
                    <a:pt x="0" y="18858"/>
                  </a:cubicBezTo>
                  <a:cubicBezTo>
                    <a:pt x="0" y="21600"/>
                    <a:pt x="0" y="21600"/>
                    <a:pt x="0" y="21600"/>
                  </a:cubicBezTo>
                  <a:lnTo>
                    <a:pt x="21600" y="21600"/>
                  </a:ln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12" name="Rectangle 57">
              <a:extLst>
                <a:ext uri="{FF2B5EF4-FFF2-40B4-BE49-F238E27FC236}">
                  <a16:creationId xmlns:a16="http://schemas.microsoft.com/office/drawing/2014/main" id="{8F117534-C5A3-4366-94CA-188C6B3C507A}"/>
                </a:ext>
              </a:extLst>
            </p:cNvPr>
            <p:cNvSpPr/>
            <p:nvPr/>
          </p:nvSpPr>
          <p:spPr>
            <a:xfrm>
              <a:off x="21700" y="325640"/>
              <a:ext cx="326440" cy="43268"/>
            </a:xfrm>
            <a:prstGeom prst="rect">
              <a:avLst/>
            </a:prstGeom>
            <a:grpFill/>
            <a:ln w="12700" cap="flat">
              <a:noFill/>
              <a:miter lim="400000"/>
            </a:ln>
            <a:effectLst/>
          </p:spPr>
          <p:txBody>
            <a:bodyPr wrap="square" lIns="45718" tIns="45718" rIns="45718" bIns="45718" numCol="1" anchor="t">
              <a:noAutofit/>
            </a:bodyPr>
            <a:lstStyle/>
            <a:p>
              <a:endParaRPr dirty="0"/>
            </a:p>
          </p:txBody>
        </p:sp>
        <p:sp>
          <p:nvSpPr>
            <p:cNvPr id="113" name="Freeform 58">
              <a:extLst>
                <a:ext uri="{FF2B5EF4-FFF2-40B4-BE49-F238E27FC236}">
                  <a16:creationId xmlns:a16="http://schemas.microsoft.com/office/drawing/2014/main" id="{6DA9C91C-0BEA-465A-8BF3-7077786A0E7F}"/>
                </a:ext>
              </a:extLst>
            </p:cNvPr>
            <p:cNvSpPr/>
            <p:nvPr/>
          </p:nvSpPr>
          <p:spPr>
            <a:xfrm>
              <a:off x="88532" y="0"/>
              <a:ext cx="192776" cy="188781"/>
            </a:xfrm>
            <a:custGeom>
              <a:avLst/>
              <a:gdLst/>
              <a:ahLst/>
              <a:cxnLst>
                <a:cxn ang="0">
                  <a:pos x="wd2" y="hd2"/>
                </a:cxn>
                <a:cxn ang="5400000">
                  <a:pos x="wd2" y="hd2"/>
                </a:cxn>
                <a:cxn ang="10800000">
                  <a:pos x="wd2" y="hd2"/>
                </a:cxn>
                <a:cxn ang="16200000">
                  <a:pos x="wd2" y="hd2"/>
                </a:cxn>
              </a:cxnLst>
              <a:rect l="0" t="0" r="r" b="b"/>
              <a:pathLst>
                <a:path w="21600" h="21600" extrusionOk="0">
                  <a:moveTo>
                    <a:pt x="17676" y="21600"/>
                  </a:moveTo>
                  <a:cubicBezTo>
                    <a:pt x="18263" y="18611"/>
                    <a:pt x="19274" y="15664"/>
                    <a:pt x="20649" y="12882"/>
                  </a:cubicBezTo>
                  <a:cubicBezTo>
                    <a:pt x="21276" y="11624"/>
                    <a:pt x="21600" y="10264"/>
                    <a:pt x="21600" y="8863"/>
                  </a:cubicBezTo>
                  <a:cubicBezTo>
                    <a:pt x="21600" y="3978"/>
                    <a:pt x="17697" y="0"/>
                    <a:pt x="12903" y="0"/>
                  </a:cubicBezTo>
                  <a:cubicBezTo>
                    <a:pt x="8697" y="0"/>
                    <a:pt x="8697" y="0"/>
                    <a:pt x="8697" y="0"/>
                  </a:cubicBezTo>
                  <a:cubicBezTo>
                    <a:pt x="3903" y="0"/>
                    <a:pt x="0" y="3978"/>
                    <a:pt x="0" y="8863"/>
                  </a:cubicBezTo>
                  <a:cubicBezTo>
                    <a:pt x="0" y="10264"/>
                    <a:pt x="324" y="11624"/>
                    <a:pt x="951" y="12882"/>
                  </a:cubicBezTo>
                  <a:cubicBezTo>
                    <a:pt x="2326" y="15664"/>
                    <a:pt x="3337" y="18611"/>
                    <a:pt x="3924" y="21600"/>
                  </a:cubicBezTo>
                  <a:lnTo>
                    <a:pt x="17676" y="21600"/>
                  </a:ln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114" name="Group 113">
            <a:extLst>
              <a:ext uri="{FF2B5EF4-FFF2-40B4-BE49-F238E27FC236}">
                <a16:creationId xmlns:a16="http://schemas.microsoft.com/office/drawing/2014/main" id="{88000EF2-2E2C-421A-8409-0A6229C6D386}"/>
              </a:ext>
            </a:extLst>
          </p:cNvPr>
          <p:cNvGrpSpPr/>
          <p:nvPr/>
        </p:nvGrpSpPr>
        <p:grpSpPr>
          <a:xfrm>
            <a:off x="3941500" y="3953322"/>
            <a:ext cx="362715" cy="361526"/>
            <a:chOff x="6884888" y="2967609"/>
            <a:chExt cx="391922" cy="311390"/>
          </a:xfrm>
          <a:solidFill>
            <a:schemeClr val="bg1"/>
          </a:solidFill>
        </p:grpSpPr>
        <p:sp>
          <p:nvSpPr>
            <p:cNvPr id="115" name="Freeform 36">
              <a:extLst>
                <a:ext uri="{FF2B5EF4-FFF2-40B4-BE49-F238E27FC236}">
                  <a16:creationId xmlns:a16="http://schemas.microsoft.com/office/drawing/2014/main" id="{E77833DF-82E8-4439-90B0-5DB51CCF536A}"/>
                </a:ext>
              </a:extLst>
            </p:cNvPr>
            <p:cNvSpPr/>
            <p:nvPr/>
          </p:nvSpPr>
          <p:spPr>
            <a:xfrm>
              <a:off x="6951699" y="3243505"/>
              <a:ext cx="258299" cy="35494"/>
            </a:xfrm>
            <a:custGeom>
              <a:avLst/>
              <a:gdLst/>
              <a:ahLst/>
              <a:cxnLst>
                <a:cxn ang="0">
                  <a:pos x="wd2" y="hd2"/>
                </a:cxn>
                <a:cxn ang="5400000">
                  <a:pos x="wd2" y="hd2"/>
                </a:cxn>
                <a:cxn ang="10800000">
                  <a:pos x="wd2" y="hd2"/>
                </a:cxn>
                <a:cxn ang="16200000">
                  <a:pos x="wd2" y="hd2"/>
                </a:cxn>
              </a:cxnLst>
              <a:rect l="0" t="0" r="r" b="b"/>
              <a:pathLst>
                <a:path w="21600" h="21600" extrusionOk="0">
                  <a:moveTo>
                    <a:pt x="20110" y="0"/>
                  </a:moveTo>
                  <a:cubicBezTo>
                    <a:pt x="1490" y="0"/>
                    <a:pt x="1490" y="0"/>
                    <a:pt x="1490" y="0"/>
                  </a:cubicBezTo>
                  <a:cubicBezTo>
                    <a:pt x="677" y="0"/>
                    <a:pt x="0" y="4664"/>
                    <a:pt x="0" y="10800"/>
                  </a:cubicBezTo>
                  <a:cubicBezTo>
                    <a:pt x="0" y="16691"/>
                    <a:pt x="677" y="21600"/>
                    <a:pt x="1490" y="21600"/>
                  </a:cubicBezTo>
                  <a:cubicBezTo>
                    <a:pt x="20110" y="21600"/>
                    <a:pt x="20110" y="21600"/>
                    <a:pt x="20110" y="21600"/>
                  </a:cubicBezTo>
                  <a:cubicBezTo>
                    <a:pt x="20923" y="21600"/>
                    <a:pt x="21600" y="16691"/>
                    <a:pt x="21600" y="10800"/>
                  </a:cubicBezTo>
                  <a:cubicBezTo>
                    <a:pt x="21600" y="4664"/>
                    <a:pt x="20923" y="0"/>
                    <a:pt x="20110"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16" name="Freeform 37">
              <a:extLst>
                <a:ext uri="{FF2B5EF4-FFF2-40B4-BE49-F238E27FC236}">
                  <a16:creationId xmlns:a16="http://schemas.microsoft.com/office/drawing/2014/main" id="{CAB32C41-16E6-46D9-8E67-57AF03FF2C8B}"/>
                </a:ext>
              </a:extLst>
            </p:cNvPr>
            <p:cNvSpPr/>
            <p:nvPr/>
          </p:nvSpPr>
          <p:spPr>
            <a:xfrm>
              <a:off x="6947225" y="3096758"/>
              <a:ext cx="26547" cy="70988"/>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17550"/>
                    <a:pt x="0" y="17550"/>
                    <a:pt x="0" y="17550"/>
                  </a:cubicBezTo>
                  <a:cubicBezTo>
                    <a:pt x="0" y="19759"/>
                    <a:pt x="4909" y="21600"/>
                    <a:pt x="10800" y="21600"/>
                  </a:cubicBezTo>
                  <a:cubicBezTo>
                    <a:pt x="16691" y="21600"/>
                    <a:pt x="21600" y="19759"/>
                    <a:pt x="21600" y="17550"/>
                  </a:cubicBezTo>
                  <a:cubicBezTo>
                    <a:pt x="21600" y="4050"/>
                    <a:pt x="21600" y="4050"/>
                    <a:pt x="21600" y="4050"/>
                  </a:cubicBezTo>
                  <a:cubicBezTo>
                    <a:pt x="21600" y="1718"/>
                    <a:pt x="16691" y="0"/>
                    <a:pt x="10800" y="0"/>
                  </a:cubicBezTo>
                  <a:cubicBezTo>
                    <a:pt x="4909" y="0"/>
                    <a:pt x="0" y="1841"/>
                    <a:pt x="0" y="405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17" name="Freeform 38">
              <a:extLst>
                <a:ext uri="{FF2B5EF4-FFF2-40B4-BE49-F238E27FC236}">
                  <a16:creationId xmlns:a16="http://schemas.microsoft.com/office/drawing/2014/main" id="{574A3F6C-BC77-4B65-9509-3A79782ADFF6}"/>
                </a:ext>
              </a:extLst>
            </p:cNvPr>
            <p:cNvSpPr/>
            <p:nvPr/>
          </p:nvSpPr>
          <p:spPr>
            <a:xfrm>
              <a:off x="6991666" y="3078862"/>
              <a:ext cx="26845" cy="8888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0" y="18360"/>
                    <a:pt x="0" y="18360"/>
                    <a:pt x="0" y="18360"/>
                  </a:cubicBezTo>
                  <a:cubicBezTo>
                    <a:pt x="0" y="20127"/>
                    <a:pt x="4909" y="21600"/>
                    <a:pt x="10800" y="21600"/>
                  </a:cubicBezTo>
                  <a:cubicBezTo>
                    <a:pt x="16691" y="21600"/>
                    <a:pt x="21600" y="20127"/>
                    <a:pt x="21600" y="18360"/>
                  </a:cubicBezTo>
                  <a:cubicBezTo>
                    <a:pt x="21600" y="3240"/>
                    <a:pt x="21600" y="3240"/>
                    <a:pt x="21600" y="3240"/>
                  </a:cubicBezTo>
                  <a:cubicBezTo>
                    <a:pt x="21600" y="1473"/>
                    <a:pt x="16691" y="0"/>
                    <a:pt x="10800" y="0"/>
                  </a:cubicBezTo>
                  <a:cubicBezTo>
                    <a:pt x="4909" y="0"/>
                    <a:pt x="0" y="1473"/>
                    <a:pt x="0" y="324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18" name="Freeform 39">
              <a:extLst>
                <a:ext uri="{FF2B5EF4-FFF2-40B4-BE49-F238E27FC236}">
                  <a16:creationId xmlns:a16="http://schemas.microsoft.com/office/drawing/2014/main" id="{27DF09C4-BE27-4684-AFE3-4EFD496AB3F5}"/>
                </a:ext>
              </a:extLst>
            </p:cNvPr>
            <p:cNvSpPr/>
            <p:nvPr/>
          </p:nvSpPr>
          <p:spPr>
            <a:xfrm>
              <a:off x="7036406" y="3060966"/>
              <a:ext cx="26547" cy="10678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8900"/>
                    <a:pt x="0" y="18900"/>
                    <a:pt x="0" y="18900"/>
                  </a:cubicBezTo>
                  <a:cubicBezTo>
                    <a:pt x="0" y="20373"/>
                    <a:pt x="4909" y="21600"/>
                    <a:pt x="10800" y="21600"/>
                  </a:cubicBezTo>
                  <a:cubicBezTo>
                    <a:pt x="16691" y="21600"/>
                    <a:pt x="21600" y="20373"/>
                    <a:pt x="21600" y="18900"/>
                  </a:cubicBezTo>
                  <a:cubicBezTo>
                    <a:pt x="21600" y="2700"/>
                    <a:pt x="21600" y="2700"/>
                    <a:pt x="21600" y="2700"/>
                  </a:cubicBezTo>
                  <a:cubicBezTo>
                    <a:pt x="21600" y="1145"/>
                    <a:pt x="16691" y="0"/>
                    <a:pt x="10800" y="0"/>
                  </a:cubicBezTo>
                  <a:cubicBezTo>
                    <a:pt x="4909" y="0"/>
                    <a:pt x="0" y="1145"/>
                    <a:pt x="0" y="270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19" name="Freeform 40">
              <a:extLst>
                <a:ext uri="{FF2B5EF4-FFF2-40B4-BE49-F238E27FC236}">
                  <a16:creationId xmlns:a16="http://schemas.microsoft.com/office/drawing/2014/main" id="{E437F0FF-9F32-4C7C-99EC-A1D0962A83D6}"/>
                </a:ext>
              </a:extLst>
            </p:cNvPr>
            <p:cNvSpPr/>
            <p:nvPr/>
          </p:nvSpPr>
          <p:spPr>
            <a:xfrm>
              <a:off x="6884888" y="2967609"/>
              <a:ext cx="391922" cy="258001"/>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46" y="0"/>
                    <a:pt x="0" y="643"/>
                    <a:pt x="0" y="1490"/>
                  </a:cubicBezTo>
                  <a:cubicBezTo>
                    <a:pt x="0" y="20110"/>
                    <a:pt x="0" y="20110"/>
                    <a:pt x="0" y="20110"/>
                  </a:cubicBezTo>
                  <a:cubicBezTo>
                    <a:pt x="0" y="20923"/>
                    <a:pt x="446" y="21600"/>
                    <a:pt x="982" y="21600"/>
                  </a:cubicBezTo>
                  <a:cubicBezTo>
                    <a:pt x="19726" y="21600"/>
                    <a:pt x="19726" y="21600"/>
                    <a:pt x="19726" y="21600"/>
                  </a:cubicBezTo>
                  <a:cubicBezTo>
                    <a:pt x="19703" y="21566"/>
                    <a:pt x="19659" y="21532"/>
                    <a:pt x="19636" y="21498"/>
                  </a:cubicBezTo>
                  <a:cubicBezTo>
                    <a:pt x="18275" y="19433"/>
                    <a:pt x="18275" y="19433"/>
                    <a:pt x="18275" y="19433"/>
                  </a:cubicBezTo>
                  <a:cubicBezTo>
                    <a:pt x="17494" y="20076"/>
                    <a:pt x="16602" y="20449"/>
                    <a:pt x="15687" y="20449"/>
                  </a:cubicBezTo>
                  <a:cubicBezTo>
                    <a:pt x="14460" y="20449"/>
                    <a:pt x="13277" y="19806"/>
                    <a:pt x="12340" y="18621"/>
                  </a:cubicBezTo>
                  <a:cubicBezTo>
                    <a:pt x="1964" y="18621"/>
                    <a:pt x="1964" y="18621"/>
                    <a:pt x="1964" y="18621"/>
                  </a:cubicBezTo>
                  <a:cubicBezTo>
                    <a:pt x="1964" y="2979"/>
                    <a:pt x="1964" y="2979"/>
                    <a:pt x="1964" y="2979"/>
                  </a:cubicBezTo>
                  <a:cubicBezTo>
                    <a:pt x="19636" y="2979"/>
                    <a:pt x="19636" y="2979"/>
                    <a:pt x="19636" y="2979"/>
                  </a:cubicBezTo>
                  <a:cubicBezTo>
                    <a:pt x="19636" y="7177"/>
                    <a:pt x="19636" y="7177"/>
                    <a:pt x="19636" y="7177"/>
                  </a:cubicBezTo>
                  <a:cubicBezTo>
                    <a:pt x="20484" y="8633"/>
                    <a:pt x="20953" y="10495"/>
                    <a:pt x="20953" y="12459"/>
                  </a:cubicBezTo>
                  <a:cubicBezTo>
                    <a:pt x="20953" y="13847"/>
                    <a:pt x="20730" y="15167"/>
                    <a:pt x="20283" y="16352"/>
                  </a:cubicBezTo>
                  <a:cubicBezTo>
                    <a:pt x="21600" y="18384"/>
                    <a:pt x="21600" y="18384"/>
                    <a:pt x="21600" y="18384"/>
                  </a:cubicBezTo>
                  <a:cubicBezTo>
                    <a:pt x="21600" y="1490"/>
                    <a:pt x="21600" y="1490"/>
                    <a:pt x="21600" y="1490"/>
                  </a:cubicBezTo>
                  <a:cubicBezTo>
                    <a:pt x="21600" y="643"/>
                    <a:pt x="21154" y="0"/>
                    <a:pt x="20618" y="0"/>
                  </a:cubicBezTo>
                  <a:close/>
                </a:path>
              </a:pathLst>
            </a:custGeom>
            <a:grpFill/>
            <a:ln w="12700" cap="flat">
              <a:noFill/>
              <a:miter lim="400000"/>
            </a:ln>
            <a:effectLst/>
          </p:spPr>
          <p:txBody>
            <a:bodyPr wrap="square" lIns="45718" tIns="45718" rIns="45718" bIns="45718" numCol="1" anchor="t">
              <a:noAutofit/>
            </a:bodyPr>
            <a:lstStyle/>
            <a:p>
              <a:endParaRPr dirty="0"/>
            </a:p>
          </p:txBody>
        </p:sp>
        <p:sp>
          <p:nvSpPr>
            <p:cNvPr id="120" name="Freeform 41">
              <a:extLst>
                <a:ext uri="{FF2B5EF4-FFF2-40B4-BE49-F238E27FC236}">
                  <a16:creationId xmlns:a16="http://schemas.microsoft.com/office/drawing/2014/main" id="{3DF48BB2-68B8-4F24-A22A-1C6877A4BE83}"/>
                </a:ext>
              </a:extLst>
            </p:cNvPr>
            <p:cNvSpPr/>
            <p:nvPr/>
          </p:nvSpPr>
          <p:spPr>
            <a:xfrm>
              <a:off x="7091884" y="3038894"/>
              <a:ext cx="175764" cy="175083"/>
            </a:xfrm>
            <a:custGeom>
              <a:avLst/>
              <a:gdLst/>
              <a:ahLst/>
              <a:cxnLst>
                <a:cxn ang="0">
                  <a:pos x="wd2" y="hd2"/>
                </a:cxn>
                <a:cxn ang="5400000">
                  <a:pos x="wd2" y="hd2"/>
                </a:cxn>
                <a:cxn ang="10800000">
                  <a:pos x="wd2" y="hd2"/>
                </a:cxn>
                <a:cxn ang="16200000">
                  <a:pos x="wd2" y="hd2"/>
                </a:cxn>
              </a:cxnLst>
              <a:rect l="0" t="0" r="r" b="b"/>
              <a:pathLst>
                <a:path w="21501" h="21600" extrusionOk="0">
                  <a:moveTo>
                    <a:pt x="17934" y="16612"/>
                  </a:moveTo>
                  <a:cubicBezTo>
                    <a:pt x="17686" y="16412"/>
                    <a:pt x="17389" y="16312"/>
                    <a:pt x="17141" y="16362"/>
                  </a:cubicBezTo>
                  <a:cubicBezTo>
                    <a:pt x="16646" y="15913"/>
                    <a:pt x="16646" y="15913"/>
                    <a:pt x="16646" y="15913"/>
                  </a:cubicBezTo>
                  <a:cubicBezTo>
                    <a:pt x="18182" y="14167"/>
                    <a:pt x="19024" y="11922"/>
                    <a:pt x="19024" y="9578"/>
                  </a:cubicBezTo>
                  <a:cubicBezTo>
                    <a:pt x="19024" y="7034"/>
                    <a:pt x="18033" y="4589"/>
                    <a:pt x="16250" y="2794"/>
                  </a:cubicBezTo>
                  <a:cubicBezTo>
                    <a:pt x="14466" y="998"/>
                    <a:pt x="12088" y="0"/>
                    <a:pt x="9512" y="0"/>
                  </a:cubicBezTo>
                  <a:cubicBezTo>
                    <a:pt x="6985" y="0"/>
                    <a:pt x="4607" y="998"/>
                    <a:pt x="2824" y="2794"/>
                  </a:cubicBezTo>
                  <a:cubicBezTo>
                    <a:pt x="991" y="4589"/>
                    <a:pt x="0" y="7034"/>
                    <a:pt x="0" y="9578"/>
                  </a:cubicBezTo>
                  <a:cubicBezTo>
                    <a:pt x="0" y="12122"/>
                    <a:pt x="991" y="14516"/>
                    <a:pt x="2824" y="16362"/>
                  </a:cubicBezTo>
                  <a:cubicBezTo>
                    <a:pt x="4607" y="18158"/>
                    <a:pt x="6985" y="19156"/>
                    <a:pt x="9512" y="19156"/>
                  </a:cubicBezTo>
                  <a:cubicBezTo>
                    <a:pt x="11890" y="19156"/>
                    <a:pt x="14070" y="18308"/>
                    <a:pt x="15804" y="16761"/>
                  </a:cubicBezTo>
                  <a:cubicBezTo>
                    <a:pt x="16250" y="17210"/>
                    <a:pt x="16250" y="17210"/>
                    <a:pt x="16250" y="17210"/>
                  </a:cubicBezTo>
                  <a:cubicBezTo>
                    <a:pt x="16250" y="17509"/>
                    <a:pt x="16299" y="17809"/>
                    <a:pt x="16547" y="18008"/>
                  </a:cubicBezTo>
                  <a:cubicBezTo>
                    <a:pt x="19817" y="21301"/>
                    <a:pt x="19817" y="21301"/>
                    <a:pt x="19817" y="21301"/>
                  </a:cubicBezTo>
                  <a:cubicBezTo>
                    <a:pt x="20015" y="21500"/>
                    <a:pt x="20262" y="21600"/>
                    <a:pt x="20510" y="21600"/>
                  </a:cubicBezTo>
                  <a:cubicBezTo>
                    <a:pt x="20758" y="21600"/>
                    <a:pt x="21006" y="21500"/>
                    <a:pt x="21204" y="21301"/>
                  </a:cubicBezTo>
                  <a:cubicBezTo>
                    <a:pt x="21600" y="20952"/>
                    <a:pt x="21600" y="20303"/>
                    <a:pt x="21204" y="19954"/>
                  </a:cubicBezTo>
                  <a:lnTo>
                    <a:pt x="17934" y="16612"/>
                  </a:lnTo>
                  <a:close/>
                  <a:moveTo>
                    <a:pt x="14862" y="14965"/>
                  </a:moveTo>
                  <a:cubicBezTo>
                    <a:pt x="13426" y="16412"/>
                    <a:pt x="11543" y="17210"/>
                    <a:pt x="9512" y="17210"/>
                  </a:cubicBezTo>
                  <a:cubicBezTo>
                    <a:pt x="7530" y="17210"/>
                    <a:pt x="5598" y="16412"/>
                    <a:pt x="4161" y="14965"/>
                  </a:cubicBezTo>
                  <a:cubicBezTo>
                    <a:pt x="2774" y="13519"/>
                    <a:pt x="1982" y="11623"/>
                    <a:pt x="1982" y="9578"/>
                  </a:cubicBezTo>
                  <a:cubicBezTo>
                    <a:pt x="1982" y="7533"/>
                    <a:pt x="2774" y="5637"/>
                    <a:pt x="4161" y="4190"/>
                  </a:cubicBezTo>
                  <a:cubicBezTo>
                    <a:pt x="5598" y="2744"/>
                    <a:pt x="7530" y="1945"/>
                    <a:pt x="9512" y="1945"/>
                  </a:cubicBezTo>
                  <a:cubicBezTo>
                    <a:pt x="11543" y="1945"/>
                    <a:pt x="13426" y="2744"/>
                    <a:pt x="14862" y="4190"/>
                  </a:cubicBezTo>
                  <a:cubicBezTo>
                    <a:pt x="16299" y="5637"/>
                    <a:pt x="17092" y="7533"/>
                    <a:pt x="17092" y="9578"/>
                  </a:cubicBezTo>
                  <a:cubicBezTo>
                    <a:pt x="17092" y="11623"/>
                    <a:pt x="16299" y="13519"/>
                    <a:pt x="14862" y="14965"/>
                  </a:cubicBezTo>
                  <a:close/>
                </a:path>
              </a:pathLst>
            </a:custGeom>
            <a:grpFill/>
            <a:ln w="12700" cap="flat">
              <a:noFill/>
              <a:miter lim="400000"/>
            </a:ln>
            <a:effectLst/>
          </p:spPr>
          <p:txBody>
            <a:bodyPr wrap="square" lIns="45718" tIns="45718" rIns="45718" bIns="45718" numCol="1" anchor="t">
              <a:noAutofit/>
            </a:bodyPr>
            <a:lstStyle/>
            <a:p>
              <a:endParaRPr dirty="0"/>
            </a:p>
          </p:txBody>
        </p:sp>
      </p:grpSp>
      <p:grpSp>
        <p:nvGrpSpPr>
          <p:cNvPr id="121" name="Group 120">
            <a:extLst>
              <a:ext uri="{FF2B5EF4-FFF2-40B4-BE49-F238E27FC236}">
                <a16:creationId xmlns:a16="http://schemas.microsoft.com/office/drawing/2014/main" id="{3042FD7D-DAA2-4E56-807E-ECD9ED437A34}"/>
              </a:ext>
            </a:extLst>
          </p:cNvPr>
          <p:cNvGrpSpPr/>
          <p:nvPr/>
        </p:nvGrpSpPr>
        <p:grpSpPr>
          <a:xfrm>
            <a:off x="8655569" y="1430473"/>
            <a:ext cx="294219" cy="310115"/>
            <a:chOff x="-1233329" y="3074651"/>
            <a:chExt cx="535239" cy="474795"/>
          </a:xfrm>
          <a:solidFill>
            <a:schemeClr val="bg1"/>
          </a:solidFill>
        </p:grpSpPr>
        <p:sp>
          <p:nvSpPr>
            <p:cNvPr id="122" name="Freeform 63">
              <a:extLst>
                <a:ext uri="{FF2B5EF4-FFF2-40B4-BE49-F238E27FC236}">
                  <a16:creationId xmlns:a16="http://schemas.microsoft.com/office/drawing/2014/main" id="{D2088ECD-AB96-4F11-9471-6A12B382AE8A}"/>
                </a:ext>
              </a:extLst>
            </p:cNvPr>
            <p:cNvSpPr>
              <a:spLocks/>
            </p:cNvSpPr>
            <p:nvPr/>
          </p:nvSpPr>
          <p:spPr bwMode="auto">
            <a:xfrm>
              <a:off x="-1091556" y="3228344"/>
              <a:ext cx="242183" cy="172530"/>
            </a:xfrm>
            <a:custGeom>
              <a:avLst/>
              <a:gdLst>
                <a:gd name="T0" fmla="*/ 234 w 271"/>
                <a:gd name="T1" fmla="*/ 0 h 181"/>
                <a:gd name="T2" fmla="*/ 270 w 271"/>
                <a:gd name="T3" fmla="*/ 37 h 181"/>
                <a:gd name="T4" fmla="*/ 270 w 271"/>
                <a:gd name="T5" fmla="*/ 144 h 181"/>
                <a:gd name="T6" fmla="*/ 234 w 271"/>
                <a:gd name="T7" fmla="*/ 181 h 181"/>
                <a:gd name="T8" fmla="*/ 37 w 271"/>
                <a:gd name="T9" fmla="*/ 181 h 181"/>
                <a:gd name="T10" fmla="*/ 0 w 271"/>
                <a:gd name="T11" fmla="*/ 143 h 181"/>
                <a:gd name="T12" fmla="*/ 0 w 271"/>
                <a:gd name="T13" fmla="*/ 37 h 181"/>
                <a:gd name="T14" fmla="*/ 37 w 271"/>
                <a:gd name="T15" fmla="*/ 0 h 181"/>
                <a:gd name="T16" fmla="*/ 234 w 271"/>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81">
                  <a:moveTo>
                    <a:pt x="234" y="0"/>
                  </a:moveTo>
                  <a:cubicBezTo>
                    <a:pt x="255" y="0"/>
                    <a:pt x="270" y="16"/>
                    <a:pt x="270" y="37"/>
                  </a:cubicBezTo>
                  <a:cubicBezTo>
                    <a:pt x="271" y="67"/>
                    <a:pt x="271" y="114"/>
                    <a:pt x="270" y="144"/>
                  </a:cubicBezTo>
                  <a:cubicBezTo>
                    <a:pt x="270" y="165"/>
                    <a:pt x="255" y="180"/>
                    <a:pt x="234" y="181"/>
                  </a:cubicBezTo>
                  <a:cubicBezTo>
                    <a:pt x="203" y="181"/>
                    <a:pt x="68" y="181"/>
                    <a:pt x="37" y="181"/>
                  </a:cubicBezTo>
                  <a:cubicBezTo>
                    <a:pt x="15" y="180"/>
                    <a:pt x="0" y="165"/>
                    <a:pt x="0" y="143"/>
                  </a:cubicBezTo>
                  <a:cubicBezTo>
                    <a:pt x="0" y="114"/>
                    <a:pt x="0" y="67"/>
                    <a:pt x="0" y="37"/>
                  </a:cubicBezTo>
                  <a:cubicBezTo>
                    <a:pt x="0" y="16"/>
                    <a:pt x="16" y="0"/>
                    <a:pt x="37" y="0"/>
                  </a:cubicBezTo>
                  <a:cubicBezTo>
                    <a:pt x="52" y="0"/>
                    <a:pt x="218" y="0"/>
                    <a:pt x="234" y="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3" name="Freeform 64">
              <a:extLst>
                <a:ext uri="{FF2B5EF4-FFF2-40B4-BE49-F238E27FC236}">
                  <a16:creationId xmlns:a16="http://schemas.microsoft.com/office/drawing/2014/main" id="{A905D218-B407-4FAF-9FCD-D0E938252383}"/>
                </a:ext>
              </a:extLst>
            </p:cNvPr>
            <p:cNvSpPr>
              <a:spLocks noEditPoints="1"/>
            </p:cNvSpPr>
            <p:nvPr/>
          </p:nvSpPr>
          <p:spPr bwMode="auto">
            <a:xfrm>
              <a:off x="-847440" y="3085790"/>
              <a:ext cx="138483" cy="239205"/>
            </a:xfrm>
            <a:custGeom>
              <a:avLst/>
              <a:gdLst>
                <a:gd name="T0" fmla="*/ 113 w 155"/>
                <a:gd name="T1" fmla="*/ 129 h 250"/>
                <a:gd name="T2" fmla="*/ 113 w 155"/>
                <a:gd name="T3" fmla="*/ 66 h 250"/>
                <a:gd name="T4" fmla="*/ 109 w 155"/>
                <a:gd name="T5" fmla="*/ 59 h 250"/>
                <a:gd name="T6" fmla="*/ 91 w 155"/>
                <a:gd name="T7" fmla="*/ 25 h 250"/>
                <a:gd name="T8" fmla="*/ 121 w 155"/>
                <a:gd name="T9" fmla="*/ 0 h 250"/>
                <a:gd name="T10" fmla="*/ 151 w 155"/>
                <a:gd name="T11" fmla="*/ 24 h 250"/>
                <a:gd name="T12" fmla="*/ 133 w 155"/>
                <a:gd name="T13" fmla="*/ 59 h 250"/>
                <a:gd name="T14" fmla="*/ 128 w 155"/>
                <a:gd name="T15" fmla="*/ 67 h 250"/>
                <a:gd name="T16" fmla="*/ 128 w 155"/>
                <a:gd name="T17" fmla="*/ 187 h 250"/>
                <a:gd name="T18" fmla="*/ 127 w 155"/>
                <a:gd name="T19" fmla="*/ 205 h 250"/>
                <a:gd name="T20" fmla="*/ 92 w 155"/>
                <a:gd name="T21" fmla="*/ 233 h 250"/>
                <a:gd name="T22" fmla="*/ 50 w 155"/>
                <a:gd name="T23" fmla="*/ 233 h 250"/>
                <a:gd name="T24" fmla="*/ 43 w 155"/>
                <a:gd name="T25" fmla="*/ 237 h 250"/>
                <a:gd name="T26" fmla="*/ 17 w 155"/>
                <a:gd name="T27" fmla="*/ 247 h 250"/>
                <a:gd name="T28" fmla="*/ 1 w 155"/>
                <a:gd name="T29" fmla="*/ 225 h 250"/>
                <a:gd name="T30" fmla="*/ 18 w 155"/>
                <a:gd name="T31" fmla="*/ 203 h 250"/>
                <a:gd name="T32" fmla="*/ 43 w 155"/>
                <a:gd name="T33" fmla="*/ 213 h 250"/>
                <a:gd name="T34" fmla="*/ 48 w 155"/>
                <a:gd name="T35" fmla="*/ 217 h 250"/>
                <a:gd name="T36" fmla="*/ 93 w 155"/>
                <a:gd name="T37" fmla="*/ 217 h 250"/>
                <a:gd name="T38" fmla="*/ 111 w 155"/>
                <a:gd name="T39" fmla="*/ 201 h 250"/>
                <a:gd name="T40" fmla="*/ 113 w 155"/>
                <a:gd name="T41" fmla="*/ 188 h 250"/>
                <a:gd name="T42" fmla="*/ 113 w 155"/>
                <a:gd name="T43" fmla="*/ 129 h 250"/>
                <a:gd name="T44" fmla="*/ 106 w 155"/>
                <a:gd name="T45" fmla="*/ 31 h 250"/>
                <a:gd name="T46" fmla="*/ 120 w 155"/>
                <a:gd name="T47" fmla="*/ 46 h 250"/>
                <a:gd name="T48" fmla="*/ 136 w 155"/>
                <a:gd name="T49" fmla="*/ 32 h 250"/>
                <a:gd name="T50" fmla="*/ 122 w 155"/>
                <a:gd name="T51" fmla="*/ 16 h 250"/>
                <a:gd name="T52" fmla="*/ 106 w 155"/>
                <a:gd name="T53" fmla="*/ 3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250">
                  <a:moveTo>
                    <a:pt x="113" y="129"/>
                  </a:moveTo>
                  <a:cubicBezTo>
                    <a:pt x="113" y="108"/>
                    <a:pt x="113" y="87"/>
                    <a:pt x="113" y="66"/>
                  </a:cubicBezTo>
                  <a:cubicBezTo>
                    <a:pt x="113" y="62"/>
                    <a:pt x="112" y="61"/>
                    <a:pt x="109" y="59"/>
                  </a:cubicBezTo>
                  <a:cubicBezTo>
                    <a:pt x="95" y="53"/>
                    <a:pt x="88" y="39"/>
                    <a:pt x="91" y="25"/>
                  </a:cubicBezTo>
                  <a:cubicBezTo>
                    <a:pt x="94" y="10"/>
                    <a:pt x="107" y="0"/>
                    <a:pt x="121" y="0"/>
                  </a:cubicBezTo>
                  <a:cubicBezTo>
                    <a:pt x="136" y="0"/>
                    <a:pt x="148" y="10"/>
                    <a:pt x="151" y="24"/>
                  </a:cubicBezTo>
                  <a:cubicBezTo>
                    <a:pt x="155" y="39"/>
                    <a:pt x="147" y="54"/>
                    <a:pt x="133" y="59"/>
                  </a:cubicBezTo>
                  <a:cubicBezTo>
                    <a:pt x="129" y="61"/>
                    <a:pt x="128" y="63"/>
                    <a:pt x="128" y="67"/>
                  </a:cubicBezTo>
                  <a:cubicBezTo>
                    <a:pt x="128" y="107"/>
                    <a:pt x="128" y="147"/>
                    <a:pt x="128" y="187"/>
                  </a:cubicBezTo>
                  <a:cubicBezTo>
                    <a:pt x="128" y="193"/>
                    <a:pt x="128" y="199"/>
                    <a:pt x="127" y="205"/>
                  </a:cubicBezTo>
                  <a:cubicBezTo>
                    <a:pt x="123" y="223"/>
                    <a:pt x="111" y="233"/>
                    <a:pt x="92" y="233"/>
                  </a:cubicBezTo>
                  <a:cubicBezTo>
                    <a:pt x="78" y="233"/>
                    <a:pt x="64" y="233"/>
                    <a:pt x="50" y="233"/>
                  </a:cubicBezTo>
                  <a:cubicBezTo>
                    <a:pt x="47" y="233"/>
                    <a:pt x="45" y="234"/>
                    <a:pt x="43" y="237"/>
                  </a:cubicBezTo>
                  <a:cubicBezTo>
                    <a:pt x="38" y="246"/>
                    <a:pt x="27" y="250"/>
                    <a:pt x="17" y="247"/>
                  </a:cubicBezTo>
                  <a:cubicBezTo>
                    <a:pt x="7" y="244"/>
                    <a:pt x="0" y="235"/>
                    <a:pt x="1" y="225"/>
                  </a:cubicBezTo>
                  <a:cubicBezTo>
                    <a:pt x="1" y="214"/>
                    <a:pt x="7" y="206"/>
                    <a:pt x="18" y="203"/>
                  </a:cubicBezTo>
                  <a:cubicBezTo>
                    <a:pt x="27" y="200"/>
                    <a:pt x="38" y="204"/>
                    <a:pt x="43" y="213"/>
                  </a:cubicBezTo>
                  <a:cubicBezTo>
                    <a:pt x="45" y="215"/>
                    <a:pt x="47" y="217"/>
                    <a:pt x="48" y="217"/>
                  </a:cubicBezTo>
                  <a:cubicBezTo>
                    <a:pt x="63" y="217"/>
                    <a:pt x="78" y="217"/>
                    <a:pt x="93" y="217"/>
                  </a:cubicBezTo>
                  <a:cubicBezTo>
                    <a:pt x="104" y="217"/>
                    <a:pt x="110" y="212"/>
                    <a:pt x="111" y="201"/>
                  </a:cubicBezTo>
                  <a:cubicBezTo>
                    <a:pt x="112" y="197"/>
                    <a:pt x="113" y="192"/>
                    <a:pt x="113" y="188"/>
                  </a:cubicBezTo>
                  <a:cubicBezTo>
                    <a:pt x="113" y="168"/>
                    <a:pt x="113" y="149"/>
                    <a:pt x="113" y="129"/>
                  </a:cubicBezTo>
                  <a:close/>
                  <a:moveTo>
                    <a:pt x="106" y="31"/>
                  </a:moveTo>
                  <a:cubicBezTo>
                    <a:pt x="106" y="39"/>
                    <a:pt x="112" y="46"/>
                    <a:pt x="120" y="46"/>
                  </a:cubicBezTo>
                  <a:cubicBezTo>
                    <a:pt x="129" y="46"/>
                    <a:pt x="136" y="41"/>
                    <a:pt x="136" y="32"/>
                  </a:cubicBezTo>
                  <a:cubicBezTo>
                    <a:pt x="137" y="24"/>
                    <a:pt x="130" y="16"/>
                    <a:pt x="122" y="16"/>
                  </a:cubicBezTo>
                  <a:cubicBezTo>
                    <a:pt x="114" y="16"/>
                    <a:pt x="107" y="22"/>
                    <a:pt x="106"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4" name="Freeform 66">
              <a:extLst>
                <a:ext uri="{FF2B5EF4-FFF2-40B4-BE49-F238E27FC236}">
                  <a16:creationId xmlns:a16="http://schemas.microsoft.com/office/drawing/2014/main" id="{89200F38-7C29-46E8-9F4D-9A4B2BF3FAC6}"/>
                </a:ext>
              </a:extLst>
            </p:cNvPr>
            <p:cNvSpPr>
              <a:spLocks noEditPoints="1"/>
            </p:cNvSpPr>
            <p:nvPr/>
          </p:nvSpPr>
          <p:spPr bwMode="auto">
            <a:xfrm>
              <a:off x="-911933" y="3405098"/>
              <a:ext cx="213843" cy="144348"/>
            </a:xfrm>
            <a:custGeom>
              <a:avLst/>
              <a:gdLst>
                <a:gd name="T0" fmla="*/ 83 w 239"/>
                <a:gd name="T1" fmla="*/ 110 h 151"/>
                <a:gd name="T2" fmla="*/ 167 w 239"/>
                <a:gd name="T3" fmla="*/ 110 h 151"/>
                <a:gd name="T4" fmla="*/ 181 w 239"/>
                <a:gd name="T5" fmla="*/ 102 h 151"/>
                <a:gd name="T6" fmla="*/ 215 w 239"/>
                <a:gd name="T7" fmla="*/ 88 h 151"/>
                <a:gd name="T8" fmla="*/ 238 w 239"/>
                <a:gd name="T9" fmla="*/ 118 h 151"/>
                <a:gd name="T10" fmla="*/ 214 w 239"/>
                <a:gd name="T11" fmla="*/ 148 h 151"/>
                <a:gd name="T12" fmla="*/ 180 w 239"/>
                <a:gd name="T13" fmla="*/ 131 h 151"/>
                <a:gd name="T14" fmla="*/ 170 w 239"/>
                <a:gd name="T15" fmla="*/ 125 h 151"/>
                <a:gd name="T16" fmla="*/ 66 w 239"/>
                <a:gd name="T17" fmla="*/ 124 h 151"/>
                <a:gd name="T18" fmla="*/ 33 w 239"/>
                <a:gd name="T19" fmla="*/ 96 h 151"/>
                <a:gd name="T20" fmla="*/ 21 w 239"/>
                <a:gd name="T21" fmla="*/ 53 h 151"/>
                <a:gd name="T22" fmla="*/ 15 w 239"/>
                <a:gd name="T23" fmla="*/ 45 h 151"/>
                <a:gd name="T24" fmla="*/ 1 w 239"/>
                <a:gd name="T25" fmla="*/ 22 h 151"/>
                <a:gd name="T26" fmla="*/ 19 w 239"/>
                <a:gd name="T27" fmla="*/ 1 h 151"/>
                <a:gd name="T28" fmla="*/ 44 w 239"/>
                <a:gd name="T29" fmla="*/ 14 h 151"/>
                <a:gd name="T30" fmla="*/ 39 w 239"/>
                <a:gd name="T31" fmla="*/ 40 h 151"/>
                <a:gd name="T32" fmla="*/ 37 w 239"/>
                <a:gd name="T33" fmla="*/ 50 h 151"/>
                <a:gd name="T34" fmla="*/ 45 w 239"/>
                <a:gd name="T35" fmla="*/ 81 h 151"/>
                <a:gd name="T36" fmla="*/ 83 w 239"/>
                <a:gd name="T37" fmla="*/ 110 h 151"/>
                <a:gd name="T38" fmla="*/ 207 w 239"/>
                <a:gd name="T39" fmla="*/ 102 h 151"/>
                <a:gd name="T40" fmla="*/ 192 w 239"/>
                <a:gd name="T41" fmla="*/ 117 h 151"/>
                <a:gd name="T42" fmla="*/ 207 w 239"/>
                <a:gd name="T43" fmla="*/ 133 h 151"/>
                <a:gd name="T44" fmla="*/ 222 w 239"/>
                <a:gd name="T45" fmla="*/ 118 h 151"/>
                <a:gd name="T46" fmla="*/ 207 w 239"/>
                <a:gd name="T47" fmla="*/ 10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9" h="151">
                  <a:moveTo>
                    <a:pt x="83" y="110"/>
                  </a:moveTo>
                  <a:cubicBezTo>
                    <a:pt x="84" y="110"/>
                    <a:pt x="167" y="110"/>
                    <a:pt x="167" y="110"/>
                  </a:cubicBezTo>
                  <a:cubicBezTo>
                    <a:pt x="174" y="111"/>
                    <a:pt x="178" y="109"/>
                    <a:pt x="181" y="102"/>
                  </a:cubicBezTo>
                  <a:cubicBezTo>
                    <a:pt x="187" y="90"/>
                    <a:pt x="202" y="84"/>
                    <a:pt x="215" y="88"/>
                  </a:cubicBezTo>
                  <a:cubicBezTo>
                    <a:pt x="229" y="92"/>
                    <a:pt x="239" y="104"/>
                    <a:pt x="238" y="118"/>
                  </a:cubicBezTo>
                  <a:cubicBezTo>
                    <a:pt x="238" y="132"/>
                    <a:pt x="227" y="145"/>
                    <a:pt x="214" y="148"/>
                  </a:cubicBezTo>
                  <a:cubicBezTo>
                    <a:pt x="200" y="151"/>
                    <a:pt x="186" y="144"/>
                    <a:pt x="180" y="131"/>
                  </a:cubicBezTo>
                  <a:cubicBezTo>
                    <a:pt x="178" y="126"/>
                    <a:pt x="175" y="125"/>
                    <a:pt x="170" y="125"/>
                  </a:cubicBezTo>
                  <a:cubicBezTo>
                    <a:pt x="163" y="126"/>
                    <a:pt x="73" y="126"/>
                    <a:pt x="66" y="124"/>
                  </a:cubicBezTo>
                  <a:cubicBezTo>
                    <a:pt x="49" y="121"/>
                    <a:pt x="38" y="111"/>
                    <a:pt x="33" y="96"/>
                  </a:cubicBezTo>
                  <a:cubicBezTo>
                    <a:pt x="29" y="82"/>
                    <a:pt x="25" y="67"/>
                    <a:pt x="21" y="53"/>
                  </a:cubicBezTo>
                  <a:cubicBezTo>
                    <a:pt x="20" y="49"/>
                    <a:pt x="19" y="47"/>
                    <a:pt x="15" y="45"/>
                  </a:cubicBezTo>
                  <a:cubicBezTo>
                    <a:pt x="5" y="42"/>
                    <a:pt x="0" y="32"/>
                    <a:pt x="1" y="22"/>
                  </a:cubicBezTo>
                  <a:cubicBezTo>
                    <a:pt x="1" y="12"/>
                    <a:pt x="9" y="3"/>
                    <a:pt x="19" y="1"/>
                  </a:cubicBezTo>
                  <a:cubicBezTo>
                    <a:pt x="29" y="0"/>
                    <a:pt x="39" y="5"/>
                    <a:pt x="44" y="14"/>
                  </a:cubicBezTo>
                  <a:cubicBezTo>
                    <a:pt x="49" y="23"/>
                    <a:pt x="47" y="33"/>
                    <a:pt x="39" y="40"/>
                  </a:cubicBezTo>
                  <a:cubicBezTo>
                    <a:pt x="36" y="44"/>
                    <a:pt x="35" y="46"/>
                    <a:pt x="37" y="50"/>
                  </a:cubicBezTo>
                  <a:cubicBezTo>
                    <a:pt x="39" y="61"/>
                    <a:pt x="42" y="71"/>
                    <a:pt x="45" y="81"/>
                  </a:cubicBezTo>
                  <a:cubicBezTo>
                    <a:pt x="52" y="105"/>
                    <a:pt x="59" y="110"/>
                    <a:pt x="83" y="110"/>
                  </a:cubicBezTo>
                  <a:close/>
                  <a:moveTo>
                    <a:pt x="207" y="102"/>
                  </a:moveTo>
                  <a:cubicBezTo>
                    <a:pt x="199" y="102"/>
                    <a:pt x="192" y="109"/>
                    <a:pt x="192" y="117"/>
                  </a:cubicBezTo>
                  <a:cubicBezTo>
                    <a:pt x="192" y="126"/>
                    <a:pt x="199" y="133"/>
                    <a:pt x="207" y="133"/>
                  </a:cubicBezTo>
                  <a:cubicBezTo>
                    <a:pt x="215" y="133"/>
                    <a:pt x="222" y="126"/>
                    <a:pt x="222" y="118"/>
                  </a:cubicBezTo>
                  <a:cubicBezTo>
                    <a:pt x="222" y="109"/>
                    <a:pt x="216" y="102"/>
                    <a:pt x="207" y="102"/>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5" name="Freeform 68">
              <a:extLst>
                <a:ext uri="{FF2B5EF4-FFF2-40B4-BE49-F238E27FC236}">
                  <a16:creationId xmlns:a16="http://schemas.microsoft.com/office/drawing/2014/main" id="{C82302EB-E6A0-4053-91EC-F4CA6456D61B}"/>
                </a:ext>
              </a:extLst>
            </p:cNvPr>
            <p:cNvSpPr>
              <a:spLocks noEditPoints="1"/>
            </p:cNvSpPr>
            <p:nvPr/>
          </p:nvSpPr>
          <p:spPr bwMode="auto">
            <a:xfrm>
              <a:off x="-1002440" y="3074651"/>
              <a:ext cx="135906" cy="151909"/>
            </a:xfrm>
            <a:custGeom>
              <a:avLst/>
              <a:gdLst>
                <a:gd name="T0" fmla="*/ 31 w 152"/>
                <a:gd name="T1" fmla="*/ 114 h 159"/>
                <a:gd name="T2" fmla="*/ 47 w 152"/>
                <a:gd name="T3" fmla="*/ 142 h 159"/>
                <a:gd name="T4" fmla="*/ 25 w 152"/>
                <a:gd name="T5" fmla="*/ 159 h 159"/>
                <a:gd name="T6" fmla="*/ 3 w 152"/>
                <a:gd name="T7" fmla="*/ 142 h 159"/>
                <a:gd name="T8" fmla="*/ 16 w 152"/>
                <a:gd name="T9" fmla="*/ 115 h 159"/>
                <a:gd name="T10" fmla="*/ 16 w 152"/>
                <a:gd name="T11" fmla="*/ 53 h 159"/>
                <a:gd name="T12" fmla="*/ 51 w 152"/>
                <a:gd name="T13" fmla="*/ 25 h 159"/>
                <a:gd name="T14" fmla="*/ 84 w 152"/>
                <a:gd name="T15" fmla="*/ 26 h 159"/>
                <a:gd name="T16" fmla="*/ 93 w 152"/>
                <a:gd name="T17" fmla="*/ 20 h 159"/>
                <a:gd name="T18" fmla="*/ 125 w 152"/>
                <a:gd name="T19" fmla="*/ 2 h 159"/>
                <a:gd name="T20" fmla="*/ 151 w 152"/>
                <a:gd name="T21" fmla="*/ 32 h 159"/>
                <a:gd name="T22" fmla="*/ 129 w 152"/>
                <a:gd name="T23" fmla="*/ 63 h 159"/>
                <a:gd name="T24" fmla="*/ 93 w 152"/>
                <a:gd name="T25" fmla="*/ 46 h 159"/>
                <a:gd name="T26" fmla="*/ 86 w 152"/>
                <a:gd name="T27" fmla="*/ 41 h 159"/>
                <a:gd name="T28" fmla="*/ 49 w 152"/>
                <a:gd name="T29" fmla="*/ 41 h 159"/>
                <a:gd name="T30" fmla="*/ 31 w 152"/>
                <a:gd name="T31" fmla="*/ 59 h 159"/>
                <a:gd name="T32" fmla="*/ 31 w 152"/>
                <a:gd name="T33" fmla="*/ 114 h 159"/>
                <a:gd name="T34" fmla="*/ 121 w 152"/>
                <a:gd name="T35" fmla="*/ 18 h 159"/>
                <a:gd name="T36" fmla="*/ 105 w 152"/>
                <a:gd name="T37" fmla="*/ 33 h 159"/>
                <a:gd name="T38" fmla="*/ 121 w 152"/>
                <a:gd name="T39" fmla="*/ 48 h 159"/>
                <a:gd name="T40" fmla="*/ 135 w 152"/>
                <a:gd name="T41" fmla="*/ 33 h 159"/>
                <a:gd name="T42" fmla="*/ 121 w 152"/>
                <a:gd name="T43" fmla="*/ 1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9">
                  <a:moveTo>
                    <a:pt x="31" y="114"/>
                  </a:moveTo>
                  <a:cubicBezTo>
                    <a:pt x="45" y="122"/>
                    <a:pt x="50" y="131"/>
                    <a:pt x="47" y="142"/>
                  </a:cubicBezTo>
                  <a:cubicBezTo>
                    <a:pt x="45" y="152"/>
                    <a:pt x="35" y="159"/>
                    <a:pt x="25" y="159"/>
                  </a:cubicBezTo>
                  <a:cubicBezTo>
                    <a:pt x="15" y="159"/>
                    <a:pt x="5" y="152"/>
                    <a:pt x="3" y="142"/>
                  </a:cubicBezTo>
                  <a:cubicBezTo>
                    <a:pt x="0" y="131"/>
                    <a:pt x="5" y="122"/>
                    <a:pt x="16" y="115"/>
                  </a:cubicBezTo>
                  <a:cubicBezTo>
                    <a:pt x="16" y="103"/>
                    <a:pt x="15" y="66"/>
                    <a:pt x="16" y="53"/>
                  </a:cubicBezTo>
                  <a:cubicBezTo>
                    <a:pt x="17" y="36"/>
                    <a:pt x="31" y="26"/>
                    <a:pt x="51" y="25"/>
                  </a:cubicBezTo>
                  <a:cubicBezTo>
                    <a:pt x="59" y="25"/>
                    <a:pt x="76" y="25"/>
                    <a:pt x="84" y="26"/>
                  </a:cubicBezTo>
                  <a:cubicBezTo>
                    <a:pt x="89" y="26"/>
                    <a:pt x="91" y="25"/>
                    <a:pt x="93" y="20"/>
                  </a:cubicBezTo>
                  <a:cubicBezTo>
                    <a:pt x="98" y="8"/>
                    <a:pt x="112" y="0"/>
                    <a:pt x="125" y="2"/>
                  </a:cubicBezTo>
                  <a:cubicBezTo>
                    <a:pt x="140" y="5"/>
                    <a:pt x="151" y="17"/>
                    <a:pt x="151" y="32"/>
                  </a:cubicBezTo>
                  <a:cubicBezTo>
                    <a:pt x="152" y="46"/>
                    <a:pt x="143" y="59"/>
                    <a:pt x="129" y="63"/>
                  </a:cubicBezTo>
                  <a:cubicBezTo>
                    <a:pt x="115" y="67"/>
                    <a:pt x="99" y="60"/>
                    <a:pt x="93" y="46"/>
                  </a:cubicBezTo>
                  <a:cubicBezTo>
                    <a:pt x="91" y="42"/>
                    <a:pt x="89" y="41"/>
                    <a:pt x="86" y="41"/>
                  </a:cubicBezTo>
                  <a:cubicBezTo>
                    <a:pt x="76" y="41"/>
                    <a:pt x="59" y="41"/>
                    <a:pt x="49" y="41"/>
                  </a:cubicBezTo>
                  <a:cubicBezTo>
                    <a:pt x="37" y="41"/>
                    <a:pt x="31" y="47"/>
                    <a:pt x="31" y="59"/>
                  </a:cubicBezTo>
                  <a:cubicBezTo>
                    <a:pt x="31" y="69"/>
                    <a:pt x="31" y="104"/>
                    <a:pt x="31" y="114"/>
                  </a:cubicBezTo>
                  <a:close/>
                  <a:moveTo>
                    <a:pt x="121" y="18"/>
                  </a:moveTo>
                  <a:cubicBezTo>
                    <a:pt x="112" y="18"/>
                    <a:pt x="105" y="24"/>
                    <a:pt x="105" y="33"/>
                  </a:cubicBezTo>
                  <a:cubicBezTo>
                    <a:pt x="105" y="41"/>
                    <a:pt x="112" y="48"/>
                    <a:pt x="121" y="48"/>
                  </a:cubicBezTo>
                  <a:cubicBezTo>
                    <a:pt x="129" y="48"/>
                    <a:pt x="135" y="41"/>
                    <a:pt x="135" y="33"/>
                  </a:cubicBezTo>
                  <a:cubicBezTo>
                    <a:pt x="136" y="25"/>
                    <a:pt x="129" y="18"/>
                    <a:pt x="121" y="18"/>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6" name="Freeform 70">
              <a:extLst>
                <a:ext uri="{FF2B5EF4-FFF2-40B4-BE49-F238E27FC236}">
                  <a16:creationId xmlns:a16="http://schemas.microsoft.com/office/drawing/2014/main" id="{7FE285BF-F0DB-4E20-BA36-BFAD8C9E4CC5}"/>
                </a:ext>
              </a:extLst>
            </p:cNvPr>
            <p:cNvSpPr>
              <a:spLocks noEditPoints="1"/>
            </p:cNvSpPr>
            <p:nvPr/>
          </p:nvSpPr>
          <p:spPr bwMode="auto">
            <a:xfrm>
              <a:off x="-1233329" y="3256193"/>
              <a:ext cx="144924" cy="63238"/>
            </a:xfrm>
            <a:custGeom>
              <a:avLst/>
              <a:gdLst>
                <a:gd name="T0" fmla="*/ 145 w 162"/>
                <a:gd name="T1" fmla="*/ 56 h 66"/>
                <a:gd name="T2" fmla="*/ 119 w 162"/>
                <a:gd name="T3" fmla="*/ 46 h 66"/>
                <a:gd name="T4" fmla="*/ 113 w 162"/>
                <a:gd name="T5" fmla="*/ 42 h 66"/>
                <a:gd name="T6" fmla="*/ 66 w 162"/>
                <a:gd name="T7" fmla="*/ 42 h 66"/>
                <a:gd name="T8" fmla="*/ 60 w 162"/>
                <a:gd name="T9" fmla="*/ 46 h 66"/>
                <a:gd name="T10" fmla="*/ 29 w 162"/>
                <a:gd name="T11" fmla="*/ 65 h 66"/>
                <a:gd name="T12" fmla="*/ 1 w 162"/>
                <a:gd name="T13" fmla="*/ 36 h 66"/>
                <a:gd name="T14" fmla="*/ 23 w 162"/>
                <a:gd name="T15" fmla="*/ 4 h 66"/>
                <a:gd name="T16" fmla="*/ 60 w 162"/>
                <a:gd name="T17" fmla="*/ 22 h 66"/>
                <a:gd name="T18" fmla="*/ 66 w 162"/>
                <a:gd name="T19" fmla="*/ 26 h 66"/>
                <a:gd name="T20" fmla="*/ 112 w 162"/>
                <a:gd name="T21" fmla="*/ 26 h 66"/>
                <a:gd name="T22" fmla="*/ 119 w 162"/>
                <a:gd name="T23" fmla="*/ 22 h 66"/>
                <a:gd name="T24" fmla="*/ 145 w 162"/>
                <a:gd name="T25" fmla="*/ 12 h 66"/>
                <a:gd name="T26" fmla="*/ 162 w 162"/>
                <a:gd name="T27" fmla="*/ 34 h 66"/>
                <a:gd name="T28" fmla="*/ 145 w 162"/>
                <a:gd name="T29" fmla="*/ 56 h 66"/>
                <a:gd name="T30" fmla="*/ 31 w 162"/>
                <a:gd name="T31" fmla="*/ 19 h 66"/>
                <a:gd name="T32" fmla="*/ 16 w 162"/>
                <a:gd name="T33" fmla="*/ 34 h 66"/>
                <a:gd name="T34" fmla="*/ 32 w 162"/>
                <a:gd name="T35" fmla="*/ 49 h 66"/>
                <a:gd name="T36" fmla="*/ 46 w 162"/>
                <a:gd name="T37" fmla="*/ 34 h 66"/>
                <a:gd name="T38" fmla="*/ 31 w 162"/>
                <a:gd name="T39"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66">
                  <a:moveTo>
                    <a:pt x="145" y="56"/>
                  </a:moveTo>
                  <a:cubicBezTo>
                    <a:pt x="135" y="59"/>
                    <a:pt x="125" y="55"/>
                    <a:pt x="119" y="46"/>
                  </a:cubicBezTo>
                  <a:cubicBezTo>
                    <a:pt x="118" y="43"/>
                    <a:pt x="116" y="42"/>
                    <a:pt x="113" y="42"/>
                  </a:cubicBezTo>
                  <a:cubicBezTo>
                    <a:pt x="97" y="42"/>
                    <a:pt x="81" y="42"/>
                    <a:pt x="66" y="42"/>
                  </a:cubicBezTo>
                  <a:cubicBezTo>
                    <a:pt x="63" y="42"/>
                    <a:pt x="61" y="43"/>
                    <a:pt x="60" y="46"/>
                  </a:cubicBezTo>
                  <a:cubicBezTo>
                    <a:pt x="54" y="58"/>
                    <a:pt x="42" y="66"/>
                    <a:pt x="29" y="65"/>
                  </a:cubicBezTo>
                  <a:cubicBezTo>
                    <a:pt x="13" y="63"/>
                    <a:pt x="2" y="52"/>
                    <a:pt x="1" y="36"/>
                  </a:cubicBezTo>
                  <a:cubicBezTo>
                    <a:pt x="0" y="21"/>
                    <a:pt x="9" y="8"/>
                    <a:pt x="23" y="4"/>
                  </a:cubicBezTo>
                  <a:cubicBezTo>
                    <a:pt x="38" y="0"/>
                    <a:pt x="54" y="7"/>
                    <a:pt x="60" y="22"/>
                  </a:cubicBezTo>
                  <a:cubicBezTo>
                    <a:pt x="61" y="25"/>
                    <a:pt x="62" y="26"/>
                    <a:pt x="66" y="26"/>
                  </a:cubicBezTo>
                  <a:cubicBezTo>
                    <a:pt x="81" y="26"/>
                    <a:pt x="96" y="26"/>
                    <a:pt x="112" y="26"/>
                  </a:cubicBezTo>
                  <a:cubicBezTo>
                    <a:pt x="115" y="26"/>
                    <a:pt x="117" y="25"/>
                    <a:pt x="119" y="22"/>
                  </a:cubicBezTo>
                  <a:cubicBezTo>
                    <a:pt x="125" y="13"/>
                    <a:pt x="135" y="9"/>
                    <a:pt x="145" y="12"/>
                  </a:cubicBezTo>
                  <a:cubicBezTo>
                    <a:pt x="155" y="15"/>
                    <a:pt x="162" y="23"/>
                    <a:pt x="162" y="34"/>
                  </a:cubicBezTo>
                  <a:cubicBezTo>
                    <a:pt x="162" y="44"/>
                    <a:pt x="155" y="53"/>
                    <a:pt x="145" y="56"/>
                  </a:cubicBezTo>
                  <a:close/>
                  <a:moveTo>
                    <a:pt x="31" y="19"/>
                  </a:moveTo>
                  <a:cubicBezTo>
                    <a:pt x="23" y="19"/>
                    <a:pt x="16" y="25"/>
                    <a:pt x="16" y="34"/>
                  </a:cubicBezTo>
                  <a:cubicBezTo>
                    <a:pt x="16" y="42"/>
                    <a:pt x="23" y="49"/>
                    <a:pt x="32" y="49"/>
                  </a:cubicBezTo>
                  <a:cubicBezTo>
                    <a:pt x="40" y="49"/>
                    <a:pt x="46" y="42"/>
                    <a:pt x="46" y="34"/>
                  </a:cubicBezTo>
                  <a:cubicBezTo>
                    <a:pt x="46" y="25"/>
                    <a:pt x="40" y="19"/>
                    <a:pt x="31" y="1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7" name="Freeform 72">
              <a:extLst>
                <a:ext uri="{FF2B5EF4-FFF2-40B4-BE49-F238E27FC236}">
                  <a16:creationId xmlns:a16="http://schemas.microsoft.com/office/drawing/2014/main" id="{4A1A56AA-6CEA-4305-AED9-9551550BAD6D}"/>
                </a:ext>
              </a:extLst>
            </p:cNvPr>
            <p:cNvSpPr>
              <a:spLocks noEditPoints="1"/>
            </p:cNvSpPr>
            <p:nvPr/>
          </p:nvSpPr>
          <p:spPr bwMode="auto">
            <a:xfrm>
              <a:off x="-988517" y="3405794"/>
              <a:ext cx="61190" cy="141598"/>
            </a:xfrm>
            <a:custGeom>
              <a:avLst/>
              <a:gdLst>
                <a:gd name="T0" fmla="*/ 39 w 68"/>
                <a:gd name="T1" fmla="*/ 85 h 148"/>
                <a:gd name="T2" fmla="*/ 55 w 68"/>
                <a:gd name="T3" fmla="*/ 134 h 148"/>
                <a:gd name="T4" fmla="*/ 22 w 68"/>
                <a:gd name="T5" fmla="*/ 144 h 148"/>
                <a:gd name="T6" fmla="*/ 1 w 68"/>
                <a:gd name="T7" fmla="*/ 117 h 148"/>
                <a:gd name="T8" fmla="*/ 19 w 68"/>
                <a:gd name="T9" fmla="*/ 87 h 148"/>
                <a:gd name="T10" fmla="*/ 23 w 68"/>
                <a:gd name="T11" fmla="*/ 80 h 148"/>
                <a:gd name="T12" fmla="*/ 23 w 68"/>
                <a:gd name="T13" fmla="*/ 50 h 148"/>
                <a:gd name="T14" fmla="*/ 20 w 68"/>
                <a:gd name="T15" fmla="*/ 43 h 148"/>
                <a:gd name="T16" fmla="*/ 9 w 68"/>
                <a:gd name="T17" fmla="*/ 17 h 148"/>
                <a:gd name="T18" fmla="*/ 31 w 68"/>
                <a:gd name="T19" fmla="*/ 0 h 148"/>
                <a:gd name="T20" fmla="*/ 53 w 68"/>
                <a:gd name="T21" fmla="*/ 17 h 148"/>
                <a:gd name="T22" fmla="*/ 43 w 68"/>
                <a:gd name="T23" fmla="*/ 43 h 148"/>
                <a:gd name="T24" fmla="*/ 39 w 68"/>
                <a:gd name="T25" fmla="*/ 48 h 148"/>
                <a:gd name="T26" fmla="*/ 39 w 68"/>
                <a:gd name="T27" fmla="*/ 85 h 148"/>
                <a:gd name="T28" fmla="*/ 46 w 68"/>
                <a:gd name="T29" fmla="*/ 115 h 148"/>
                <a:gd name="T30" fmla="*/ 32 w 68"/>
                <a:gd name="T31" fmla="*/ 100 h 148"/>
                <a:gd name="T32" fmla="*/ 16 w 68"/>
                <a:gd name="T33" fmla="*/ 115 h 148"/>
                <a:gd name="T34" fmla="*/ 31 w 68"/>
                <a:gd name="T35" fmla="*/ 130 h 148"/>
                <a:gd name="T36" fmla="*/ 46 w 68"/>
                <a:gd name="T37"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48">
                  <a:moveTo>
                    <a:pt x="39" y="85"/>
                  </a:moveTo>
                  <a:cubicBezTo>
                    <a:pt x="63" y="93"/>
                    <a:pt x="68" y="119"/>
                    <a:pt x="55" y="134"/>
                  </a:cubicBezTo>
                  <a:cubicBezTo>
                    <a:pt x="47" y="144"/>
                    <a:pt x="34" y="148"/>
                    <a:pt x="22" y="144"/>
                  </a:cubicBezTo>
                  <a:cubicBezTo>
                    <a:pt x="10" y="141"/>
                    <a:pt x="1" y="129"/>
                    <a:pt x="1" y="117"/>
                  </a:cubicBezTo>
                  <a:cubicBezTo>
                    <a:pt x="0" y="104"/>
                    <a:pt x="7" y="92"/>
                    <a:pt x="19" y="87"/>
                  </a:cubicBezTo>
                  <a:cubicBezTo>
                    <a:pt x="23" y="86"/>
                    <a:pt x="23" y="83"/>
                    <a:pt x="23" y="80"/>
                  </a:cubicBezTo>
                  <a:cubicBezTo>
                    <a:pt x="23" y="70"/>
                    <a:pt x="23" y="60"/>
                    <a:pt x="23" y="50"/>
                  </a:cubicBezTo>
                  <a:cubicBezTo>
                    <a:pt x="23" y="47"/>
                    <a:pt x="23" y="45"/>
                    <a:pt x="20" y="43"/>
                  </a:cubicBezTo>
                  <a:cubicBezTo>
                    <a:pt x="10" y="37"/>
                    <a:pt x="6" y="27"/>
                    <a:pt x="9" y="17"/>
                  </a:cubicBezTo>
                  <a:cubicBezTo>
                    <a:pt x="12" y="7"/>
                    <a:pt x="21" y="0"/>
                    <a:pt x="31" y="0"/>
                  </a:cubicBezTo>
                  <a:cubicBezTo>
                    <a:pt x="42" y="0"/>
                    <a:pt x="50" y="7"/>
                    <a:pt x="53" y="17"/>
                  </a:cubicBezTo>
                  <a:cubicBezTo>
                    <a:pt x="56" y="27"/>
                    <a:pt x="52" y="37"/>
                    <a:pt x="43" y="43"/>
                  </a:cubicBezTo>
                  <a:cubicBezTo>
                    <a:pt x="41" y="44"/>
                    <a:pt x="39" y="46"/>
                    <a:pt x="39" y="48"/>
                  </a:cubicBezTo>
                  <a:cubicBezTo>
                    <a:pt x="39" y="60"/>
                    <a:pt x="39" y="72"/>
                    <a:pt x="39" y="85"/>
                  </a:cubicBezTo>
                  <a:close/>
                  <a:moveTo>
                    <a:pt x="46" y="115"/>
                  </a:moveTo>
                  <a:cubicBezTo>
                    <a:pt x="46" y="107"/>
                    <a:pt x="40" y="100"/>
                    <a:pt x="32" y="100"/>
                  </a:cubicBezTo>
                  <a:cubicBezTo>
                    <a:pt x="23" y="100"/>
                    <a:pt x="16" y="107"/>
                    <a:pt x="16" y="115"/>
                  </a:cubicBezTo>
                  <a:cubicBezTo>
                    <a:pt x="16" y="123"/>
                    <a:pt x="23" y="130"/>
                    <a:pt x="31" y="130"/>
                  </a:cubicBezTo>
                  <a:cubicBezTo>
                    <a:pt x="40" y="130"/>
                    <a:pt x="46" y="123"/>
                    <a:pt x="46" y="115"/>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8" name="Freeform 69">
              <a:extLst>
                <a:ext uri="{FF2B5EF4-FFF2-40B4-BE49-F238E27FC236}">
                  <a16:creationId xmlns:a16="http://schemas.microsoft.com/office/drawing/2014/main" id="{A7B07EE8-3960-4ACA-991A-CF98E576E116}"/>
                </a:ext>
              </a:extLst>
            </p:cNvPr>
            <p:cNvSpPr>
              <a:spLocks noEditPoints="1"/>
            </p:cNvSpPr>
            <p:nvPr/>
          </p:nvSpPr>
          <p:spPr bwMode="auto">
            <a:xfrm>
              <a:off x="-1231234" y="3323727"/>
              <a:ext cx="143636" cy="73549"/>
            </a:xfrm>
            <a:custGeom>
              <a:avLst/>
              <a:gdLst>
                <a:gd name="T0" fmla="*/ 17 w 161"/>
                <a:gd name="T1" fmla="*/ 18 h 77"/>
                <a:gd name="T2" fmla="*/ 50 w 161"/>
                <a:gd name="T3" fmla="*/ 22 h 77"/>
                <a:gd name="T4" fmla="*/ 61 w 161"/>
                <a:gd name="T5" fmla="*/ 24 h 77"/>
                <a:gd name="T6" fmla="*/ 80 w 161"/>
                <a:gd name="T7" fmla="*/ 18 h 77"/>
                <a:gd name="T8" fmla="*/ 112 w 161"/>
                <a:gd name="T9" fmla="*/ 17 h 77"/>
                <a:gd name="T10" fmla="*/ 118 w 161"/>
                <a:gd name="T11" fmla="*/ 14 h 77"/>
                <a:gd name="T12" fmla="*/ 144 w 161"/>
                <a:gd name="T13" fmla="*/ 3 h 77"/>
                <a:gd name="T14" fmla="*/ 161 w 161"/>
                <a:gd name="T15" fmla="*/ 25 h 77"/>
                <a:gd name="T16" fmla="*/ 144 w 161"/>
                <a:gd name="T17" fmla="*/ 47 h 77"/>
                <a:gd name="T18" fmla="*/ 118 w 161"/>
                <a:gd name="T19" fmla="*/ 36 h 77"/>
                <a:gd name="T20" fmla="*/ 114 w 161"/>
                <a:gd name="T21" fmla="*/ 33 h 77"/>
                <a:gd name="T22" fmla="*/ 67 w 161"/>
                <a:gd name="T23" fmla="*/ 38 h 77"/>
                <a:gd name="T24" fmla="*/ 61 w 161"/>
                <a:gd name="T25" fmla="*/ 47 h 77"/>
                <a:gd name="T26" fmla="*/ 30 w 161"/>
                <a:gd name="T27" fmla="*/ 77 h 77"/>
                <a:gd name="T28" fmla="*/ 0 w 161"/>
                <a:gd name="T29" fmla="*/ 48 h 77"/>
                <a:gd name="T30" fmla="*/ 17 w 161"/>
                <a:gd name="T31" fmla="*/ 18 h 77"/>
                <a:gd name="T32" fmla="*/ 46 w 161"/>
                <a:gd name="T33" fmla="*/ 46 h 77"/>
                <a:gd name="T34" fmla="*/ 30 w 161"/>
                <a:gd name="T35" fmla="*/ 31 h 77"/>
                <a:gd name="T36" fmla="*/ 15 w 161"/>
                <a:gd name="T37" fmla="*/ 46 h 77"/>
                <a:gd name="T38" fmla="*/ 31 w 161"/>
                <a:gd name="T39" fmla="*/ 61 h 77"/>
                <a:gd name="T40" fmla="*/ 46 w 161"/>
                <a:gd name="T4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77">
                  <a:moveTo>
                    <a:pt x="17" y="18"/>
                  </a:moveTo>
                  <a:cubicBezTo>
                    <a:pt x="29" y="12"/>
                    <a:pt x="40" y="14"/>
                    <a:pt x="50" y="22"/>
                  </a:cubicBezTo>
                  <a:cubicBezTo>
                    <a:pt x="54" y="26"/>
                    <a:pt x="57" y="26"/>
                    <a:pt x="61" y="24"/>
                  </a:cubicBezTo>
                  <a:cubicBezTo>
                    <a:pt x="67" y="22"/>
                    <a:pt x="74" y="19"/>
                    <a:pt x="80" y="18"/>
                  </a:cubicBezTo>
                  <a:cubicBezTo>
                    <a:pt x="91" y="17"/>
                    <a:pt x="101" y="18"/>
                    <a:pt x="112" y="17"/>
                  </a:cubicBezTo>
                  <a:cubicBezTo>
                    <a:pt x="114" y="17"/>
                    <a:pt x="117" y="16"/>
                    <a:pt x="118" y="14"/>
                  </a:cubicBezTo>
                  <a:cubicBezTo>
                    <a:pt x="124" y="4"/>
                    <a:pt x="134" y="0"/>
                    <a:pt x="144" y="3"/>
                  </a:cubicBezTo>
                  <a:cubicBezTo>
                    <a:pt x="154" y="6"/>
                    <a:pt x="161" y="14"/>
                    <a:pt x="161" y="25"/>
                  </a:cubicBezTo>
                  <a:cubicBezTo>
                    <a:pt x="161" y="35"/>
                    <a:pt x="154" y="44"/>
                    <a:pt x="144" y="47"/>
                  </a:cubicBezTo>
                  <a:cubicBezTo>
                    <a:pt x="134" y="50"/>
                    <a:pt x="124" y="46"/>
                    <a:pt x="118" y="36"/>
                  </a:cubicBezTo>
                  <a:cubicBezTo>
                    <a:pt x="117" y="35"/>
                    <a:pt x="115" y="33"/>
                    <a:pt x="114" y="33"/>
                  </a:cubicBezTo>
                  <a:cubicBezTo>
                    <a:pt x="98" y="34"/>
                    <a:pt x="82" y="31"/>
                    <a:pt x="67" y="38"/>
                  </a:cubicBezTo>
                  <a:cubicBezTo>
                    <a:pt x="63" y="40"/>
                    <a:pt x="61" y="42"/>
                    <a:pt x="61" y="47"/>
                  </a:cubicBezTo>
                  <a:cubicBezTo>
                    <a:pt x="61" y="63"/>
                    <a:pt x="47" y="77"/>
                    <a:pt x="30" y="77"/>
                  </a:cubicBezTo>
                  <a:cubicBezTo>
                    <a:pt x="14" y="77"/>
                    <a:pt x="0" y="64"/>
                    <a:pt x="0" y="48"/>
                  </a:cubicBezTo>
                  <a:cubicBezTo>
                    <a:pt x="0" y="34"/>
                    <a:pt x="6" y="24"/>
                    <a:pt x="17" y="18"/>
                  </a:cubicBezTo>
                  <a:close/>
                  <a:moveTo>
                    <a:pt x="46" y="46"/>
                  </a:moveTo>
                  <a:cubicBezTo>
                    <a:pt x="46" y="37"/>
                    <a:pt x="39" y="31"/>
                    <a:pt x="30" y="31"/>
                  </a:cubicBezTo>
                  <a:cubicBezTo>
                    <a:pt x="22" y="31"/>
                    <a:pt x="15" y="38"/>
                    <a:pt x="15" y="46"/>
                  </a:cubicBezTo>
                  <a:cubicBezTo>
                    <a:pt x="16" y="54"/>
                    <a:pt x="23" y="61"/>
                    <a:pt x="31" y="61"/>
                  </a:cubicBezTo>
                  <a:cubicBezTo>
                    <a:pt x="39" y="61"/>
                    <a:pt x="46" y="54"/>
                    <a:pt x="46" y="46"/>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sp>
          <p:nvSpPr>
            <p:cNvPr id="129" name="Freeform 67">
              <a:extLst>
                <a:ext uri="{FF2B5EF4-FFF2-40B4-BE49-F238E27FC236}">
                  <a16:creationId xmlns:a16="http://schemas.microsoft.com/office/drawing/2014/main" id="{30A6E452-E384-472C-8C83-1813AA010B82}"/>
                </a:ext>
              </a:extLst>
            </p:cNvPr>
            <p:cNvSpPr>
              <a:spLocks noEditPoints="1"/>
            </p:cNvSpPr>
            <p:nvPr/>
          </p:nvSpPr>
          <p:spPr bwMode="auto">
            <a:xfrm>
              <a:off x="-1150823" y="3403008"/>
              <a:ext cx="128820" cy="129226"/>
            </a:xfrm>
            <a:custGeom>
              <a:avLst/>
              <a:gdLst>
                <a:gd name="T0" fmla="*/ 113 w 144"/>
                <a:gd name="T1" fmla="*/ 46 h 135"/>
                <a:gd name="T2" fmla="*/ 97 w 144"/>
                <a:gd name="T3" fmla="*/ 17 h 135"/>
                <a:gd name="T4" fmla="*/ 119 w 144"/>
                <a:gd name="T5" fmla="*/ 0 h 135"/>
                <a:gd name="T6" fmla="*/ 141 w 144"/>
                <a:gd name="T7" fmla="*/ 17 h 135"/>
                <a:gd name="T8" fmla="*/ 128 w 144"/>
                <a:gd name="T9" fmla="*/ 44 h 135"/>
                <a:gd name="T10" fmla="*/ 128 w 144"/>
                <a:gd name="T11" fmla="*/ 82 h 135"/>
                <a:gd name="T12" fmla="*/ 93 w 144"/>
                <a:gd name="T13" fmla="*/ 110 h 135"/>
                <a:gd name="T14" fmla="*/ 68 w 144"/>
                <a:gd name="T15" fmla="*/ 109 h 135"/>
                <a:gd name="T16" fmla="*/ 59 w 144"/>
                <a:gd name="T17" fmla="*/ 115 h 135"/>
                <a:gd name="T18" fmla="*/ 27 w 144"/>
                <a:gd name="T19" fmla="*/ 133 h 135"/>
                <a:gd name="T20" fmla="*/ 1 w 144"/>
                <a:gd name="T21" fmla="*/ 103 h 135"/>
                <a:gd name="T22" fmla="*/ 23 w 144"/>
                <a:gd name="T23" fmla="*/ 72 h 135"/>
                <a:gd name="T24" fmla="*/ 60 w 144"/>
                <a:gd name="T25" fmla="*/ 89 h 135"/>
                <a:gd name="T26" fmla="*/ 66 w 144"/>
                <a:gd name="T27" fmla="*/ 94 h 135"/>
                <a:gd name="T28" fmla="*/ 95 w 144"/>
                <a:gd name="T29" fmla="*/ 94 h 135"/>
                <a:gd name="T30" fmla="*/ 113 w 144"/>
                <a:gd name="T31" fmla="*/ 76 h 135"/>
                <a:gd name="T32" fmla="*/ 113 w 144"/>
                <a:gd name="T33" fmla="*/ 46 h 135"/>
                <a:gd name="T34" fmla="*/ 31 w 144"/>
                <a:gd name="T35" fmla="*/ 117 h 135"/>
                <a:gd name="T36" fmla="*/ 47 w 144"/>
                <a:gd name="T37" fmla="*/ 102 h 135"/>
                <a:gd name="T38" fmla="*/ 32 w 144"/>
                <a:gd name="T39" fmla="*/ 87 h 135"/>
                <a:gd name="T40" fmla="*/ 17 w 144"/>
                <a:gd name="T41" fmla="*/ 102 h 135"/>
                <a:gd name="T42" fmla="*/ 31 w 144"/>
                <a:gd name="T43" fmla="*/ 11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5">
                  <a:moveTo>
                    <a:pt x="113" y="46"/>
                  </a:moveTo>
                  <a:cubicBezTo>
                    <a:pt x="99" y="38"/>
                    <a:pt x="94" y="29"/>
                    <a:pt x="97" y="17"/>
                  </a:cubicBezTo>
                  <a:cubicBezTo>
                    <a:pt x="99" y="8"/>
                    <a:pt x="109" y="0"/>
                    <a:pt x="119" y="0"/>
                  </a:cubicBezTo>
                  <a:cubicBezTo>
                    <a:pt x="129" y="0"/>
                    <a:pt x="139" y="7"/>
                    <a:pt x="141" y="17"/>
                  </a:cubicBezTo>
                  <a:cubicBezTo>
                    <a:pt x="144" y="28"/>
                    <a:pt x="139" y="38"/>
                    <a:pt x="128" y="44"/>
                  </a:cubicBezTo>
                  <a:cubicBezTo>
                    <a:pt x="128" y="57"/>
                    <a:pt x="129" y="69"/>
                    <a:pt x="128" y="82"/>
                  </a:cubicBezTo>
                  <a:cubicBezTo>
                    <a:pt x="127" y="99"/>
                    <a:pt x="113" y="109"/>
                    <a:pt x="93" y="110"/>
                  </a:cubicBezTo>
                  <a:cubicBezTo>
                    <a:pt x="85" y="110"/>
                    <a:pt x="76" y="110"/>
                    <a:pt x="68" y="109"/>
                  </a:cubicBezTo>
                  <a:cubicBezTo>
                    <a:pt x="63" y="109"/>
                    <a:pt x="61" y="110"/>
                    <a:pt x="59" y="115"/>
                  </a:cubicBezTo>
                  <a:cubicBezTo>
                    <a:pt x="54" y="127"/>
                    <a:pt x="40" y="135"/>
                    <a:pt x="27" y="133"/>
                  </a:cubicBezTo>
                  <a:cubicBezTo>
                    <a:pt x="12" y="130"/>
                    <a:pt x="1" y="118"/>
                    <a:pt x="1" y="103"/>
                  </a:cubicBezTo>
                  <a:cubicBezTo>
                    <a:pt x="0" y="89"/>
                    <a:pt x="9" y="76"/>
                    <a:pt x="23" y="72"/>
                  </a:cubicBezTo>
                  <a:cubicBezTo>
                    <a:pt x="38" y="68"/>
                    <a:pt x="53" y="75"/>
                    <a:pt x="60" y="89"/>
                  </a:cubicBezTo>
                  <a:cubicBezTo>
                    <a:pt x="61" y="93"/>
                    <a:pt x="63" y="94"/>
                    <a:pt x="66" y="94"/>
                  </a:cubicBezTo>
                  <a:cubicBezTo>
                    <a:pt x="76" y="94"/>
                    <a:pt x="85" y="94"/>
                    <a:pt x="95" y="94"/>
                  </a:cubicBezTo>
                  <a:cubicBezTo>
                    <a:pt x="107" y="94"/>
                    <a:pt x="112" y="88"/>
                    <a:pt x="113" y="76"/>
                  </a:cubicBezTo>
                  <a:cubicBezTo>
                    <a:pt x="113" y="66"/>
                    <a:pt x="113" y="56"/>
                    <a:pt x="113" y="46"/>
                  </a:cubicBezTo>
                  <a:close/>
                  <a:moveTo>
                    <a:pt x="31" y="117"/>
                  </a:moveTo>
                  <a:cubicBezTo>
                    <a:pt x="40" y="117"/>
                    <a:pt x="47" y="111"/>
                    <a:pt x="47" y="102"/>
                  </a:cubicBezTo>
                  <a:cubicBezTo>
                    <a:pt x="47" y="94"/>
                    <a:pt x="40" y="87"/>
                    <a:pt x="32" y="87"/>
                  </a:cubicBezTo>
                  <a:cubicBezTo>
                    <a:pt x="23" y="87"/>
                    <a:pt x="17" y="94"/>
                    <a:pt x="17" y="102"/>
                  </a:cubicBezTo>
                  <a:cubicBezTo>
                    <a:pt x="17" y="110"/>
                    <a:pt x="23" y="117"/>
                    <a:pt x="31" y="11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en-GB" dirty="0">
                <a:latin typeface="Arial"/>
              </a:endParaRPr>
            </a:p>
          </p:txBody>
        </p:sp>
      </p:grpSp>
      <p:grpSp>
        <p:nvGrpSpPr>
          <p:cNvPr id="130" name="Group 129">
            <a:extLst>
              <a:ext uri="{FF2B5EF4-FFF2-40B4-BE49-F238E27FC236}">
                <a16:creationId xmlns:a16="http://schemas.microsoft.com/office/drawing/2014/main" id="{4691DFCC-5124-4EF0-AA1E-DBBC5FD93FD6}"/>
              </a:ext>
            </a:extLst>
          </p:cNvPr>
          <p:cNvGrpSpPr/>
          <p:nvPr/>
        </p:nvGrpSpPr>
        <p:grpSpPr>
          <a:xfrm>
            <a:off x="5678743" y="1468636"/>
            <a:ext cx="254774" cy="289869"/>
            <a:chOff x="9336318" y="3860961"/>
            <a:chExt cx="339104" cy="385816"/>
          </a:xfrm>
          <a:solidFill>
            <a:schemeClr val="bg1"/>
          </a:solidFill>
        </p:grpSpPr>
        <p:sp>
          <p:nvSpPr>
            <p:cNvPr id="131" name="Freeform 29">
              <a:extLst>
                <a:ext uri="{FF2B5EF4-FFF2-40B4-BE49-F238E27FC236}">
                  <a16:creationId xmlns:a16="http://schemas.microsoft.com/office/drawing/2014/main" id="{49326F7E-4FFC-4375-A923-3FA1438A1084}"/>
                </a:ext>
              </a:extLst>
            </p:cNvPr>
            <p:cNvSpPr>
              <a:spLocks/>
            </p:cNvSpPr>
            <p:nvPr/>
          </p:nvSpPr>
          <p:spPr bwMode="auto">
            <a:xfrm>
              <a:off x="9336318" y="3868457"/>
              <a:ext cx="227324" cy="378320"/>
            </a:xfrm>
            <a:custGeom>
              <a:avLst/>
              <a:gdLst>
                <a:gd name="T0" fmla="*/ 55 w 58"/>
                <a:gd name="T1" fmla="*/ 11 h 103"/>
                <a:gd name="T2" fmla="*/ 43 w 58"/>
                <a:gd name="T3" fmla="*/ 9 h 103"/>
                <a:gd name="T4" fmla="*/ 0 w 58"/>
                <a:gd name="T5" fmla="*/ 0 h 103"/>
                <a:gd name="T6" fmla="*/ 0 w 58"/>
                <a:gd name="T7" fmla="*/ 93 h 103"/>
                <a:gd name="T8" fmla="*/ 0 w 58"/>
                <a:gd name="T9" fmla="*/ 94 h 103"/>
                <a:gd name="T10" fmla="*/ 21 w 58"/>
                <a:gd name="T11" fmla="*/ 98 h 103"/>
                <a:gd name="T12" fmla="*/ 21 w 58"/>
                <a:gd name="T13" fmla="*/ 98 h 103"/>
                <a:gd name="T14" fmla="*/ 29 w 58"/>
                <a:gd name="T15" fmla="*/ 99 h 103"/>
                <a:gd name="T16" fmla="*/ 43 w 58"/>
                <a:gd name="T17" fmla="*/ 101 h 103"/>
                <a:gd name="T18" fmla="*/ 43 w 58"/>
                <a:gd name="T19" fmla="*/ 101 h 103"/>
                <a:gd name="T20" fmla="*/ 55 w 58"/>
                <a:gd name="T21" fmla="*/ 103 h 103"/>
                <a:gd name="T22" fmla="*/ 56 w 58"/>
                <a:gd name="T23" fmla="*/ 103 h 103"/>
                <a:gd name="T24" fmla="*/ 58 w 58"/>
                <a:gd name="T25" fmla="*/ 101 h 103"/>
                <a:gd name="T26" fmla="*/ 58 w 58"/>
                <a:gd name="T27" fmla="*/ 93 h 103"/>
                <a:gd name="T28" fmla="*/ 58 w 58"/>
                <a:gd name="T29" fmla="*/ 15 h 103"/>
                <a:gd name="T30" fmla="*/ 55 w 58"/>
                <a:gd name="T31"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03">
                  <a:moveTo>
                    <a:pt x="55" y="11"/>
                  </a:moveTo>
                  <a:cubicBezTo>
                    <a:pt x="43" y="9"/>
                    <a:pt x="43" y="9"/>
                    <a:pt x="43" y="9"/>
                  </a:cubicBezTo>
                  <a:cubicBezTo>
                    <a:pt x="0" y="0"/>
                    <a:pt x="0" y="0"/>
                    <a:pt x="0" y="0"/>
                  </a:cubicBezTo>
                  <a:cubicBezTo>
                    <a:pt x="0" y="93"/>
                    <a:pt x="0" y="93"/>
                    <a:pt x="0" y="93"/>
                  </a:cubicBezTo>
                  <a:cubicBezTo>
                    <a:pt x="0" y="94"/>
                    <a:pt x="0" y="94"/>
                    <a:pt x="0" y="94"/>
                  </a:cubicBezTo>
                  <a:cubicBezTo>
                    <a:pt x="21" y="98"/>
                    <a:pt x="21" y="98"/>
                    <a:pt x="21" y="98"/>
                  </a:cubicBezTo>
                  <a:cubicBezTo>
                    <a:pt x="21" y="98"/>
                    <a:pt x="21" y="98"/>
                    <a:pt x="21" y="98"/>
                  </a:cubicBezTo>
                  <a:cubicBezTo>
                    <a:pt x="29" y="99"/>
                    <a:pt x="29" y="99"/>
                    <a:pt x="29" y="99"/>
                  </a:cubicBezTo>
                  <a:cubicBezTo>
                    <a:pt x="43" y="101"/>
                    <a:pt x="43" y="101"/>
                    <a:pt x="43" y="101"/>
                  </a:cubicBezTo>
                  <a:cubicBezTo>
                    <a:pt x="43" y="101"/>
                    <a:pt x="43" y="101"/>
                    <a:pt x="43" y="101"/>
                  </a:cubicBezTo>
                  <a:cubicBezTo>
                    <a:pt x="55" y="103"/>
                    <a:pt x="55" y="103"/>
                    <a:pt x="55" y="103"/>
                  </a:cubicBezTo>
                  <a:cubicBezTo>
                    <a:pt x="55" y="103"/>
                    <a:pt x="56" y="103"/>
                    <a:pt x="56" y="103"/>
                  </a:cubicBezTo>
                  <a:cubicBezTo>
                    <a:pt x="57" y="103"/>
                    <a:pt x="58" y="102"/>
                    <a:pt x="58" y="101"/>
                  </a:cubicBezTo>
                  <a:cubicBezTo>
                    <a:pt x="58" y="93"/>
                    <a:pt x="58" y="93"/>
                    <a:pt x="58" y="93"/>
                  </a:cubicBezTo>
                  <a:cubicBezTo>
                    <a:pt x="58" y="15"/>
                    <a:pt x="58" y="15"/>
                    <a:pt x="58" y="15"/>
                  </a:cubicBezTo>
                  <a:cubicBezTo>
                    <a:pt x="58" y="13"/>
                    <a:pt x="57" y="11"/>
                    <a:pt x="55" y="1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sp>
          <p:nvSpPr>
            <p:cNvPr id="132" name="Freeform 30">
              <a:extLst>
                <a:ext uri="{FF2B5EF4-FFF2-40B4-BE49-F238E27FC236}">
                  <a16:creationId xmlns:a16="http://schemas.microsoft.com/office/drawing/2014/main" id="{F40B272B-85AE-413A-B5C5-07F00CC2A3E0}"/>
                </a:ext>
              </a:extLst>
            </p:cNvPr>
            <p:cNvSpPr>
              <a:spLocks/>
            </p:cNvSpPr>
            <p:nvPr/>
          </p:nvSpPr>
          <p:spPr bwMode="auto">
            <a:xfrm>
              <a:off x="9385044" y="3860961"/>
              <a:ext cx="290378" cy="336456"/>
            </a:xfrm>
            <a:custGeom>
              <a:avLst/>
              <a:gdLst>
                <a:gd name="T0" fmla="*/ 70 w 74"/>
                <a:gd name="T1" fmla="*/ 47 h 92"/>
                <a:gd name="T2" fmla="*/ 67 w 74"/>
                <a:gd name="T3" fmla="*/ 47 h 92"/>
                <a:gd name="T4" fmla="*/ 67 w 74"/>
                <a:gd name="T5" fmla="*/ 3 h 92"/>
                <a:gd name="T6" fmla="*/ 64 w 74"/>
                <a:gd name="T7" fmla="*/ 0 h 92"/>
                <a:gd name="T8" fmla="*/ 0 w 74"/>
                <a:gd name="T9" fmla="*/ 0 h 92"/>
                <a:gd name="T10" fmla="*/ 35 w 74"/>
                <a:gd name="T11" fmla="*/ 7 h 92"/>
                <a:gd name="T12" fmla="*/ 47 w 74"/>
                <a:gd name="T13" fmla="*/ 9 h 92"/>
                <a:gd name="T14" fmla="*/ 51 w 74"/>
                <a:gd name="T15" fmla="*/ 14 h 92"/>
                <a:gd name="T16" fmla="*/ 51 w 74"/>
                <a:gd name="T17" fmla="*/ 92 h 92"/>
                <a:gd name="T18" fmla="*/ 64 w 74"/>
                <a:gd name="T19" fmla="*/ 92 h 92"/>
                <a:gd name="T20" fmla="*/ 67 w 74"/>
                <a:gd name="T21" fmla="*/ 89 h 92"/>
                <a:gd name="T22" fmla="*/ 67 w 74"/>
                <a:gd name="T23" fmla="*/ 87 h 92"/>
                <a:gd name="T24" fmla="*/ 70 w 74"/>
                <a:gd name="T25" fmla="*/ 87 h 92"/>
                <a:gd name="T26" fmla="*/ 74 w 74"/>
                <a:gd name="T27" fmla="*/ 82 h 92"/>
                <a:gd name="T28" fmla="*/ 74 w 74"/>
                <a:gd name="T29" fmla="*/ 51 h 92"/>
                <a:gd name="T30" fmla="*/ 70 w 74"/>
                <a:gd name="T31"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92">
                  <a:moveTo>
                    <a:pt x="70" y="47"/>
                  </a:moveTo>
                  <a:cubicBezTo>
                    <a:pt x="67" y="47"/>
                    <a:pt x="67" y="47"/>
                    <a:pt x="67" y="47"/>
                  </a:cubicBezTo>
                  <a:cubicBezTo>
                    <a:pt x="67" y="3"/>
                    <a:pt x="67" y="3"/>
                    <a:pt x="67" y="3"/>
                  </a:cubicBezTo>
                  <a:cubicBezTo>
                    <a:pt x="67" y="1"/>
                    <a:pt x="66" y="0"/>
                    <a:pt x="64" y="0"/>
                  </a:cubicBezTo>
                  <a:cubicBezTo>
                    <a:pt x="0" y="0"/>
                    <a:pt x="0" y="0"/>
                    <a:pt x="0" y="0"/>
                  </a:cubicBezTo>
                  <a:cubicBezTo>
                    <a:pt x="35" y="7"/>
                    <a:pt x="35" y="7"/>
                    <a:pt x="35" y="7"/>
                  </a:cubicBezTo>
                  <a:cubicBezTo>
                    <a:pt x="47" y="9"/>
                    <a:pt x="47" y="9"/>
                    <a:pt x="47" y="9"/>
                  </a:cubicBezTo>
                  <a:cubicBezTo>
                    <a:pt x="49" y="10"/>
                    <a:pt x="51" y="12"/>
                    <a:pt x="51" y="14"/>
                  </a:cubicBezTo>
                  <a:cubicBezTo>
                    <a:pt x="51" y="92"/>
                    <a:pt x="51" y="92"/>
                    <a:pt x="51" y="92"/>
                  </a:cubicBezTo>
                  <a:cubicBezTo>
                    <a:pt x="64" y="92"/>
                    <a:pt x="64" y="92"/>
                    <a:pt x="64" y="92"/>
                  </a:cubicBezTo>
                  <a:cubicBezTo>
                    <a:pt x="66" y="92"/>
                    <a:pt x="67" y="91"/>
                    <a:pt x="67" y="89"/>
                  </a:cubicBezTo>
                  <a:cubicBezTo>
                    <a:pt x="67" y="87"/>
                    <a:pt x="67" y="87"/>
                    <a:pt x="67" y="87"/>
                  </a:cubicBezTo>
                  <a:cubicBezTo>
                    <a:pt x="70" y="87"/>
                    <a:pt x="70" y="87"/>
                    <a:pt x="70" y="87"/>
                  </a:cubicBezTo>
                  <a:cubicBezTo>
                    <a:pt x="72" y="87"/>
                    <a:pt x="74" y="87"/>
                    <a:pt x="74" y="82"/>
                  </a:cubicBezTo>
                  <a:cubicBezTo>
                    <a:pt x="74" y="51"/>
                    <a:pt x="74" y="51"/>
                    <a:pt x="74" y="51"/>
                  </a:cubicBezTo>
                  <a:cubicBezTo>
                    <a:pt x="74" y="47"/>
                    <a:pt x="72" y="47"/>
                    <a:pt x="70" y="4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hangingPunct="1">
                <a:defRPr/>
              </a:pPr>
              <a:endParaRPr lang="de-DE" kern="1200">
                <a:latin typeface="EYInterstate Light"/>
              </a:endParaRPr>
            </a:p>
          </p:txBody>
        </p:sp>
      </p:grpSp>
      <p:grpSp>
        <p:nvGrpSpPr>
          <p:cNvPr id="133" name="Group 210">
            <a:extLst>
              <a:ext uri="{FF2B5EF4-FFF2-40B4-BE49-F238E27FC236}">
                <a16:creationId xmlns:a16="http://schemas.microsoft.com/office/drawing/2014/main" id="{E4C60132-F3D4-485D-A9E6-8DBEDA7CCB09}"/>
              </a:ext>
            </a:extLst>
          </p:cNvPr>
          <p:cNvGrpSpPr/>
          <p:nvPr/>
        </p:nvGrpSpPr>
        <p:grpSpPr>
          <a:xfrm>
            <a:off x="4129053" y="3032774"/>
            <a:ext cx="340930" cy="292404"/>
            <a:chOff x="0" y="0"/>
            <a:chExt cx="801074" cy="792769"/>
          </a:xfrm>
          <a:solidFill>
            <a:schemeClr val="bg1"/>
          </a:solidFill>
        </p:grpSpPr>
        <p:sp>
          <p:nvSpPr>
            <p:cNvPr id="134" name="Freeform 22">
              <a:extLst>
                <a:ext uri="{FF2B5EF4-FFF2-40B4-BE49-F238E27FC236}">
                  <a16:creationId xmlns:a16="http://schemas.microsoft.com/office/drawing/2014/main" id="{3DF535AC-7146-438C-8FDF-68590C035ADD}"/>
                </a:ext>
              </a:extLst>
            </p:cNvPr>
            <p:cNvSpPr/>
            <p:nvPr/>
          </p:nvSpPr>
          <p:spPr>
            <a:xfrm>
              <a:off x="-1" y="0"/>
              <a:ext cx="474784" cy="474539"/>
            </a:xfrm>
            <a:custGeom>
              <a:avLst/>
              <a:gdLst/>
              <a:ahLst/>
              <a:cxnLst>
                <a:cxn ang="0">
                  <a:pos x="wd2" y="hd2"/>
                </a:cxn>
                <a:cxn ang="5400000">
                  <a:pos x="wd2" y="hd2"/>
                </a:cxn>
                <a:cxn ang="10800000">
                  <a:pos x="wd2" y="hd2"/>
                </a:cxn>
                <a:cxn ang="16200000">
                  <a:pos x="wd2" y="hd2"/>
                </a:cxn>
              </a:cxnLst>
              <a:rect l="0" t="0" r="r" b="b"/>
              <a:pathLst>
                <a:path w="21600" h="21600" extrusionOk="0">
                  <a:moveTo>
                    <a:pt x="10844" y="6859"/>
                  </a:moveTo>
                  <a:lnTo>
                    <a:pt x="10367" y="6881"/>
                  </a:lnTo>
                  <a:lnTo>
                    <a:pt x="9906" y="6965"/>
                  </a:lnTo>
                  <a:lnTo>
                    <a:pt x="9450" y="7109"/>
                  </a:lnTo>
                  <a:lnTo>
                    <a:pt x="9033" y="7309"/>
                  </a:lnTo>
                  <a:lnTo>
                    <a:pt x="8644" y="7543"/>
                  </a:lnTo>
                  <a:lnTo>
                    <a:pt x="8289" y="7832"/>
                  </a:lnTo>
                  <a:lnTo>
                    <a:pt x="7972" y="8149"/>
                  </a:lnTo>
                  <a:lnTo>
                    <a:pt x="7683" y="8504"/>
                  </a:lnTo>
                  <a:lnTo>
                    <a:pt x="7439" y="8905"/>
                  </a:lnTo>
                  <a:lnTo>
                    <a:pt x="7250" y="9321"/>
                  </a:lnTo>
                  <a:lnTo>
                    <a:pt x="7106" y="9766"/>
                  </a:lnTo>
                  <a:lnTo>
                    <a:pt x="7017" y="10227"/>
                  </a:lnTo>
                  <a:lnTo>
                    <a:pt x="6983" y="10717"/>
                  </a:lnTo>
                  <a:lnTo>
                    <a:pt x="7017" y="11189"/>
                  </a:lnTo>
                  <a:lnTo>
                    <a:pt x="7106" y="11656"/>
                  </a:lnTo>
                  <a:lnTo>
                    <a:pt x="7250" y="12112"/>
                  </a:lnTo>
                  <a:lnTo>
                    <a:pt x="7439" y="12529"/>
                  </a:lnTo>
                  <a:lnTo>
                    <a:pt x="7683" y="12918"/>
                  </a:lnTo>
                  <a:lnTo>
                    <a:pt x="7972" y="13273"/>
                  </a:lnTo>
                  <a:lnTo>
                    <a:pt x="8289" y="13590"/>
                  </a:lnTo>
                  <a:lnTo>
                    <a:pt x="8644" y="13879"/>
                  </a:lnTo>
                  <a:lnTo>
                    <a:pt x="9033" y="14124"/>
                  </a:lnTo>
                  <a:lnTo>
                    <a:pt x="9450" y="14313"/>
                  </a:lnTo>
                  <a:lnTo>
                    <a:pt x="9906" y="14452"/>
                  </a:lnTo>
                  <a:lnTo>
                    <a:pt x="10367" y="14541"/>
                  </a:lnTo>
                  <a:lnTo>
                    <a:pt x="10844" y="14574"/>
                  </a:lnTo>
                  <a:lnTo>
                    <a:pt x="11328" y="14541"/>
                  </a:lnTo>
                  <a:lnTo>
                    <a:pt x="11794" y="14452"/>
                  </a:lnTo>
                  <a:lnTo>
                    <a:pt x="12239" y="14313"/>
                  </a:lnTo>
                  <a:lnTo>
                    <a:pt x="12656" y="14124"/>
                  </a:lnTo>
                  <a:lnTo>
                    <a:pt x="13056" y="13879"/>
                  </a:lnTo>
                  <a:lnTo>
                    <a:pt x="13406" y="13590"/>
                  </a:lnTo>
                  <a:lnTo>
                    <a:pt x="13728" y="13273"/>
                  </a:lnTo>
                  <a:lnTo>
                    <a:pt x="14017" y="12918"/>
                  </a:lnTo>
                  <a:lnTo>
                    <a:pt x="14250" y="12529"/>
                  </a:lnTo>
                  <a:lnTo>
                    <a:pt x="14450" y="12112"/>
                  </a:lnTo>
                  <a:lnTo>
                    <a:pt x="14589" y="11656"/>
                  </a:lnTo>
                  <a:lnTo>
                    <a:pt x="14678" y="11189"/>
                  </a:lnTo>
                  <a:lnTo>
                    <a:pt x="14700" y="10717"/>
                  </a:lnTo>
                  <a:lnTo>
                    <a:pt x="14678" y="10227"/>
                  </a:lnTo>
                  <a:lnTo>
                    <a:pt x="14589" y="9766"/>
                  </a:lnTo>
                  <a:lnTo>
                    <a:pt x="14450" y="9321"/>
                  </a:lnTo>
                  <a:lnTo>
                    <a:pt x="14250" y="8905"/>
                  </a:lnTo>
                  <a:lnTo>
                    <a:pt x="14017" y="8504"/>
                  </a:lnTo>
                  <a:lnTo>
                    <a:pt x="13728" y="8149"/>
                  </a:lnTo>
                  <a:lnTo>
                    <a:pt x="13406" y="7832"/>
                  </a:lnTo>
                  <a:lnTo>
                    <a:pt x="13056" y="7543"/>
                  </a:lnTo>
                  <a:lnTo>
                    <a:pt x="12656" y="7309"/>
                  </a:lnTo>
                  <a:lnTo>
                    <a:pt x="12239" y="7109"/>
                  </a:lnTo>
                  <a:lnTo>
                    <a:pt x="11794" y="6965"/>
                  </a:lnTo>
                  <a:lnTo>
                    <a:pt x="11328" y="6881"/>
                  </a:lnTo>
                  <a:lnTo>
                    <a:pt x="10844" y="6859"/>
                  </a:lnTo>
                  <a:close/>
                  <a:moveTo>
                    <a:pt x="9683" y="0"/>
                  </a:moveTo>
                  <a:lnTo>
                    <a:pt x="12017" y="0"/>
                  </a:lnTo>
                  <a:lnTo>
                    <a:pt x="12261" y="22"/>
                  </a:lnTo>
                  <a:lnTo>
                    <a:pt x="12478" y="111"/>
                  </a:lnTo>
                  <a:lnTo>
                    <a:pt x="12667" y="245"/>
                  </a:lnTo>
                  <a:lnTo>
                    <a:pt x="12822" y="422"/>
                  </a:lnTo>
                  <a:lnTo>
                    <a:pt x="12933" y="628"/>
                  </a:lnTo>
                  <a:lnTo>
                    <a:pt x="13000" y="873"/>
                  </a:lnTo>
                  <a:lnTo>
                    <a:pt x="13156" y="2212"/>
                  </a:lnTo>
                  <a:lnTo>
                    <a:pt x="13706" y="2390"/>
                  </a:lnTo>
                  <a:lnTo>
                    <a:pt x="14261" y="2590"/>
                  </a:lnTo>
                  <a:lnTo>
                    <a:pt x="14778" y="2829"/>
                  </a:lnTo>
                  <a:lnTo>
                    <a:pt x="15300" y="3107"/>
                  </a:lnTo>
                  <a:lnTo>
                    <a:pt x="16339" y="2290"/>
                  </a:lnTo>
                  <a:lnTo>
                    <a:pt x="16517" y="2179"/>
                  </a:lnTo>
                  <a:lnTo>
                    <a:pt x="16700" y="2112"/>
                  </a:lnTo>
                  <a:lnTo>
                    <a:pt x="16900" y="2079"/>
                  </a:lnTo>
                  <a:lnTo>
                    <a:pt x="17100" y="2090"/>
                  </a:lnTo>
                  <a:lnTo>
                    <a:pt x="17300" y="2146"/>
                  </a:lnTo>
                  <a:lnTo>
                    <a:pt x="17489" y="2234"/>
                  </a:lnTo>
                  <a:lnTo>
                    <a:pt x="17644" y="2368"/>
                  </a:lnTo>
                  <a:lnTo>
                    <a:pt x="19289" y="4013"/>
                  </a:lnTo>
                  <a:lnTo>
                    <a:pt x="19444" y="4202"/>
                  </a:lnTo>
                  <a:lnTo>
                    <a:pt x="19544" y="4424"/>
                  </a:lnTo>
                  <a:lnTo>
                    <a:pt x="19578" y="4658"/>
                  </a:lnTo>
                  <a:lnTo>
                    <a:pt x="19567" y="4886"/>
                  </a:lnTo>
                  <a:lnTo>
                    <a:pt x="19500" y="5119"/>
                  </a:lnTo>
                  <a:lnTo>
                    <a:pt x="19367" y="5331"/>
                  </a:lnTo>
                  <a:lnTo>
                    <a:pt x="18528" y="6392"/>
                  </a:lnTo>
                  <a:lnTo>
                    <a:pt x="18856" y="7043"/>
                  </a:lnTo>
                  <a:lnTo>
                    <a:pt x="19133" y="7732"/>
                  </a:lnTo>
                  <a:lnTo>
                    <a:pt x="19356" y="8438"/>
                  </a:lnTo>
                  <a:lnTo>
                    <a:pt x="20728" y="8593"/>
                  </a:lnTo>
                  <a:lnTo>
                    <a:pt x="20956" y="8660"/>
                  </a:lnTo>
                  <a:lnTo>
                    <a:pt x="21167" y="8771"/>
                  </a:lnTo>
                  <a:lnTo>
                    <a:pt x="21344" y="8927"/>
                  </a:lnTo>
                  <a:lnTo>
                    <a:pt x="21489" y="9110"/>
                  </a:lnTo>
                  <a:lnTo>
                    <a:pt x="21567" y="9333"/>
                  </a:lnTo>
                  <a:lnTo>
                    <a:pt x="21600" y="9577"/>
                  </a:lnTo>
                  <a:lnTo>
                    <a:pt x="21600" y="11912"/>
                  </a:lnTo>
                  <a:lnTo>
                    <a:pt x="21567" y="12156"/>
                  </a:lnTo>
                  <a:lnTo>
                    <a:pt x="21489" y="12373"/>
                  </a:lnTo>
                  <a:lnTo>
                    <a:pt x="21344" y="12573"/>
                  </a:lnTo>
                  <a:lnTo>
                    <a:pt x="21167" y="12729"/>
                  </a:lnTo>
                  <a:lnTo>
                    <a:pt x="20956" y="12840"/>
                  </a:lnTo>
                  <a:lnTo>
                    <a:pt x="20728" y="12896"/>
                  </a:lnTo>
                  <a:lnTo>
                    <a:pt x="19333" y="13051"/>
                  </a:lnTo>
                  <a:lnTo>
                    <a:pt x="19100" y="13768"/>
                  </a:lnTo>
                  <a:lnTo>
                    <a:pt x="18811" y="14452"/>
                  </a:lnTo>
                  <a:lnTo>
                    <a:pt x="18472" y="15119"/>
                  </a:lnTo>
                  <a:lnTo>
                    <a:pt x="19367" y="16269"/>
                  </a:lnTo>
                  <a:lnTo>
                    <a:pt x="19489" y="16447"/>
                  </a:lnTo>
                  <a:lnTo>
                    <a:pt x="19556" y="16631"/>
                  </a:lnTo>
                  <a:lnTo>
                    <a:pt x="19589" y="16831"/>
                  </a:lnTo>
                  <a:lnTo>
                    <a:pt x="19578" y="17042"/>
                  </a:lnTo>
                  <a:lnTo>
                    <a:pt x="19522" y="17231"/>
                  </a:lnTo>
                  <a:lnTo>
                    <a:pt x="19433" y="17420"/>
                  </a:lnTo>
                  <a:lnTo>
                    <a:pt x="19300" y="17581"/>
                  </a:lnTo>
                  <a:lnTo>
                    <a:pt x="17644" y="19232"/>
                  </a:lnTo>
                  <a:lnTo>
                    <a:pt x="17456" y="19377"/>
                  </a:lnTo>
                  <a:lnTo>
                    <a:pt x="17233" y="19477"/>
                  </a:lnTo>
                  <a:lnTo>
                    <a:pt x="17000" y="19521"/>
                  </a:lnTo>
                  <a:lnTo>
                    <a:pt x="16767" y="19510"/>
                  </a:lnTo>
                  <a:lnTo>
                    <a:pt x="16550" y="19432"/>
                  </a:lnTo>
                  <a:lnTo>
                    <a:pt x="16339" y="19310"/>
                  </a:lnTo>
                  <a:lnTo>
                    <a:pt x="15178" y="18393"/>
                  </a:lnTo>
                  <a:lnTo>
                    <a:pt x="14500" y="18732"/>
                  </a:lnTo>
                  <a:lnTo>
                    <a:pt x="13794" y="19010"/>
                  </a:lnTo>
                  <a:lnTo>
                    <a:pt x="13078" y="19232"/>
                  </a:lnTo>
                  <a:lnTo>
                    <a:pt x="12900" y="20727"/>
                  </a:lnTo>
                  <a:lnTo>
                    <a:pt x="12844" y="20966"/>
                  </a:lnTo>
                  <a:lnTo>
                    <a:pt x="12733" y="21178"/>
                  </a:lnTo>
                  <a:lnTo>
                    <a:pt x="12578" y="21355"/>
                  </a:lnTo>
                  <a:lnTo>
                    <a:pt x="12378" y="21489"/>
                  </a:lnTo>
                  <a:lnTo>
                    <a:pt x="12161" y="21578"/>
                  </a:lnTo>
                  <a:lnTo>
                    <a:pt x="11917" y="21600"/>
                  </a:lnTo>
                  <a:lnTo>
                    <a:pt x="9583" y="21600"/>
                  </a:lnTo>
                  <a:lnTo>
                    <a:pt x="9339" y="21578"/>
                  </a:lnTo>
                  <a:lnTo>
                    <a:pt x="9117" y="21489"/>
                  </a:lnTo>
                  <a:lnTo>
                    <a:pt x="8933" y="21355"/>
                  </a:lnTo>
                  <a:lnTo>
                    <a:pt x="8778" y="21178"/>
                  </a:lnTo>
                  <a:lnTo>
                    <a:pt x="8667" y="20966"/>
                  </a:lnTo>
                  <a:lnTo>
                    <a:pt x="8600" y="20727"/>
                  </a:lnTo>
                  <a:lnTo>
                    <a:pt x="8422" y="19177"/>
                  </a:lnTo>
                  <a:lnTo>
                    <a:pt x="7750" y="18954"/>
                  </a:lnTo>
                  <a:lnTo>
                    <a:pt x="7094" y="18676"/>
                  </a:lnTo>
                  <a:lnTo>
                    <a:pt x="6467" y="18348"/>
                  </a:lnTo>
                  <a:lnTo>
                    <a:pt x="5261" y="19299"/>
                  </a:lnTo>
                  <a:lnTo>
                    <a:pt x="5083" y="19421"/>
                  </a:lnTo>
                  <a:lnTo>
                    <a:pt x="4894" y="19488"/>
                  </a:lnTo>
                  <a:lnTo>
                    <a:pt x="4700" y="19521"/>
                  </a:lnTo>
                  <a:lnTo>
                    <a:pt x="4500" y="19510"/>
                  </a:lnTo>
                  <a:lnTo>
                    <a:pt x="4300" y="19454"/>
                  </a:lnTo>
                  <a:lnTo>
                    <a:pt x="4111" y="19366"/>
                  </a:lnTo>
                  <a:lnTo>
                    <a:pt x="3956" y="19232"/>
                  </a:lnTo>
                  <a:lnTo>
                    <a:pt x="2300" y="17570"/>
                  </a:lnTo>
                  <a:lnTo>
                    <a:pt x="2156" y="17387"/>
                  </a:lnTo>
                  <a:lnTo>
                    <a:pt x="2056" y="17164"/>
                  </a:lnTo>
                  <a:lnTo>
                    <a:pt x="2011" y="16931"/>
                  </a:lnTo>
                  <a:lnTo>
                    <a:pt x="2033" y="16697"/>
                  </a:lnTo>
                  <a:lnTo>
                    <a:pt x="2100" y="16470"/>
                  </a:lnTo>
                  <a:lnTo>
                    <a:pt x="2233" y="16258"/>
                  </a:lnTo>
                  <a:lnTo>
                    <a:pt x="3183" y="15052"/>
                  </a:lnTo>
                  <a:lnTo>
                    <a:pt x="2872" y="14441"/>
                  </a:lnTo>
                  <a:lnTo>
                    <a:pt x="2611" y="13813"/>
                  </a:lnTo>
                  <a:lnTo>
                    <a:pt x="2389" y="13173"/>
                  </a:lnTo>
                  <a:lnTo>
                    <a:pt x="872" y="12996"/>
                  </a:lnTo>
                  <a:lnTo>
                    <a:pt x="639" y="12940"/>
                  </a:lnTo>
                  <a:lnTo>
                    <a:pt x="433" y="12829"/>
                  </a:lnTo>
                  <a:lnTo>
                    <a:pt x="256" y="12662"/>
                  </a:lnTo>
                  <a:lnTo>
                    <a:pt x="111" y="12473"/>
                  </a:lnTo>
                  <a:lnTo>
                    <a:pt x="33" y="12251"/>
                  </a:lnTo>
                  <a:lnTo>
                    <a:pt x="0" y="12012"/>
                  </a:lnTo>
                  <a:lnTo>
                    <a:pt x="0" y="9677"/>
                  </a:lnTo>
                  <a:lnTo>
                    <a:pt x="33" y="9433"/>
                  </a:lnTo>
                  <a:lnTo>
                    <a:pt x="111" y="9210"/>
                  </a:lnTo>
                  <a:lnTo>
                    <a:pt x="256" y="9021"/>
                  </a:lnTo>
                  <a:lnTo>
                    <a:pt x="433" y="8860"/>
                  </a:lnTo>
                  <a:lnTo>
                    <a:pt x="639" y="8749"/>
                  </a:lnTo>
                  <a:lnTo>
                    <a:pt x="872" y="8693"/>
                  </a:lnTo>
                  <a:lnTo>
                    <a:pt x="2311" y="8527"/>
                  </a:lnTo>
                  <a:lnTo>
                    <a:pt x="2522" y="7821"/>
                  </a:lnTo>
                  <a:lnTo>
                    <a:pt x="2794" y="7131"/>
                  </a:lnTo>
                  <a:lnTo>
                    <a:pt x="3128" y="6470"/>
                  </a:lnTo>
                  <a:lnTo>
                    <a:pt x="2233" y="5331"/>
                  </a:lnTo>
                  <a:lnTo>
                    <a:pt x="2111" y="5153"/>
                  </a:lnTo>
                  <a:lnTo>
                    <a:pt x="2044" y="4953"/>
                  </a:lnTo>
                  <a:lnTo>
                    <a:pt x="2011" y="4752"/>
                  </a:lnTo>
                  <a:lnTo>
                    <a:pt x="2022" y="4558"/>
                  </a:lnTo>
                  <a:lnTo>
                    <a:pt x="2078" y="4369"/>
                  </a:lnTo>
                  <a:lnTo>
                    <a:pt x="2167" y="4180"/>
                  </a:lnTo>
                  <a:lnTo>
                    <a:pt x="2300" y="4013"/>
                  </a:lnTo>
                  <a:lnTo>
                    <a:pt x="3956" y="2368"/>
                  </a:lnTo>
                  <a:lnTo>
                    <a:pt x="4144" y="2212"/>
                  </a:lnTo>
                  <a:lnTo>
                    <a:pt x="4367" y="2123"/>
                  </a:lnTo>
                  <a:lnTo>
                    <a:pt x="4600" y="2079"/>
                  </a:lnTo>
                  <a:lnTo>
                    <a:pt x="4828" y="2090"/>
                  </a:lnTo>
                  <a:lnTo>
                    <a:pt x="5050" y="2168"/>
                  </a:lnTo>
                  <a:lnTo>
                    <a:pt x="5261" y="2290"/>
                  </a:lnTo>
                  <a:lnTo>
                    <a:pt x="6344" y="3141"/>
                  </a:lnTo>
                  <a:lnTo>
                    <a:pt x="6867" y="2851"/>
                  </a:lnTo>
                  <a:lnTo>
                    <a:pt x="7406" y="2601"/>
                  </a:lnTo>
                  <a:lnTo>
                    <a:pt x="7972" y="2390"/>
                  </a:lnTo>
                  <a:lnTo>
                    <a:pt x="8544" y="2212"/>
                  </a:lnTo>
                  <a:lnTo>
                    <a:pt x="8700" y="873"/>
                  </a:lnTo>
                  <a:lnTo>
                    <a:pt x="8756" y="628"/>
                  </a:lnTo>
                  <a:lnTo>
                    <a:pt x="8867" y="422"/>
                  </a:lnTo>
                  <a:lnTo>
                    <a:pt x="9022" y="245"/>
                  </a:lnTo>
                  <a:lnTo>
                    <a:pt x="9217" y="111"/>
                  </a:lnTo>
                  <a:lnTo>
                    <a:pt x="9439" y="22"/>
                  </a:lnTo>
                  <a:lnTo>
                    <a:pt x="9683"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135" name="Freeform 23">
              <a:extLst>
                <a:ext uri="{FF2B5EF4-FFF2-40B4-BE49-F238E27FC236}">
                  <a16:creationId xmlns:a16="http://schemas.microsoft.com/office/drawing/2014/main" id="{58F2D5BA-5AEE-4DB3-B188-B6AD13A1C018}"/>
                </a:ext>
              </a:extLst>
            </p:cNvPr>
            <p:cNvSpPr/>
            <p:nvPr/>
          </p:nvSpPr>
          <p:spPr>
            <a:xfrm>
              <a:off x="410550" y="243252"/>
              <a:ext cx="390525" cy="390525"/>
            </a:xfrm>
            <a:custGeom>
              <a:avLst/>
              <a:gdLst/>
              <a:ahLst/>
              <a:cxnLst>
                <a:cxn ang="0">
                  <a:pos x="wd2" y="hd2"/>
                </a:cxn>
                <a:cxn ang="5400000">
                  <a:pos x="wd2" y="hd2"/>
                </a:cxn>
                <a:cxn ang="10800000">
                  <a:pos x="wd2" y="hd2"/>
                </a:cxn>
                <a:cxn ang="16200000">
                  <a:pos x="wd2" y="hd2"/>
                </a:cxn>
              </a:cxnLst>
              <a:rect l="0" t="0" r="r" b="b"/>
              <a:pathLst>
                <a:path w="21600" h="21600" extrusionOk="0">
                  <a:moveTo>
                    <a:pt x="11047" y="6874"/>
                  </a:moveTo>
                  <a:lnTo>
                    <a:pt x="10526" y="6887"/>
                  </a:lnTo>
                  <a:lnTo>
                    <a:pt x="9999" y="6955"/>
                  </a:lnTo>
                  <a:lnTo>
                    <a:pt x="9513" y="7103"/>
                  </a:lnTo>
                  <a:lnTo>
                    <a:pt x="9060" y="7306"/>
                  </a:lnTo>
                  <a:lnTo>
                    <a:pt x="8628" y="7576"/>
                  </a:lnTo>
                  <a:lnTo>
                    <a:pt x="8249" y="7880"/>
                  </a:lnTo>
                  <a:lnTo>
                    <a:pt x="7918" y="8231"/>
                  </a:lnTo>
                  <a:lnTo>
                    <a:pt x="7621" y="8622"/>
                  </a:lnTo>
                  <a:lnTo>
                    <a:pt x="7378" y="9055"/>
                  </a:lnTo>
                  <a:lnTo>
                    <a:pt x="7189" y="9520"/>
                  </a:lnTo>
                  <a:lnTo>
                    <a:pt x="7067" y="10007"/>
                  </a:lnTo>
                  <a:lnTo>
                    <a:pt x="7000" y="10513"/>
                  </a:lnTo>
                  <a:lnTo>
                    <a:pt x="7013" y="11026"/>
                  </a:lnTo>
                  <a:lnTo>
                    <a:pt x="7094" y="11553"/>
                  </a:lnTo>
                  <a:lnTo>
                    <a:pt x="7243" y="12032"/>
                  </a:lnTo>
                  <a:lnTo>
                    <a:pt x="7445" y="12491"/>
                  </a:lnTo>
                  <a:lnTo>
                    <a:pt x="7702" y="12924"/>
                  </a:lnTo>
                  <a:lnTo>
                    <a:pt x="8006" y="13295"/>
                  </a:lnTo>
                  <a:lnTo>
                    <a:pt x="8371" y="13646"/>
                  </a:lnTo>
                  <a:lnTo>
                    <a:pt x="8763" y="13930"/>
                  </a:lnTo>
                  <a:lnTo>
                    <a:pt x="9195" y="14173"/>
                  </a:lnTo>
                  <a:lnTo>
                    <a:pt x="9648" y="14355"/>
                  </a:lnTo>
                  <a:lnTo>
                    <a:pt x="10135" y="14477"/>
                  </a:lnTo>
                  <a:lnTo>
                    <a:pt x="10641" y="14544"/>
                  </a:lnTo>
                  <a:lnTo>
                    <a:pt x="11168" y="14531"/>
                  </a:lnTo>
                  <a:lnTo>
                    <a:pt x="11682" y="14450"/>
                  </a:lnTo>
                  <a:lnTo>
                    <a:pt x="12175" y="14314"/>
                  </a:lnTo>
                  <a:lnTo>
                    <a:pt x="12634" y="14105"/>
                  </a:lnTo>
                  <a:lnTo>
                    <a:pt x="13053" y="13849"/>
                  </a:lnTo>
                  <a:lnTo>
                    <a:pt x="13438" y="13538"/>
                  </a:lnTo>
                  <a:lnTo>
                    <a:pt x="13776" y="13187"/>
                  </a:lnTo>
                  <a:lnTo>
                    <a:pt x="14073" y="12788"/>
                  </a:lnTo>
                  <a:lnTo>
                    <a:pt x="14317" y="12356"/>
                  </a:lnTo>
                  <a:lnTo>
                    <a:pt x="14499" y="11897"/>
                  </a:lnTo>
                  <a:lnTo>
                    <a:pt x="14621" y="11418"/>
                  </a:lnTo>
                  <a:lnTo>
                    <a:pt x="14675" y="10905"/>
                  </a:lnTo>
                  <a:lnTo>
                    <a:pt x="14675" y="10385"/>
                  </a:lnTo>
                  <a:lnTo>
                    <a:pt x="14594" y="9872"/>
                  </a:lnTo>
                  <a:lnTo>
                    <a:pt x="14452" y="9385"/>
                  </a:lnTo>
                  <a:lnTo>
                    <a:pt x="14249" y="8920"/>
                  </a:lnTo>
                  <a:lnTo>
                    <a:pt x="13992" y="8501"/>
                  </a:lnTo>
                  <a:lnTo>
                    <a:pt x="13682" y="8109"/>
                  </a:lnTo>
                  <a:lnTo>
                    <a:pt x="13317" y="7778"/>
                  </a:lnTo>
                  <a:lnTo>
                    <a:pt x="12932" y="7481"/>
                  </a:lnTo>
                  <a:lnTo>
                    <a:pt x="12499" y="7238"/>
                  </a:lnTo>
                  <a:lnTo>
                    <a:pt x="12026" y="7063"/>
                  </a:lnTo>
                  <a:lnTo>
                    <a:pt x="11547" y="6928"/>
                  </a:lnTo>
                  <a:lnTo>
                    <a:pt x="11047" y="6874"/>
                  </a:lnTo>
                  <a:close/>
                  <a:moveTo>
                    <a:pt x="10925" y="0"/>
                  </a:moveTo>
                  <a:lnTo>
                    <a:pt x="11222" y="14"/>
                  </a:lnTo>
                  <a:lnTo>
                    <a:pt x="11493" y="88"/>
                  </a:lnTo>
                  <a:lnTo>
                    <a:pt x="11736" y="223"/>
                  </a:lnTo>
                  <a:lnTo>
                    <a:pt x="11945" y="425"/>
                  </a:lnTo>
                  <a:lnTo>
                    <a:pt x="12094" y="668"/>
                  </a:lnTo>
                  <a:lnTo>
                    <a:pt x="12188" y="952"/>
                  </a:lnTo>
                  <a:lnTo>
                    <a:pt x="12418" y="2080"/>
                  </a:lnTo>
                  <a:lnTo>
                    <a:pt x="13182" y="2255"/>
                  </a:lnTo>
                  <a:lnTo>
                    <a:pt x="13911" y="2498"/>
                  </a:lnTo>
                  <a:lnTo>
                    <a:pt x="14621" y="2789"/>
                  </a:lnTo>
                  <a:lnTo>
                    <a:pt x="15458" y="2026"/>
                  </a:lnTo>
                  <a:lnTo>
                    <a:pt x="15702" y="1850"/>
                  </a:lnTo>
                  <a:lnTo>
                    <a:pt x="15952" y="1742"/>
                  </a:lnTo>
                  <a:lnTo>
                    <a:pt x="16235" y="1702"/>
                  </a:lnTo>
                  <a:lnTo>
                    <a:pt x="16519" y="1729"/>
                  </a:lnTo>
                  <a:lnTo>
                    <a:pt x="16789" y="1823"/>
                  </a:lnTo>
                  <a:lnTo>
                    <a:pt x="17033" y="1985"/>
                  </a:lnTo>
                  <a:lnTo>
                    <a:pt x="18533" y="3248"/>
                  </a:lnTo>
                  <a:lnTo>
                    <a:pt x="18708" y="3423"/>
                  </a:lnTo>
                  <a:lnTo>
                    <a:pt x="18830" y="3639"/>
                  </a:lnTo>
                  <a:lnTo>
                    <a:pt x="18911" y="3869"/>
                  </a:lnTo>
                  <a:lnTo>
                    <a:pt x="18952" y="4105"/>
                  </a:lnTo>
                  <a:lnTo>
                    <a:pt x="18938" y="4348"/>
                  </a:lnTo>
                  <a:lnTo>
                    <a:pt x="18870" y="4591"/>
                  </a:lnTo>
                  <a:lnTo>
                    <a:pt x="18749" y="4808"/>
                  </a:lnTo>
                  <a:lnTo>
                    <a:pt x="18093" y="5787"/>
                  </a:lnTo>
                  <a:lnTo>
                    <a:pt x="18479" y="6421"/>
                  </a:lnTo>
                  <a:lnTo>
                    <a:pt x="18816" y="7063"/>
                  </a:lnTo>
                  <a:lnTo>
                    <a:pt x="19087" y="7751"/>
                  </a:lnTo>
                  <a:lnTo>
                    <a:pt x="20283" y="7792"/>
                  </a:lnTo>
                  <a:lnTo>
                    <a:pt x="20580" y="7832"/>
                  </a:lnTo>
                  <a:lnTo>
                    <a:pt x="20837" y="7947"/>
                  </a:lnTo>
                  <a:lnTo>
                    <a:pt x="21059" y="8109"/>
                  </a:lnTo>
                  <a:lnTo>
                    <a:pt x="21235" y="8325"/>
                  </a:lnTo>
                  <a:lnTo>
                    <a:pt x="21370" y="8582"/>
                  </a:lnTo>
                  <a:lnTo>
                    <a:pt x="21424" y="8879"/>
                  </a:lnTo>
                  <a:lnTo>
                    <a:pt x="21600" y="10824"/>
                  </a:lnTo>
                  <a:lnTo>
                    <a:pt x="21586" y="11121"/>
                  </a:lnTo>
                  <a:lnTo>
                    <a:pt x="21492" y="11391"/>
                  </a:lnTo>
                  <a:lnTo>
                    <a:pt x="21357" y="11647"/>
                  </a:lnTo>
                  <a:lnTo>
                    <a:pt x="21154" y="11843"/>
                  </a:lnTo>
                  <a:lnTo>
                    <a:pt x="20918" y="11992"/>
                  </a:lnTo>
                  <a:lnTo>
                    <a:pt x="20647" y="12086"/>
                  </a:lnTo>
                  <a:lnTo>
                    <a:pt x="19451" y="12329"/>
                  </a:lnTo>
                  <a:lnTo>
                    <a:pt x="19289" y="13052"/>
                  </a:lnTo>
                  <a:lnTo>
                    <a:pt x="19060" y="13768"/>
                  </a:lnTo>
                  <a:lnTo>
                    <a:pt x="18762" y="14450"/>
                  </a:lnTo>
                  <a:lnTo>
                    <a:pt x="19641" y="15381"/>
                  </a:lnTo>
                  <a:lnTo>
                    <a:pt x="19810" y="15611"/>
                  </a:lnTo>
                  <a:lnTo>
                    <a:pt x="19918" y="15874"/>
                  </a:lnTo>
                  <a:lnTo>
                    <a:pt x="19958" y="16158"/>
                  </a:lnTo>
                  <a:lnTo>
                    <a:pt x="19931" y="16441"/>
                  </a:lnTo>
                  <a:lnTo>
                    <a:pt x="19837" y="16711"/>
                  </a:lnTo>
                  <a:lnTo>
                    <a:pt x="19674" y="16948"/>
                  </a:lnTo>
                  <a:lnTo>
                    <a:pt x="18411" y="18440"/>
                  </a:lnTo>
                  <a:lnTo>
                    <a:pt x="18242" y="18616"/>
                  </a:lnTo>
                  <a:lnTo>
                    <a:pt x="18026" y="18751"/>
                  </a:lnTo>
                  <a:lnTo>
                    <a:pt x="17796" y="18832"/>
                  </a:lnTo>
                  <a:lnTo>
                    <a:pt x="17553" y="18872"/>
                  </a:lnTo>
                  <a:lnTo>
                    <a:pt x="17310" y="18859"/>
                  </a:lnTo>
                  <a:lnTo>
                    <a:pt x="17080" y="18791"/>
                  </a:lnTo>
                  <a:lnTo>
                    <a:pt x="16857" y="18670"/>
                  </a:lnTo>
                  <a:lnTo>
                    <a:pt x="15776" y="17961"/>
                  </a:lnTo>
                  <a:lnTo>
                    <a:pt x="15134" y="18345"/>
                  </a:lnTo>
                  <a:lnTo>
                    <a:pt x="14459" y="18697"/>
                  </a:lnTo>
                  <a:lnTo>
                    <a:pt x="13763" y="18980"/>
                  </a:lnTo>
                  <a:lnTo>
                    <a:pt x="13722" y="20283"/>
                  </a:lnTo>
                  <a:lnTo>
                    <a:pt x="13668" y="20580"/>
                  </a:lnTo>
                  <a:lnTo>
                    <a:pt x="13560" y="20844"/>
                  </a:lnTo>
                  <a:lnTo>
                    <a:pt x="13398" y="21060"/>
                  </a:lnTo>
                  <a:lnTo>
                    <a:pt x="13168" y="21249"/>
                  </a:lnTo>
                  <a:lnTo>
                    <a:pt x="12918" y="21370"/>
                  </a:lnTo>
                  <a:lnTo>
                    <a:pt x="12634" y="21438"/>
                  </a:lnTo>
                  <a:lnTo>
                    <a:pt x="10668" y="21600"/>
                  </a:lnTo>
                  <a:lnTo>
                    <a:pt x="10391" y="21586"/>
                  </a:lnTo>
                  <a:lnTo>
                    <a:pt x="10107" y="21505"/>
                  </a:lnTo>
                  <a:lnTo>
                    <a:pt x="9864" y="21357"/>
                  </a:lnTo>
                  <a:lnTo>
                    <a:pt x="9662" y="21168"/>
                  </a:lnTo>
                  <a:lnTo>
                    <a:pt x="9499" y="20925"/>
                  </a:lnTo>
                  <a:lnTo>
                    <a:pt x="9405" y="20648"/>
                  </a:lnTo>
                  <a:lnTo>
                    <a:pt x="9141" y="19304"/>
                  </a:lnTo>
                  <a:lnTo>
                    <a:pt x="8452" y="19142"/>
                  </a:lnTo>
                  <a:lnTo>
                    <a:pt x="7783" y="18926"/>
                  </a:lnTo>
                  <a:lnTo>
                    <a:pt x="7135" y="18656"/>
                  </a:lnTo>
                  <a:lnTo>
                    <a:pt x="6155" y="19568"/>
                  </a:lnTo>
                  <a:lnTo>
                    <a:pt x="5912" y="19743"/>
                  </a:lnTo>
                  <a:lnTo>
                    <a:pt x="5655" y="19851"/>
                  </a:lnTo>
                  <a:lnTo>
                    <a:pt x="5371" y="19892"/>
                  </a:lnTo>
                  <a:lnTo>
                    <a:pt x="5094" y="19865"/>
                  </a:lnTo>
                  <a:lnTo>
                    <a:pt x="4824" y="19770"/>
                  </a:lnTo>
                  <a:lnTo>
                    <a:pt x="4567" y="19608"/>
                  </a:lnTo>
                  <a:lnTo>
                    <a:pt x="3074" y="18345"/>
                  </a:lnTo>
                  <a:lnTo>
                    <a:pt x="2898" y="18163"/>
                  </a:lnTo>
                  <a:lnTo>
                    <a:pt x="2763" y="17961"/>
                  </a:lnTo>
                  <a:lnTo>
                    <a:pt x="2689" y="17731"/>
                  </a:lnTo>
                  <a:lnTo>
                    <a:pt x="2662" y="17488"/>
                  </a:lnTo>
                  <a:lnTo>
                    <a:pt x="2676" y="17245"/>
                  </a:lnTo>
                  <a:lnTo>
                    <a:pt x="2736" y="17002"/>
                  </a:lnTo>
                  <a:lnTo>
                    <a:pt x="2844" y="16792"/>
                  </a:lnTo>
                  <a:lnTo>
                    <a:pt x="3601" y="15658"/>
                  </a:lnTo>
                  <a:lnTo>
                    <a:pt x="3236" y="15084"/>
                  </a:lnTo>
                  <a:lnTo>
                    <a:pt x="2912" y="14477"/>
                  </a:lnTo>
                  <a:lnTo>
                    <a:pt x="2662" y="13849"/>
                  </a:lnTo>
                  <a:lnTo>
                    <a:pt x="1317" y="13808"/>
                  </a:lnTo>
                  <a:lnTo>
                    <a:pt x="1020" y="13768"/>
                  </a:lnTo>
                  <a:lnTo>
                    <a:pt x="763" y="13660"/>
                  </a:lnTo>
                  <a:lnTo>
                    <a:pt x="534" y="13484"/>
                  </a:lnTo>
                  <a:lnTo>
                    <a:pt x="358" y="13268"/>
                  </a:lnTo>
                  <a:lnTo>
                    <a:pt x="223" y="13018"/>
                  </a:lnTo>
                  <a:lnTo>
                    <a:pt x="169" y="12721"/>
                  </a:lnTo>
                  <a:lnTo>
                    <a:pt x="0" y="10770"/>
                  </a:lnTo>
                  <a:lnTo>
                    <a:pt x="14" y="10473"/>
                  </a:lnTo>
                  <a:lnTo>
                    <a:pt x="108" y="10209"/>
                  </a:lnTo>
                  <a:lnTo>
                    <a:pt x="236" y="9966"/>
                  </a:lnTo>
                  <a:lnTo>
                    <a:pt x="439" y="9750"/>
                  </a:lnTo>
                  <a:lnTo>
                    <a:pt x="682" y="9602"/>
                  </a:lnTo>
                  <a:lnTo>
                    <a:pt x="953" y="9507"/>
                  </a:lnTo>
                  <a:lnTo>
                    <a:pt x="2189" y="9250"/>
                  </a:lnTo>
                  <a:lnTo>
                    <a:pt x="2351" y="8541"/>
                  </a:lnTo>
                  <a:lnTo>
                    <a:pt x="2554" y="7832"/>
                  </a:lnTo>
                  <a:lnTo>
                    <a:pt x="2831" y="7144"/>
                  </a:lnTo>
                  <a:lnTo>
                    <a:pt x="1959" y="6219"/>
                  </a:lnTo>
                  <a:lnTo>
                    <a:pt x="1784" y="5989"/>
                  </a:lnTo>
                  <a:lnTo>
                    <a:pt x="1676" y="5719"/>
                  </a:lnTo>
                  <a:lnTo>
                    <a:pt x="1635" y="5435"/>
                  </a:lnTo>
                  <a:lnTo>
                    <a:pt x="1662" y="5172"/>
                  </a:lnTo>
                  <a:lnTo>
                    <a:pt x="1757" y="4889"/>
                  </a:lnTo>
                  <a:lnTo>
                    <a:pt x="1919" y="4645"/>
                  </a:lnTo>
                  <a:lnTo>
                    <a:pt x="3182" y="3140"/>
                  </a:lnTo>
                  <a:lnTo>
                    <a:pt x="3371" y="2964"/>
                  </a:lnTo>
                  <a:lnTo>
                    <a:pt x="3574" y="2829"/>
                  </a:lnTo>
                  <a:lnTo>
                    <a:pt x="3804" y="2748"/>
                  </a:lnTo>
                  <a:lnTo>
                    <a:pt x="4040" y="2721"/>
                  </a:lnTo>
                  <a:lnTo>
                    <a:pt x="4284" y="2735"/>
                  </a:lnTo>
                  <a:lnTo>
                    <a:pt x="4527" y="2802"/>
                  </a:lnTo>
                  <a:lnTo>
                    <a:pt x="4743" y="2910"/>
                  </a:lnTo>
                  <a:lnTo>
                    <a:pt x="5736" y="3572"/>
                  </a:lnTo>
                  <a:lnTo>
                    <a:pt x="6412" y="3140"/>
                  </a:lnTo>
                  <a:lnTo>
                    <a:pt x="7108" y="2762"/>
                  </a:lnTo>
                  <a:lnTo>
                    <a:pt x="7851" y="2471"/>
                  </a:lnTo>
                  <a:lnTo>
                    <a:pt x="7891" y="1303"/>
                  </a:lnTo>
                  <a:lnTo>
                    <a:pt x="7932" y="1020"/>
                  </a:lnTo>
                  <a:lnTo>
                    <a:pt x="8033" y="749"/>
                  </a:lnTo>
                  <a:lnTo>
                    <a:pt x="8209" y="520"/>
                  </a:lnTo>
                  <a:lnTo>
                    <a:pt x="8425" y="344"/>
                  </a:lnTo>
                  <a:lnTo>
                    <a:pt x="8682" y="223"/>
                  </a:lnTo>
                  <a:lnTo>
                    <a:pt x="8979" y="155"/>
                  </a:lnTo>
                  <a:lnTo>
                    <a:pt x="10925"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sp>
          <p:nvSpPr>
            <p:cNvPr id="136" name="Freeform 24">
              <a:extLst>
                <a:ext uri="{FF2B5EF4-FFF2-40B4-BE49-F238E27FC236}">
                  <a16:creationId xmlns:a16="http://schemas.microsoft.com/office/drawing/2014/main" id="{27BEF177-42B6-468D-90B4-0DE9F6E860D2}"/>
                </a:ext>
              </a:extLst>
            </p:cNvPr>
            <p:cNvSpPr/>
            <p:nvPr/>
          </p:nvSpPr>
          <p:spPr>
            <a:xfrm>
              <a:off x="156795" y="476003"/>
              <a:ext cx="316767" cy="316767"/>
            </a:xfrm>
            <a:custGeom>
              <a:avLst/>
              <a:gdLst/>
              <a:ahLst/>
              <a:cxnLst>
                <a:cxn ang="0">
                  <a:pos x="wd2" y="hd2"/>
                </a:cxn>
                <a:cxn ang="5400000">
                  <a:pos x="wd2" y="hd2"/>
                </a:cxn>
                <a:cxn ang="10800000">
                  <a:pos x="wd2" y="hd2"/>
                </a:cxn>
                <a:cxn ang="16200000">
                  <a:pos x="wd2" y="hd2"/>
                </a:cxn>
              </a:cxnLst>
              <a:rect l="0" t="0" r="r" b="b"/>
              <a:pathLst>
                <a:path w="21600" h="21600" extrusionOk="0">
                  <a:moveTo>
                    <a:pt x="10904" y="6853"/>
                  </a:moveTo>
                  <a:lnTo>
                    <a:pt x="10271" y="6903"/>
                  </a:lnTo>
                  <a:lnTo>
                    <a:pt x="9672" y="7036"/>
                  </a:lnTo>
                  <a:lnTo>
                    <a:pt x="9114" y="7269"/>
                  </a:lnTo>
                  <a:lnTo>
                    <a:pt x="8615" y="7569"/>
                  </a:lnTo>
                  <a:lnTo>
                    <a:pt x="8149" y="7952"/>
                  </a:lnTo>
                  <a:lnTo>
                    <a:pt x="7774" y="8394"/>
                  </a:lnTo>
                  <a:lnTo>
                    <a:pt x="7441" y="8893"/>
                  </a:lnTo>
                  <a:lnTo>
                    <a:pt x="7208" y="9459"/>
                  </a:lnTo>
                  <a:lnTo>
                    <a:pt x="7042" y="10034"/>
                  </a:lnTo>
                  <a:lnTo>
                    <a:pt x="6992" y="10667"/>
                  </a:lnTo>
                  <a:lnTo>
                    <a:pt x="7042" y="11300"/>
                  </a:lnTo>
                  <a:lnTo>
                    <a:pt x="7175" y="11891"/>
                  </a:lnTo>
                  <a:lnTo>
                    <a:pt x="7408" y="12440"/>
                  </a:lnTo>
                  <a:lnTo>
                    <a:pt x="7708" y="12957"/>
                  </a:lnTo>
                  <a:lnTo>
                    <a:pt x="8082" y="13398"/>
                  </a:lnTo>
                  <a:lnTo>
                    <a:pt x="8532" y="13798"/>
                  </a:lnTo>
                  <a:lnTo>
                    <a:pt x="9031" y="14114"/>
                  </a:lnTo>
                  <a:lnTo>
                    <a:pt x="9589" y="14364"/>
                  </a:lnTo>
                  <a:lnTo>
                    <a:pt x="10172" y="14514"/>
                  </a:lnTo>
                  <a:lnTo>
                    <a:pt x="10804" y="14555"/>
                  </a:lnTo>
                  <a:lnTo>
                    <a:pt x="11428" y="14530"/>
                  </a:lnTo>
                  <a:lnTo>
                    <a:pt x="12028" y="14381"/>
                  </a:lnTo>
                  <a:lnTo>
                    <a:pt x="12577" y="14164"/>
                  </a:lnTo>
                  <a:lnTo>
                    <a:pt x="13085" y="13848"/>
                  </a:lnTo>
                  <a:lnTo>
                    <a:pt x="13534" y="13465"/>
                  </a:lnTo>
                  <a:lnTo>
                    <a:pt x="13934" y="13015"/>
                  </a:lnTo>
                  <a:lnTo>
                    <a:pt x="14242" y="12524"/>
                  </a:lnTo>
                  <a:lnTo>
                    <a:pt x="14492" y="11974"/>
                  </a:lnTo>
                  <a:lnTo>
                    <a:pt x="14641" y="11375"/>
                  </a:lnTo>
                  <a:lnTo>
                    <a:pt x="14691" y="10767"/>
                  </a:lnTo>
                  <a:lnTo>
                    <a:pt x="14658" y="10134"/>
                  </a:lnTo>
                  <a:lnTo>
                    <a:pt x="14508" y="9543"/>
                  </a:lnTo>
                  <a:lnTo>
                    <a:pt x="14292" y="8976"/>
                  </a:lnTo>
                  <a:lnTo>
                    <a:pt x="13984" y="8477"/>
                  </a:lnTo>
                  <a:lnTo>
                    <a:pt x="13601" y="8019"/>
                  </a:lnTo>
                  <a:lnTo>
                    <a:pt x="13151" y="7636"/>
                  </a:lnTo>
                  <a:lnTo>
                    <a:pt x="12652" y="7303"/>
                  </a:lnTo>
                  <a:lnTo>
                    <a:pt x="12111" y="7070"/>
                  </a:lnTo>
                  <a:lnTo>
                    <a:pt x="11512" y="6920"/>
                  </a:lnTo>
                  <a:lnTo>
                    <a:pt x="10904" y="6853"/>
                  </a:lnTo>
                  <a:close/>
                  <a:moveTo>
                    <a:pt x="10238" y="0"/>
                  </a:moveTo>
                  <a:lnTo>
                    <a:pt x="11711" y="17"/>
                  </a:lnTo>
                  <a:lnTo>
                    <a:pt x="12078" y="67"/>
                  </a:lnTo>
                  <a:lnTo>
                    <a:pt x="12411" y="192"/>
                  </a:lnTo>
                  <a:lnTo>
                    <a:pt x="12685" y="391"/>
                  </a:lnTo>
                  <a:lnTo>
                    <a:pt x="12918" y="658"/>
                  </a:lnTo>
                  <a:lnTo>
                    <a:pt x="13068" y="974"/>
                  </a:lnTo>
                  <a:lnTo>
                    <a:pt x="13151" y="1324"/>
                  </a:lnTo>
                  <a:lnTo>
                    <a:pt x="13251" y="2248"/>
                  </a:lnTo>
                  <a:lnTo>
                    <a:pt x="14000" y="2481"/>
                  </a:lnTo>
                  <a:lnTo>
                    <a:pt x="14708" y="2798"/>
                  </a:lnTo>
                  <a:lnTo>
                    <a:pt x="15391" y="3181"/>
                  </a:lnTo>
                  <a:lnTo>
                    <a:pt x="16098" y="2631"/>
                  </a:lnTo>
                  <a:lnTo>
                    <a:pt x="16414" y="2431"/>
                  </a:lnTo>
                  <a:lnTo>
                    <a:pt x="16747" y="2332"/>
                  </a:lnTo>
                  <a:lnTo>
                    <a:pt x="17097" y="2315"/>
                  </a:lnTo>
                  <a:lnTo>
                    <a:pt x="17446" y="2381"/>
                  </a:lnTo>
                  <a:lnTo>
                    <a:pt x="17754" y="2531"/>
                  </a:lnTo>
                  <a:lnTo>
                    <a:pt x="18037" y="2765"/>
                  </a:lnTo>
                  <a:lnTo>
                    <a:pt x="19078" y="3822"/>
                  </a:lnTo>
                  <a:lnTo>
                    <a:pt x="19294" y="4105"/>
                  </a:lnTo>
                  <a:lnTo>
                    <a:pt x="19428" y="4438"/>
                  </a:lnTo>
                  <a:lnTo>
                    <a:pt x="19494" y="4771"/>
                  </a:lnTo>
                  <a:lnTo>
                    <a:pt x="19461" y="5113"/>
                  </a:lnTo>
                  <a:lnTo>
                    <a:pt x="19361" y="5462"/>
                  </a:lnTo>
                  <a:lnTo>
                    <a:pt x="19161" y="5762"/>
                  </a:lnTo>
                  <a:lnTo>
                    <a:pt x="18570" y="6495"/>
                  </a:lnTo>
                  <a:lnTo>
                    <a:pt x="18903" y="7153"/>
                  </a:lnTo>
                  <a:lnTo>
                    <a:pt x="19161" y="7836"/>
                  </a:lnTo>
                  <a:lnTo>
                    <a:pt x="19378" y="8543"/>
                  </a:lnTo>
                  <a:lnTo>
                    <a:pt x="20326" y="8660"/>
                  </a:lnTo>
                  <a:lnTo>
                    <a:pt x="20668" y="8760"/>
                  </a:lnTo>
                  <a:lnTo>
                    <a:pt x="20984" y="8926"/>
                  </a:lnTo>
                  <a:lnTo>
                    <a:pt x="21234" y="9160"/>
                  </a:lnTo>
                  <a:lnTo>
                    <a:pt x="21434" y="9443"/>
                  </a:lnTo>
                  <a:lnTo>
                    <a:pt x="21567" y="9767"/>
                  </a:lnTo>
                  <a:lnTo>
                    <a:pt x="21600" y="10134"/>
                  </a:lnTo>
                  <a:lnTo>
                    <a:pt x="21583" y="11624"/>
                  </a:lnTo>
                  <a:lnTo>
                    <a:pt x="21533" y="11974"/>
                  </a:lnTo>
                  <a:lnTo>
                    <a:pt x="21400" y="12307"/>
                  </a:lnTo>
                  <a:lnTo>
                    <a:pt x="21200" y="12590"/>
                  </a:lnTo>
                  <a:lnTo>
                    <a:pt x="20934" y="12823"/>
                  </a:lnTo>
                  <a:lnTo>
                    <a:pt x="20626" y="12982"/>
                  </a:lnTo>
                  <a:lnTo>
                    <a:pt x="20277" y="13065"/>
                  </a:lnTo>
                  <a:lnTo>
                    <a:pt x="19294" y="13165"/>
                  </a:lnTo>
                  <a:lnTo>
                    <a:pt x="19061" y="13864"/>
                  </a:lnTo>
                  <a:lnTo>
                    <a:pt x="18770" y="14555"/>
                  </a:lnTo>
                  <a:lnTo>
                    <a:pt x="18404" y="15205"/>
                  </a:lnTo>
                  <a:lnTo>
                    <a:pt x="19036" y="16038"/>
                  </a:lnTo>
                  <a:lnTo>
                    <a:pt x="19211" y="16329"/>
                  </a:lnTo>
                  <a:lnTo>
                    <a:pt x="19311" y="16679"/>
                  </a:lnTo>
                  <a:lnTo>
                    <a:pt x="19328" y="17029"/>
                  </a:lnTo>
                  <a:lnTo>
                    <a:pt x="19278" y="17362"/>
                  </a:lnTo>
                  <a:lnTo>
                    <a:pt x="19128" y="17695"/>
                  </a:lnTo>
                  <a:lnTo>
                    <a:pt x="18903" y="17969"/>
                  </a:lnTo>
                  <a:lnTo>
                    <a:pt x="17838" y="19019"/>
                  </a:lnTo>
                  <a:lnTo>
                    <a:pt x="17555" y="19235"/>
                  </a:lnTo>
                  <a:lnTo>
                    <a:pt x="17230" y="19360"/>
                  </a:lnTo>
                  <a:lnTo>
                    <a:pt x="16880" y="19427"/>
                  </a:lnTo>
                  <a:lnTo>
                    <a:pt x="16531" y="19393"/>
                  </a:lnTo>
                  <a:lnTo>
                    <a:pt x="16198" y="19285"/>
                  </a:lnTo>
                  <a:lnTo>
                    <a:pt x="15898" y="19102"/>
                  </a:lnTo>
                  <a:lnTo>
                    <a:pt x="15074" y="18436"/>
                  </a:lnTo>
                  <a:lnTo>
                    <a:pt x="14392" y="18769"/>
                  </a:lnTo>
                  <a:lnTo>
                    <a:pt x="13701" y="19052"/>
                  </a:lnTo>
                  <a:lnTo>
                    <a:pt x="12968" y="19252"/>
                  </a:lnTo>
                  <a:lnTo>
                    <a:pt x="12835" y="20326"/>
                  </a:lnTo>
                  <a:lnTo>
                    <a:pt x="12735" y="20676"/>
                  </a:lnTo>
                  <a:lnTo>
                    <a:pt x="12577" y="20984"/>
                  </a:lnTo>
                  <a:lnTo>
                    <a:pt x="12344" y="21234"/>
                  </a:lnTo>
                  <a:lnTo>
                    <a:pt x="12061" y="21433"/>
                  </a:lnTo>
                  <a:lnTo>
                    <a:pt x="11728" y="21567"/>
                  </a:lnTo>
                  <a:lnTo>
                    <a:pt x="11362" y="21600"/>
                  </a:lnTo>
                  <a:lnTo>
                    <a:pt x="9872" y="21583"/>
                  </a:lnTo>
                  <a:lnTo>
                    <a:pt x="9522" y="21533"/>
                  </a:lnTo>
                  <a:lnTo>
                    <a:pt x="9198" y="21400"/>
                  </a:lnTo>
                  <a:lnTo>
                    <a:pt x="8915" y="21200"/>
                  </a:lnTo>
                  <a:lnTo>
                    <a:pt x="8682" y="20934"/>
                  </a:lnTo>
                  <a:lnTo>
                    <a:pt x="8515" y="20626"/>
                  </a:lnTo>
                  <a:lnTo>
                    <a:pt x="8432" y="20276"/>
                  </a:lnTo>
                  <a:lnTo>
                    <a:pt x="8315" y="19152"/>
                  </a:lnTo>
                  <a:lnTo>
                    <a:pt x="7658" y="18919"/>
                  </a:lnTo>
                  <a:lnTo>
                    <a:pt x="7009" y="18636"/>
                  </a:lnTo>
                  <a:lnTo>
                    <a:pt x="6376" y="18286"/>
                  </a:lnTo>
                  <a:lnTo>
                    <a:pt x="5502" y="18969"/>
                  </a:lnTo>
                  <a:lnTo>
                    <a:pt x="5186" y="19152"/>
                  </a:lnTo>
                  <a:lnTo>
                    <a:pt x="4853" y="19252"/>
                  </a:lnTo>
                  <a:lnTo>
                    <a:pt x="4511" y="19268"/>
                  </a:lnTo>
                  <a:lnTo>
                    <a:pt x="4162" y="19202"/>
                  </a:lnTo>
                  <a:lnTo>
                    <a:pt x="3846" y="19069"/>
                  </a:lnTo>
                  <a:lnTo>
                    <a:pt x="3563" y="18835"/>
                  </a:lnTo>
                  <a:lnTo>
                    <a:pt x="2522" y="17770"/>
                  </a:lnTo>
                  <a:lnTo>
                    <a:pt x="2306" y="17478"/>
                  </a:lnTo>
                  <a:lnTo>
                    <a:pt x="2156" y="17162"/>
                  </a:lnTo>
                  <a:lnTo>
                    <a:pt x="2106" y="16812"/>
                  </a:lnTo>
                  <a:lnTo>
                    <a:pt x="2139" y="16462"/>
                  </a:lnTo>
                  <a:lnTo>
                    <a:pt x="2239" y="16138"/>
                  </a:lnTo>
                  <a:lnTo>
                    <a:pt x="2439" y="15838"/>
                  </a:lnTo>
                  <a:lnTo>
                    <a:pt x="3130" y="14955"/>
                  </a:lnTo>
                  <a:lnTo>
                    <a:pt x="2838" y="14347"/>
                  </a:lnTo>
                  <a:lnTo>
                    <a:pt x="2572" y="13714"/>
                  </a:lnTo>
                  <a:lnTo>
                    <a:pt x="2372" y="13065"/>
                  </a:lnTo>
                  <a:lnTo>
                    <a:pt x="1282" y="12923"/>
                  </a:lnTo>
                  <a:lnTo>
                    <a:pt x="932" y="12840"/>
                  </a:lnTo>
                  <a:lnTo>
                    <a:pt x="616" y="12674"/>
                  </a:lnTo>
                  <a:lnTo>
                    <a:pt x="350" y="12440"/>
                  </a:lnTo>
                  <a:lnTo>
                    <a:pt x="166" y="12141"/>
                  </a:lnTo>
                  <a:lnTo>
                    <a:pt x="33" y="11808"/>
                  </a:lnTo>
                  <a:lnTo>
                    <a:pt x="0" y="11458"/>
                  </a:lnTo>
                  <a:lnTo>
                    <a:pt x="17" y="9967"/>
                  </a:lnTo>
                  <a:lnTo>
                    <a:pt x="67" y="9609"/>
                  </a:lnTo>
                  <a:lnTo>
                    <a:pt x="200" y="9293"/>
                  </a:lnTo>
                  <a:lnTo>
                    <a:pt x="400" y="9010"/>
                  </a:lnTo>
                  <a:lnTo>
                    <a:pt x="666" y="8777"/>
                  </a:lnTo>
                  <a:lnTo>
                    <a:pt x="982" y="8610"/>
                  </a:lnTo>
                  <a:lnTo>
                    <a:pt x="1332" y="8527"/>
                  </a:lnTo>
                  <a:lnTo>
                    <a:pt x="2356" y="8427"/>
                  </a:lnTo>
                  <a:lnTo>
                    <a:pt x="2572" y="7719"/>
                  </a:lnTo>
                  <a:lnTo>
                    <a:pt x="2855" y="7036"/>
                  </a:lnTo>
                  <a:lnTo>
                    <a:pt x="3180" y="6378"/>
                  </a:lnTo>
                  <a:lnTo>
                    <a:pt x="2572" y="5562"/>
                  </a:lnTo>
                  <a:lnTo>
                    <a:pt x="2372" y="5246"/>
                  </a:lnTo>
                  <a:lnTo>
                    <a:pt x="2272" y="4921"/>
                  </a:lnTo>
                  <a:lnTo>
                    <a:pt x="2256" y="4571"/>
                  </a:lnTo>
                  <a:lnTo>
                    <a:pt x="2322" y="4222"/>
                  </a:lnTo>
                  <a:lnTo>
                    <a:pt x="2472" y="3905"/>
                  </a:lnTo>
                  <a:lnTo>
                    <a:pt x="2705" y="3622"/>
                  </a:lnTo>
                  <a:lnTo>
                    <a:pt x="3762" y="2581"/>
                  </a:lnTo>
                  <a:lnTo>
                    <a:pt x="4062" y="2365"/>
                  </a:lnTo>
                  <a:lnTo>
                    <a:pt x="4378" y="2215"/>
                  </a:lnTo>
                  <a:lnTo>
                    <a:pt x="4720" y="2165"/>
                  </a:lnTo>
                  <a:lnTo>
                    <a:pt x="5069" y="2182"/>
                  </a:lnTo>
                  <a:lnTo>
                    <a:pt x="5402" y="2298"/>
                  </a:lnTo>
                  <a:lnTo>
                    <a:pt x="5718" y="2498"/>
                  </a:lnTo>
                  <a:lnTo>
                    <a:pt x="6443" y="3098"/>
                  </a:lnTo>
                  <a:lnTo>
                    <a:pt x="7158" y="2731"/>
                  </a:lnTo>
                  <a:lnTo>
                    <a:pt x="7883" y="2415"/>
                  </a:lnTo>
                  <a:lnTo>
                    <a:pt x="8648" y="2182"/>
                  </a:lnTo>
                  <a:lnTo>
                    <a:pt x="8765" y="1274"/>
                  </a:lnTo>
                  <a:lnTo>
                    <a:pt x="8865" y="924"/>
                  </a:lnTo>
                  <a:lnTo>
                    <a:pt x="9031" y="608"/>
                  </a:lnTo>
                  <a:lnTo>
                    <a:pt x="9264" y="341"/>
                  </a:lnTo>
                  <a:lnTo>
                    <a:pt x="9539" y="167"/>
                  </a:lnTo>
                  <a:lnTo>
                    <a:pt x="9872" y="33"/>
                  </a:lnTo>
                  <a:lnTo>
                    <a:pt x="10238" y="0"/>
                  </a:lnTo>
                  <a:close/>
                </a:path>
              </a:pathLst>
            </a:custGeom>
            <a:grpFill/>
            <a:ln w="12700" cap="flat">
              <a:noFill/>
              <a:miter lim="400000"/>
            </a:ln>
            <a:effectLst/>
          </p:spPr>
          <p:txBody>
            <a:bodyPr wrap="square" lIns="45719" tIns="45719" rIns="45719" bIns="45719" numCol="1" anchor="t">
              <a:noAutofit/>
            </a:bodyPr>
            <a:lstStyle/>
            <a:p>
              <a:pPr defTabSz="1218987">
                <a:defRPr sz="2400">
                  <a:latin typeface="+mj-lt"/>
                  <a:ea typeface="+mj-ea"/>
                  <a:cs typeface="+mj-cs"/>
                  <a:sym typeface="Calibri"/>
                </a:defRPr>
              </a:pPr>
              <a:endParaRPr sz="2400" dirty="0"/>
            </a:p>
          </p:txBody>
        </p:sp>
      </p:grpSp>
    </p:spTree>
    <p:extLst>
      <p:ext uri="{BB962C8B-B14F-4D97-AF65-F5344CB8AC3E}">
        <p14:creationId xmlns:p14="http://schemas.microsoft.com/office/powerpoint/2010/main" val="2695745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7480" y="2125937"/>
            <a:ext cx="116681" cy="125034"/>
          </a:xfrm>
          <a:prstGeom prst="rect">
            <a:avLst/>
          </a:prstGeom>
        </p:spPr>
        <p:txBody>
          <a:bodyPr vert="horz" wrap="square" lIns="0" tIns="9525" rIns="0" bIns="0" rtlCol="0">
            <a:spAutoFit/>
          </a:bodyPr>
          <a:lstStyle/>
          <a:p>
            <a:pPr marL="9525">
              <a:spcBef>
                <a:spcPts val="75"/>
              </a:spcBef>
            </a:pPr>
            <a:r>
              <a:rPr sz="750" b="1" spc="4" dirty="0">
                <a:solidFill>
                  <a:srgbClr val="BFBFBF"/>
                </a:solidFill>
                <a:latin typeface="Calibri"/>
                <a:cs typeface="Calibri"/>
              </a:rPr>
              <a:t>10</a:t>
            </a:r>
            <a:endParaRPr sz="750" dirty="0">
              <a:latin typeface="Calibri"/>
              <a:cs typeface="Calibri"/>
            </a:endParaRPr>
          </a:p>
        </p:txBody>
      </p:sp>
      <p:sp>
        <p:nvSpPr>
          <p:cNvPr id="5" name="object 5"/>
          <p:cNvSpPr txBox="1">
            <a:spLocks noGrp="1"/>
          </p:cNvSpPr>
          <p:nvPr>
            <p:ph type="title"/>
          </p:nvPr>
        </p:nvSpPr>
        <p:spPr>
          <a:xfrm>
            <a:off x="253501" y="251166"/>
            <a:ext cx="2165406" cy="409728"/>
          </a:xfrm>
          <a:prstGeom prst="rect">
            <a:avLst/>
          </a:prstGeom>
          <a:ln w="12700">
            <a:miter lim="400000"/>
          </a:ln>
        </p:spPr>
        <p:txBody>
          <a:bodyPr vert="horz" wrap="square" lIns="0" tIns="9525" rIns="0" bIns="0" rtlCol="0" anchor="ctr">
            <a:spAutoFit/>
          </a:bodyPr>
          <a:lstStyle/>
          <a:p>
            <a:pPr marL="9525">
              <a:lnSpc>
                <a:spcPct val="100000"/>
              </a:lnSpc>
              <a:spcBef>
                <a:spcPts val="75"/>
              </a:spcBef>
            </a:pPr>
            <a:r>
              <a:rPr sz="2600" b="1" u="none" dirty="0">
                <a:solidFill>
                  <a:srgbClr val="000000"/>
                </a:solidFill>
                <a:latin typeface="Arial" panose="020B0604020202020204" pitchFamily="34" charset="0"/>
                <a:cs typeface="Arial" panose="020B0604020202020204" pitchFamily="34" charset="0"/>
              </a:rPr>
              <a:t>Phase </a:t>
            </a:r>
            <a:r>
              <a:rPr lang="en-US" sz="2600" b="1" u="none" dirty="0">
                <a:solidFill>
                  <a:srgbClr val="000000"/>
                </a:solidFill>
                <a:latin typeface="Arial" panose="020B0604020202020204" pitchFamily="34" charset="0"/>
                <a:cs typeface="Arial" panose="020B0604020202020204" pitchFamily="34" charset="0"/>
              </a:rPr>
              <a:t>o</a:t>
            </a:r>
            <a:r>
              <a:rPr sz="2600" b="1" u="none" dirty="0">
                <a:solidFill>
                  <a:srgbClr val="000000"/>
                </a:solidFill>
                <a:latin typeface="Arial" panose="020B0604020202020204" pitchFamily="34" charset="0"/>
                <a:cs typeface="Arial" panose="020B0604020202020204" pitchFamily="34" charset="0"/>
              </a:rPr>
              <a:t>ne</a:t>
            </a:r>
          </a:p>
        </p:txBody>
      </p:sp>
      <p:sp>
        <p:nvSpPr>
          <p:cNvPr id="8" name="object 8"/>
          <p:cNvSpPr/>
          <p:nvPr/>
        </p:nvSpPr>
        <p:spPr>
          <a:xfrm>
            <a:off x="2054821" y="1930942"/>
            <a:ext cx="1934051" cy="380048"/>
          </a:xfrm>
          <a:custGeom>
            <a:avLst/>
            <a:gdLst/>
            <a:ahLst/>
            <a:cxnLst/>
            <a:rect l="l" t="t" r="r" b="b"/>
            <a:pathLst>
              <a:path w="2578734" h="506730">
                <a:moveTo>
                  <a:pt x="2494000" y="0"/>
                </a:moveTo>
                <a:lnTo>
                  <a:pt x="84438" y="0"/>
                </a:lnTo>
                <a:lnTo>
                  <a:pt x="51571" y="6635"/>
                </a:lnTo>
                <a:lnTo>
                  <a:pt x="24731" y="24731"/>
                </a:lnTo>
                <a:lnTo>
                  <a:pt x="6635" y="51572"/>
                </a:lnTo>
                <a:lnTo>
                  <a:pt x="0" y="84439"/>
                </a:lnTo>
                <a:lnTo>
                  <a:pt x="0" y="422187"/>
                </a:lnTo>
                <a:lnTo>
                  <a:pt x="6635" y="455055"/>
                </a:lnTo>
                <a:lnTo>
                  <a:pt x="24731" y="481895"/>
                </a:lnTo>
                <a:lnTo>
                  <a:pt x="51571" y="499991"/>
                </a:lnTo>
                <a:lnTo>
                  <a:pt x="84438" y="506627"/>
                </a:lnTo>
                <a:lnTo>
                  <a:pt x="2494000" y="506627"/>
                </a:lnTo>
                <a:lnTo>
                  <a:pt x="2526868" y="499991"/>
                </a:lnTo>
                <a:lnTo>
                  <a:pt x="2553708" y="481895"/>
                </a:lnTo>
                <a:lnTo>
                  <a:pt x="2571804" y="455055"/>
                </a:lnTo>
                <a:lnTo>
                  <a:pt x="2578440" y="422187"/>
                </a:lnTo>
                <a:lnTo>
                  <a:pt x="2578440" y="84439"/>
                </a:lnTo>
                <a:lnTo>
                  <a:pt x="2571804" y="51572"/>
                </a:lnTo>
                <a:lnTo>
                  <a:pt x="2553708" y="24731"/>
                </a:lnTo>
                <a:lnTo>
                  <a:pt x="2526868" y="6635"/>
                </a:lnTo>
                <a:lnTo>
                  <a:pt x="2494000" y="0"/>
                </a:lnTo>
                <a:close/>
              </a:path>
            </a:pathLst>
          </a:custGeom>
          <a:solidFill>
            <a:srgbClr val="FFFFFF"/>
          </a:solidFill>
        </p:spPr>
        <p:txBody>
          <a:bodyPr wrap="square" lIns="0" tIns="0" rIns="0" bIns="0" rtlCol="0"/>
          <a:lstStyle/>
          <a:p>
            <a:endParaRPr sz="1350" dirty="0"/>
          </a:p>
        </p:txBody>
      </p:sp>
      <p:sp>
        <p:nvSpPr>
          <p:cNvPr id="9" name="object 9"/>
          <p:cNvSpPr/>
          <p:nvPr/>
        </p:nvSpPr>
        <p:spPr>
          <a:xfrm>
            <a:off x="2054821" y="1930942"/>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2" y="0"/>
                </a:lnTo>
                <a:lnTo>
                  <a:pt x="2526869" y="6635"/>
                </a:lnTo>
                <a:lnTo>
                  <a:pt x="2553709" y="24731"/>
                </a:lnTo>
                <a:lnTo>
                  <a:pt x="2571805" y="51571"/>
                </a:lnTo>
                <a:lnTo>
                  <a:pt x="2578441" y="84439"/>
                </a:lnTo>
                <a:lnTo>
                  <a:pt x="2578441" y="422187"/>
                </a:lnTo>
                <a:lnTo>
                  <a:pt x="2571805" y="455055"/>
                </a:lnTo>
                <a:lnTo>
                  <a:pt x="2553709" y="481895"/>
                </a:lnTo>
                <a:lnTo>
                  <a:pt x="2526869" y="499991"/>
                </a:lnTo>
                <a:lnTo>
                  <a:pt x="2494002"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10" name="object 10"/>
          <p:cNvSpPr txBox="1"/>
          <p:nvPr/>
        </p:nvSpPr>
        <p:spPr>
          <a:xfrm>
            <a:off x="2475715" y="1999764"/>
            <a:ext cx="1092518"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New</a:t>
            </a:r>
            <a:r>
              <a:rPr sz="1350" spc="-34" dirty="0">
                <a:solidFill>
                  <a:srgbClr val="737572"/>
                </a:solidFill>
                <a:latin typeface="Calibri"/>
                <a:cs typeface="Calibri"/>
              </a:rPr>
              <a:t> </a:t>
            </a:r>
            <a:r>
              <a:rPr sz="1350" spc="-8" dirty="0">
                <a:solidFill>
                  <a:srgbClr val="737572"/>
                </a:solidFill>
                <a:latin typeface="Calibri"/>
                <a:cs typeface="Calibri"/>
              </a:rPr>
              <a:t>Databases</a:t>
            </a:r>
            <a:endParaRPr sz="1350" dirty="0">
              <a:latin typeface="Calibri"/>
              <a:cs typeface="Calibri"/>
            </a:endParaRPr>
          </a:p>
        </p:txBody>
      </p:sp>
      <p:sp>
        <p:nvSpPr>
          <p:cNvPr id="11" name="object 11"/>
          <p:cNvSpPr/>
          <p:nvPr/>
        </p:nvSpPr>
        <p:spPr>
          <a:xfrm>
            <a:off x="1087905" y="2713424"/>
            <a:ext cx="1934051" cy="380048"/>
          </a:xfrm>
          <a:custGeom>
            <a:avLst/>
            <a:gdLst/>
            <a:ahLst/>
            <a:cxnLst/>
            <a:rect l="l" t="t" r="r" b="b"/>
            <a:pathLst>
              <a:path w="2578734" h="506730">
                <a:moveTo>
                  <a:pt x="2494001" y="0"/>
                </a:moveTo>
                <a:lnTo>
                  <a:pt x="84439" y="0"/>
                </a:lnTo>
                <a:lnTo>
                  <a:pt x="51572" y="6635"/>
                </a:lnTo>
                <a:lnTo>
                  <a:pt x="24731" y="24731"/>
                </a:lnTo>
                <a:lnTo>
                  <a:pt x="6635" y="51571"/>
                </a:lnTo>
                <a:lnTo>
                  <a:pt x="0" y="84439"/>
                </a:lnTo>
                <a:lnTo>
                  <a:pt x="0" y="422187"/>
                </a:lnTo>
                <a:lnTo>
                  <a:pt x="6635" y="455054"/>
                </a:lnTo>
                <a:lnTo>
                  <a:pt x="24731" y="481895"/>
                </a:lnTo>
                <a:lnTo>
                  <a:pt x="51572" y="499991"/>
                </a:lnTo>
                <a:lnTo>
                  <a:pt x="84439" y="506627"/>
                </a:lnTo>
                <a:lnTo>
                  <a:pt x="2494001" y="506627"/>
                </a:lnTo>
                <a:lnTo>
                  <a:pt x="2526870" y="499991"/>
                </a:lnTo>
                <a:lnTo>
                  <a:pt x="2553710" y="481895"/>
                </a:lnTo>
                <a:lnTo>
                  <a:pt x="2571806" y="455054"/>
                </a:lnTo>
                <a:lnTo>
                  <a:pt x="2578441" y="422187"/>
                </a:lnTo>
                <a:lnTo>
                  <a:pt x="2578441" y="84439"/>
                </a:lnTo>
                <a:lnTo>
                  <a:pt x="2571806" y="51571"/>
                </a:lnTo>
                <a:lnTo>
                  <a:pt x="2553710" y="24731"/>
                </a:lnTo>
                <a:lnTo>
                  <a:pt x="2526870" y="6635"/>
                </a:lnTo>
                <a:lnTo>
                  <a:pt x="2494001" y="0"/>
                </a:lnTo>
                <a:close/>
              </a:path>
            </a:pathLst>
          </a:custGeom>
          <a:solidFill>
            <a:srgbClr val="FFFFFF"/>
          </a:solidFill>
        </p:spPr>
        <p:txBody>
          <a:bodyPr wrap="square" lIns="0" tIns="0" rIns="0" bIns="0" rtlCol="0"/>
          <a:lstStyle/>
          <a:p>
            <a:endParaRPr sz="1350" dirty="0"/>
          </a:p>
        </p:txBody>
      </p:sp>
      <p:sp>
        <p:nvSpPr>
          <p:cNvPr id="12" name="object 12"/>
          <p:cNvSpPr/>
          <p:nvPr/>
        </p:nvSpPr>
        <p:spPr>
          <a:xfrm>
            <a:off x="1087905" y="2713424"/>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3" y="0"/>
                </a:lnTo>
                <a:lnTo>
                  <a:pt x="2526870" y="6635"/>
                </a:lnTo>
                <a:lnTo>
                  <a:pt x="2553710" y="24731"/>
                </a:lnTo>
                <a:lnTo>
                  <a:pt x="2571806" y="51571"/>
                </a:lnTo>
                <a:lnTo>
                  <a:pt x="2578442" y="84439"/>
                </a:lnTo>
                <a:lnTo>
                  <a:pt x="2578442" y="422187"/>
                </a:lnTo>
                <a:lnTo>
                  <a:pt x="2571806" y="455055"/>
                </a:lnTo>
                <a:lnTo>
                  <a:pt x="2553710" y="481895"/>
                </a:lnTo>
                <a:lnTo>
                  <a:pt x="2526870" y="499991"/>
                </a:lnTo>
                <a:lnTo>
                  <a:pt x="2494003"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13" name="object 13"/>
          <p:cNvSpPr txBox="1"/>
          <p:nvPr/>
        </p:nvSpPr>
        <p:spPr>
          <a:xfrm>
            <a:off x="1403358" y="2781576"/>
            <a:ext cx="1303496" cy="217367"/>
          </a:xfrm>
          <a:prstGeom prst="rect">
            <a:avLst/>
          </a:prstGeom>
        </p:spPr>
        <p:txBody>
          <a:bodyPr vert="horz" wrap="square" lIns="0" tIns="9525" rIns="0" bIns="0" rtlCol="0">
            <a:spAutoFit/>
          </a:bodyPr>
          <a:lstStyle/>
          <a:p>
            <a:pPr marL="9525">
              <a:spcBef>
                <a:spcPts val="75"/>
              </a:spcBef>
            </a:pPr>
            <a:r>
              <a:rPr sz="1350" spc="-8" dirty="0">
                <a:solidFill>
                  <a:srgbClr val="737572"/>
                </a:solidFill>
                <a:latin typeface="Calibri"/>
                <a:cs typeface="Calibri"/>
              </a:rPr>
              <a:t>Existing</a:t>
            </a:r>
            <a:r>
              <a:rPr sz="1350" spc="-38" dirty="0">
                <a:solidFill>
                  <a:srgbClr val="737572"/>
                </a:solidFill>
                <a:latin typeface="Calibri"/>
                <a:cs typeface="Calibri"/>
              </a:rPr>
              <a:t> </a:t>
            </a:r>
            <a:r>
              <a:rPr sz="1350" spc="-4" dirty="0">
                <a:solidFill>
                  <a:srgbClr val="737572"/>
                </a:solidFill>
                <a:latin typeface="Calibri"/>
                <a:cs typeface="Calibri"/>
              </a:rPr>
              <a:t>Databases</a:t>
            </a:r>
            <a:endParaRPr sz="1350" dirty="0">
              <a:latin typeface="Calibri"/>
              <a:cs typeface="Calibri"/>
            </a:endParaRPr>
          </a:p>
        </p:txBody>
      </p:sp>
      <p:sp>
        <p:nvSpPr>
          <p:cNvPr id="14" name="object 14"/>
          <p:cNvSpPr/>
          <p:nvPr/>
        </p:nvSpPr>
        <p:spPr>
          <a:xfrm>
            <a:off x="2054821" y="3480091"/>
            <a:ext cx="1934051" cy="425291"/>
          </a:xfrm>
          <a:custGeom>
            <a:avLst/>
            <a:gdLst/>
            <a:ahLst/>
            <a:cxnLst/>
            <a:rect l="l" t="t" r="r" b="b"/>
            <a:pathLst>
              <a:path w="2578734" h="567054">
                <a:moveTo>
                  <a:pt x="2483981" y="0"/>
                </a:moveTo>
                <a:lnTo>
                  <a:pt x="94457" y="0"/>
                </a:lnTo>
                <a:lnTo>
                  <a:pt x="57690" y="7423"/>
                </a:lnTo>
                <a:lnTo>
                  <a:pt x="27665" y="27666"/>
                </a:lnTo>
                <a:lnTo>
                  <a:pt x="7422" y="57691"/>
                </a:lnTo>
                <a:lnTo>
                  <a:pt x="0" y="94458"/>
                </a:lnTo>
                <a:lnTo>
                  <a:pt x="0" y="472278"/>
                </a:lnTo>
                <a:lnTo>
                  <a:pt x="7422" y="509046"/>
                </a:lnTo>
                <a:lnTo>
                  <a:pt x="27665" y="539071"/>
                </a:lnTo>
                <a:lnTo>
                  <a:pt x="57690" y="559314"/>
                </a:lnTo>
                <a:lnTo>
                  <a:pt x="94457" y="566737"/>
                </a:lnTo>
                <a:lnTo>
                  <a:pt x="2483981" y="566737"/>
                </a:lnTo>
                <a:lnTo>
                  <a:pt x="2520749" y="559314"/>
                </a:lnTo>
                <a:lnTo>
                  <a:pt x="2550774" y="539071"/>
                </a:lnTo>
                <a:lnTo>
                  <a:pt x="2571017" y="509046"/>
                </a:lnTo>
                <a:lnTo>
                  <a:pt x="2578440" y="472278"/>
                </a:lnTo>
                <a:lnTo>
                  <a:pt x="2578440" y="94458"/>
                </a:lnTo>
                <a:lnTo>
                  <a:pt x="2571017" y="57691"/>
                </a:lnTo>
                <a:lnTo>
                  <a:pt x="2550774" y="27666"/>
                </a:lnTo>
                <a:lnTo>
                  <a:pt x="2520749" y="7423"/>
                </a:lnTo>
                <a:lnTo>
                  <a:pt x="2483981" y="0"/>
                </a:lnTo>
                <a:close/>
              </a:path>
            </a:pathLst>
          </a:custGeom>
          <a:solidFill>
            <a:srgbClr val="FFFFFF"/>
          </a:solidFill>
        </p:spPr>
        <p:txBody>
          <a:bodyPr wrap="square" lIns="0" tIns="0" rIns="0" bIns="0" rtlCol="0"/>
          <a:lstStyle/>
          <a:p>
            <a:endParaRPr sz="1350" dirty="0"/>
          </a:p>
        </p:txBody>
      </p:sp>
      <p:sp>
        <p:nvSpPr>
          <p:cNvPr id="15" name="object 15"/>
          <p:cNvSpPr/>
          <p:nvPr/>
        </p:nvSpPr>
        <p:spPr>
          <a:xfrm>
            <a:off x="2054821" y="3480091"/>
            <a:ext cx="1934051" cy="425291"/>
          </a:xfrm>
          <a:custGeom>
            <a:avLst/>
            <a:gdLst/>
            <a:ahLst/>
            <a:cxnLst/>
            <a:rect l="l" t="t" r="r" b="b"/>
            <a:pathLst>
              <a:path w="2578734" h="567054">
                <a:moveTo>
                  <a:pt x="0" y="94458"/>
                </a:moveTo>
                <a:lnTo>
                  <a:pt x="7422" y="57691"/>
                </a:lnTo>
                <a:lnTo>
                  <a:pt x="27666" y="27666"/>
                </a:lnTo>
                <a:lnTo>
                  <a:pt x="57690" y="7423"/>
                </a:lnTo>
                <a:lnTo>
                  <a:pt x="94458" y="0"/>
                </a:lnTo>
                <a:lnTo>
                  <a:pt x="2483983" y="0"/>
                </a:lnTo>
                <a:lnTo>
                  <a:pt x="2520750" y="7423"/>
                </a:lnTo>
                <a:lnTo>
                  <a:pt x="2550775" y="27666"/>
                </a:lnTo>
                <a:lnTo>
                  <a:pt x="2571018" y="57691"/>
                </a:lnTo>
                <a:lnTo>
                  <a:pt x="2578441" y="94458"/>
                </a:lnTo>
                <a:lnTo>
                  <a:pt x="2578441" y="472279"/>
                </a:lnTo>
                <a:lnTo>
                  <a:pt x="2571018" y="509046"/>
                </a:lnTo>
                <a:lnTo>
                  <a:pt x="2550775" y="539071"/>
                </a:lnTo>
                <a:lnTo>
                  <a:pt x="2520750" y="559314"/>
                </a:lnTo>
                <a:lnTo>
                  <a:pt x="2483983" y="566738"/>
                </a:lnTo>
                <a:lnTo>
                  <a:pt x="94458" y="566738"/>
                </a:lnTo>
                <a:lnTo>
                  <a:pt x="57690" y="559314"/>
                </a:lnTo>
                <a:lnTo>
                  <a:pt x="27666" y="539071"/>
                </a:lnTo>
                <a:lnTo>
                  <a:pt x="7422" y="509046"/>
                </a:lnTo>
                <a:lnTo>
                  <a:pt x="0" y="472279"/>
                </a:lnTo>
                <a:lnTo>
                  <a:pt x="0" y="94458"/>
                </a:lnTo>
                <a:close/>
              </a:path>
            </a:pathLst>
          </a:custGeom>
          <a:ln w="12700">
            <a:solidFill>
              <a:srgbClr val="333C3C"/>
            </a:solidFill>
          </a:ln>
        </p:spPr>
        <p:txBody>
          <a:bodyPr wrap="square" lIns="0" tIns="0" rIns="0" bIns="0" rtlCol="0"/>
          <a:lstStyle/>
          <a:p>
            <a:endParaRPr sz="1350" dirty="0"/>
          </a:p>
        </p:txBody>
      </p:sp>
      <p:sp>
        <p:nvSpPr>
          <p:cNvPr id="16" name="object 16"/>
          <p:cNvSpPr txBox="1"/>
          <p:nvPr/>
        </p:nvSpPr>
        <p:spPr>
          <a:xfrm>
            <a:off x="2300883" y="3570246"/>
            <a:ext cx="1442561" cy="217367"/>
          </a:xfrm>
          <a:prstGeom prst="rect">
            <a:avLst/>
          </a:prstGeom>
        </p:spPr>
        <p:txBody>
          <a:bodyPr vert="horz" wrap="square" lIns="0" tIns="9525" rIns="0" bIns="0" rtlCol="0">
            <a:spAutoFit/>
          </a:bodyPr>
          <a:lstStyle/>
          <a:p>
            <a:pPr marL="9525">
              <a:spcBef>
                <a:spcPts val="75"/>
              </a:spcBef>
            </a:pPr>
            <a:r>
              <a:rPr sz="1350" spc="-8" dirty="0">
                <a:solidFill>
                  <a:srgbClr val="737572"/>
                </a:solidFill>
                <a:latin typeface="Calibri"/>
                <a:cs typeface="Calibri"/>
              </a:rPr>
              <a:t>Existing</a:t>
            </a:r>
            <a:r>
              <a:rPr sz="1350" spc="-34" dirty="0">
                <a:solidFill>
                  <a:srgbClr val="737572"/>
                </a:solidFill>
                <a:latin typeface="Calibri"/>
                <a:cs typeface="Calibri"/>
              </a:rPr>
              <a:t> </a:t>
            </a:r>
            <a:r>
              <a:rPr sz="1350" spc="-4" dirty="0">
                <a:solidFill>
                  <a:srgbClr val="737572"/>
                </a:solidFill>
                <a:latin typeface="Calibri"/>
                <a:cs typeface="Calibri"/>
              </a:rPr>
              <a:t>Applications</a:t>
            </a:r>
            <a:endParaRPr sz="1350" dirty="0">
              <a:latin typeface="Calibri"/>
              <a:cs typeface="Calibri"/>
            </a:endParaRPr>
          </a:p>
        </p:txBody>
      </p:sp>
      <p:sp>
        <p:nvSpPr>
          <p:cNvPr id="17" name="object 17"/>
          <p:cNvSpPr/>
          <p:nvPr/>
        </p:nvSpPr>
        <p:spPr>
          <a:xfrm>
            <a:off x="2501981" y="3093394"/>
            <a:ext cx="57150" cy="370523"/>
          </a:xfrm>
          <a:custGeom>
            <a:avLst/>
            <a:gdLst/>
            <a:ahLst/>
            <a:cxnLst/>
            <a:rect l="l" t="t" r="r" b="b"/>
            <a:pathLst>
              <a:path w="76200" h="494029">
                <a:moveTo>
                  <a:pt x="34925" y="417512"/>
                </a:moveTo>
                <a:lnTo>
                  <a:pt x="0" y="417512"/>
                </a:lnTo>
                <a:lnTo>
                  <a:pt x="38100" y="493712"/>
                </a:lnTo>
                <a:lnTo>
                  <a:pt x="69850" y="430212"/>
                </a:lnTo>
                <a:lnTo>
                  <a:pt x="34925" y="430212"/>
                </a:lnTo>
                <a:lnTo>
                  <a:pt x="34925" y="417512"/>
                </a:lnTo>
                <a:close/>
              </a:path>
              <a:path w="76200" h="494029">
                <a:moveTo>
                  <a:pt x="41275" y="76200"/>
                </a:moveTo>
                <a:lnTo>
                  <a:pt x="34925" y="76200"/>
                </a:lnTo>
                <a:lnTo>
                  <a:pt x="34925" y="430212"/>
                </a:lnTo>
                <a:lnTo>
                  <a:pt x="41275" y="430212"/>
                </a:lnTo>
                <a:lnTo>
                  <a:pt x="41275" y="76200"/>
                </a:lnTo>
                <a:close/>
              </a:path>
              <a:path w="76200" h="494029">
                <a:moveTo>
                  <a:pt x="76200" y="417512"/>
                </a:moveTo>
                <a:lnTo>
                  <a:pt x="41275" y="417512"/>
                </a:lnTo>
                <a:lnTo>
                  <a:pt x="41275" y="430212"/>
                </a:lnTo>
                <a:lnTo>
                  <a:pt x="69850" y="430212"/>
                </a:lnTo>
                <a:lnTo>
                  <a:pt x="76200" y="417512"/>
                </a:lnTo>
                <a:close/>
              </a:path>
              <a:path w="76200" h="494029">
                <a:moveTo>
                  <a:pt x="38098" y="0"/>
                </a:moveTo>
                <a:lnTo>
                  <a:pt x="0" y="76201"/>
                </a:lnTo>
                <a:lnTo>
                  <a:pt x="34925" y="76200"/>
                </a:lnTo>
                <a:lnTo>
                  <a:pt x="34925" y="63500"/>
                </a:lnTo>
                <a:lnTo>
                  <a:pt x="69849" y="63500"/>
                </a:lnTo>
                <a:lnTo>
                  <a:pt x="38098" y="0"/>
                </a:lnTo>
                <a:close/>
              </a:path>
              <a:path w="76200" h="494029">
                <a:moveTo>
                  <a:pt x="41275" y="63500"/>
                </a:moveTo>
                <a:lnTo>
                  <a:pt x="34925" y="63500"/>
                </a:lnTo>
                <a:lnTo>
                  <a:pt x="34925" y="76200"/>
                </a:lnTo>
                <a:lnTo>
                  <a:pt x="41275" y="76200"/>
                </a:lnTo>
                <a:lnTo>
                  <a:pt x="41275" y="63500"/>
                </a:lnTo>
                <a:close/>
              </a:path>
              <a:path w="76200" h="494029">
                <a:moveTo>
                  <a:pt x="69849" y="63500"/>
                </a:moveTo>
                <a:lnTo>
                  <a:pt x="41275" y="63500"/>
                </a:lnTo>
                <a:lnTo>
                  <a:pt x="41275" y="76200"/>
                </a:lnTo>
                <a:lnTo>
                  <a:pt x="76200" y="76200"/>
                </a:lnTo>
                <a:lnTo>
                  <a:pt x="69849" y="63500"/>
                </a:lnTo>
                <a:close/>
              </a:path>
            </a:pathLst>
          </a:custGeom>
          <a:solidFill>
            <a:srgbClr val="E2BB19"/>
          </a:solidFill>
        </p:spPr>
        <p:txBody>
          <a:bodyPr wrap="square" lIns="0" tIns="0" rIns="0" bIns="0" rtlCol="0"/>
          <a:lstStyle/>
          <a:p>
            <a:endParaRPr sz="1350" dirty="0"/>
          </a:p>
        </p:txBody>
      </p:sp>
      <p:sp>
        <p:nvSpPr>
          <p:cNvPr id="18" name="object 18"/>
          <p:cNvSpPr/>
          <p:nvPr/>
        </p:nvSpPr>
        <p:spPr>
          <a:xfrm>
            <a:off x="3311349" y="2310913"/>
            <a:ext cx="57150" cy="1153001"/>
          </a:xfrm>
          <a:custGeom>
            <a:avLst/>
            <a:gdLst/>
            <a:ahLst/>
            <a:cxnLst/>
            <a:rect l="l" t="t" r="r" b="b"/>
            <a:pathLst>
              <a:path w="76200" h="1537335">
                <a:moveTo>
                  <a:pt x="34925" y="1460821"/>
                </a:moveTo>
                <a:lnTo>
                  <a:pt x="0" y="1460821"/>
                </a:lnTo>
                <a:lnTo>
                  <a:pt x="38100" y="1537021"/>
                </a:lnTo>
                <a:lnTo>
                  <a:pt x="69850" y="1473521"/>
                </a:lnTo>
                <a:lnTo>
                  <a:pt x="34925" y="1473521"/>
                </a:lnTo>
                <a:lnTo>
                  <a:pt x="34925" y="1460821"/>
                </a:lnTo>
                <a:close/>
              </a:path>
              <a:path w="76200" h="1537335">
                <a:moveTo>
                  <a:pt x="41275" y="63501"/>
                </a:moveTo>
                <a:lnTo>
                  <a:pt x="34925" y="63501"/>
                </a:lnTo>
                <a:lnTo>
                  <a:pt x="34925" y="1473521"/>
                </a:lnTo>
                <a:lnTo>
                  <a:pt x="41275" y="1473521"/>
                </a:lnTo>
                <a:lnTo>
                  <a:pt x="41275" y="63501"/>
                </a:lnTo>
                <a:close/>
              </a:path>
              <a:path w="76200" h="1537335">
                <a:moveTo>
                  <a:pt x="76200" y="1460821"/>
                </a:moveTo>
                <a:lnTo>
                  <a:pt x="41275" y="1460821"/>
                </a:lnTo>
                <a:lnTo>
                  <a:pt x="41275" y="1473521"/>
                </a:lnTo>
                <a:lnTo>
                  <a:pt x="69850" y="1473521"/>
                </a:lnTo>
                <a:lnTo>
                  <a:pt x="76200" y="1460821"/>
                </a:lnTo>
                <a:close/>
              </a:path>
              <a:path w="76200" h="1537335">
                <a:moveTo>
                  <a:pt x="38100" y="0"/>
                </a:moveTo>
                <a:lnTo>
                  <a:pt x="0" y="76200"/>
                </a:lnTo>
                <a:lnTo>
                  <a:pt x="34925" y="76200"/>
                </a:lnTo>
                <a:lnTo>
                  <a:pt x="34925" y="63501"/>
                </a:lnTo>
                <a:lnTo>
                  <a:pt x="69850" y="63501"/>
                </a:lnTo>
                <a:lnTo>
                  <a:pt x="38100" y="0"/>
                </a:lnTo>
                <a:close/>
              </a:path>
              <a:path w="76200" h="1537335">
                <a:moveTo>
                  <a:pt x="69850" y="63501"/>
                </a:moveTo>
                <a:lnTo>
                  <a:pt x="41275" y="63501"/>
                </a:lnTo>
                <a:lnTo>
                  <a:pt x="41275" y="76200"/>
                </a:lnTo>
                <a:lnTo>
                  <a:pt x="76200" y="76200"/>
                </a:lnTo>
                <a:lnTo>
                  <a:pt x="69850" y="63501"/>
                </a:lnTo>
                <a:close/>
              </a:path>
            </a:pathLst>
          </a:custGeom>
          <a:solidFill>
            <a:srgbClr val="E2BB19"/>
          </a:solidFill>
        </p:spPr>
        <p:txBody>
          <a:bodyPr wrap="square" lIns="0" tIns="0" rIns="0" bIns="0" rtlCol="0"/>
          <a:lstStyle/>
          <a:p>
            <a:endParaRPr sz="1350" dirty="0"/>
          </a:p>
        </p:txBody>
      </p:sp>
      <p:sp>
        <p:nvSpPr>
          <p:cNvPr id="19" name="object 19"/>
          <p:cNvSpPr/>
          <p:nvPr/>
        </p:nvSpPr>
        <p:spPr>
          <a:xfrm>
            <a:off x="4798021" y="3215608"/>
            <a:ext cx="951548" cy="876776"/>
          </a:xfrm>
          <a:custGeom>
            <a:avLst/>
            <a:gdLst/>
            <a:ahLst/>
            <a:cxnLst/>
            <a:rect l="l" t="t" r="r" b="b"/>
            <a:pathLst>
              <a:path w="1268729" h="1169035">
                <a:moveTo>
                  <a:pt x="1073866" y="0"/>
                </a:moveTo>
                <a:lnTo>
                  <a:pt x="194755" y="0"/>
                </a:lnTo>
                <a:lnTo>
                  <a:pt x="150100" y="5143"/>
                </a:lnTo>
                <a:lnTo>
                  <a:pt x="109107" y="19795"/>
                </a:lnTo>
                <a:lnTo>
                  <a:pt x="72946" y="42785"/>
                </a:lnTo>
                <a:lnTo>
                  <a:pt x="42785" y="72945"/>
                </a:lnTo>
                <a:lnTo>
                  <a:pt x="19795" y="109106"/>
                </a:lnTo>
                <a:lnTo>
                  <a:pt x="5143" y="150099"/>
                </a:lnTo>
                <a:lnTo>
                  <a:pt x="0" y="194755"/>
                </a:lnTo>
                <a:lnTo>
                  <a:pt x="0" y="973752"/>
                </a:lnTo>
                <a:lnTo>
                  <a:pt x="5143" y="1018407"/>
                </a:lnTo>
                <a:lnTo>
                  <a:pt x="19795" y="1059400"/>
                </a:lnTo>
                <a:lnTo>
                  <a:pt x="42785" y="1095561"/>
                </a:lnTo>
                <a:lnTo>
                  <a:pt x="72946" y="1125721"/>
                </a:lnTo>
                <a:lnTo>
                  <a:pt x="109107" y="1148711"/>
                </a:lnTo>
                <a:lnTo>
                  <a:pt x="150100" y="1163363"/>
                </a:lnTo>
                <a:lnTo>
                  <a:pt x="194755" y="1168506"/>
                </a:lnTo>
                <a:lnTo>
                  <a:pt x="1073866" y="1168506"/>
                </a:lnTo>
                <a:lnTo>
                  <a:pt x="1118521" y="1163363"/>
                </a:lnTo>
                <a:lnTo>
                  <a:pt x="1159514" y="1148711"/>
                </a:lnTo>
                <a:lnTo>
                  <a:pt x="1195675" y="1125721"/>
                </a:lnTo>
                <a:lnTo>
                  <a:pt x="1225836" y="1095561"/>
                </a:lnTo>
                <a:lnTo>
                  <a:pt x="1248826" y="1059400"/>
                </a:lnTo>
                <a:lnTo>
                  <a:pt x="1263478" y="1018407"/>
                </a:lnTo>
                <a:lnTo>
                  <a:pt x="1268622" y="973752"/>
                </a:lnTo>
                <a:lnTo>
                  <a:pt x="1268622" y="194755"/>
                </a:lnTo>
                <a:lnTo>
                  <a:pt x="1263478" y="150099"/>
                </a:lnTo>
                <a:lnTo>
                  <a:pt x="1248826" y="109106"/>
                </a:lnTo>
                <a:lnTo>
                  <a:pt x="1225836" y="72945"/>
                </a:lnTo>
                <a:lnTo>
                  <a:pt x="1195675" y="42785"/>
                </a:lnTo>
                <a:lnTo>
                  <a:pt x="1159514" y="19795"/>
                </a:lnTo>
                <a:lnTo>
                  <a:pt x="1118521" y="5143"/>
                </a:lnTo>
                <a:lnTo>
                  <a:pt x="1073866" y="0"/>
                </a:lnTo>
                <a:close/>
              </a:path>
            </a:pathLst>
          </a:custGeom>
          <a:solidFill>
            <a:srgbClr val="FFFFFF"/>
          </a:solidFill>
        </p:spPr>
        <p:txBody>
          <a:bodyPr wrap="square" lIns="0" tIns="0" rIns="0" bIns="0" rtlCol="0"/>
          <a:lstStyle/>
          <a:p>
            <a:endParaRPr sz="1350" dirty="0"/>
          </a:p>
        </p:txBody>
      </p:sp>
      <p:sp>
        <p:nvSpPr>
          <p:cNvPr id="20" name="object 20"/>
          <p:cNvSpPr/>
          <p:nvPr/>
        </p:nvSpPr>
        <p:spPr>
          <a:xfrm>
            <a:off x="4798021" y="3215608"/>
            <a:ext cx="951548" cy="876776"/>
          </a:xfrm>
          <a:custGeom>
            <a:avLst/>
            <a:gdLst/>
            <a:ahLst/>
            <a:cxnLst/>
            <a:rect l="l" t="t" r="r" b="b"/>
            <a:pathLst>
              <a:path w="1268729" h="1169035">
                <a:moveTo>
                  <a:pt x="0" y="194755"/>
                </a:moveTo>
                <a:lnTo>
                  <a:pt x="5143" y="150099"/>
                </a:lnTo>
                <a:lnTo>
                  <a:pt x="19795" y="109106"/>
                </a:lnTo>
                <a:lnTo>
                  <a:pt x="42785" y="72945"/>
                </a:lnTo>
                <a:lnTo>
                  <a:pt x="72945" y="42785"/>
                </a:lnTo>
                <a:lnTo>
                  <a:pt x="109106" y="19795"/>
                </a:lnTo>
                <a:lnTo>
                  <a:pt x="150099" y="5143"/>
                </a:lnTo>
                <a:lnTo>
                  <a:pt x="194755" y="0"/>
                </a:lnTo>
                <a:lnTo>
                  <a:pt x="1073866" y="0"/>
                </a:lnTo>
                <a:lnTo>
                  <a:pt x="1118521" y="5143"/>
                </a:lnTo>
                <a:lnTo>
                  <a:pt x="1159514" y="19795"/>
                </a:lnTo>
                <a:lnTo>
                  <a:pt x="1195675" y="42785"/>
                </a:lnTo>
                <a:lnTo>
                  <a:pt x="1225835" y="72945"/>
                </a:lnTo>
                <a:lnTo>
                  <a:pt x="1248825" y="109106"/>
                </a:lnTo>
                <a:lnTo>
                  <a:pt x="1263477" y="150099"/>
                </a:lnTo>
                <a:lnTo>
                  <a:pt x="1268621" y="194755"/>
                </a:lnTo>
                <a:lnTo>
                  <a:pt x="1268621" y="973751"/>
                </a:lnTo>
                <a:lnTo>
                  <a:pt x="1263477" y="1018407"/>
                </a:lnTo>
                <a:lnTo>
                  <a:pt x="1248825" y="1059400"/>
                </a:lnTo>
                <a:lnTo>
                  <a:pt x="1225835" y="1095561"/>
                </a:lnTo>
                <a:lnTo>
                  <a:pt x="1195675" y="1125721"/>
                </a:lnTo>
                <a:lnTo>
                  <a:pt x="1159514" y="1148711"/>
                </a:lnTo>
                <a:lnTo>
                  <a:pt x="1118521" y="1163363"/>
                </a:lnTo>
                <a:lnTo>
                  <a:pt x="1073866" y="1168507"/>
                </a:lnTo>
                <a:lnTo>
                  <a:pt x="194755" y="1168507"/>
                </a:lnTo>
                <a:lnTo>
                  <a:pt x="150099" y="1163363"/>
                </a:lnTo>
                <a:lnTo>
                  <a:pt x="109106" y="1148711"/>
                </a:lnTo>
                <a:lnTo>
                  <a:pt x="72945" y="1125721"/>
                </a:lnTo>
                <a:lnTo>
                  <a:pt x="42785" y="1095561"/>
                </a:lnTo>
                <a:lnTo>
                  <a:pt x="19795" y="1059400"/>
                </a:lnTo>
                <a:lnTo>
                  <a:pt x="5143" y="1018407"/>
                </a:lnTo>
                <a:lnTo>
                  <a:pt x="0" y="973751"/>
                </a:lnTo>
                <a:lnTo>
                  <a:pt x="0" y="194755"/>
                </a:lnTo>
                <a:close/>
              </a:path>
            </a:pathLst>
          </a:custGeom>
          <a:ln w="12700">
            <a:solidFill>
              <a:srgbClr val="333C3C"/>
            </a:solidFill>
          </a:ln>
        </p:spPr>
        <p:txBody>
          <a:bodyPr wrap="square" lIns="0" tIns="0" rIns="0" bIns="0" rtlCol="0"/>
          <a:lstStyle/>
          <a:p>
            <a:endParaRPr sz="1350" dirty="0"/>
          </a:p>
        </p:txBody>
      </p:sp>
      <p:sp>
        <p:nvSpPr>
          <p:cNvPr id="21" name="object 21"/>
          <p:cNvSpPr txBox="1"/>
          <p:nvPr/>
        </p:nvSpPr>
        <p:spPr>
          <a:xfrm>
            <a:off x="5115996" y="3531384"/>
            <a:ext cx="316230"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A</a:t>
            </a:r>
            <a:r>
              <a:rPr sz="1350" spc="-8" dirty="0">
                <a:solidFill>
                  <a:srgbClr val="737572"/>
                </a:solidFill>
                <a:latin typeface="Calibri"/>
                <a:cs typeface="Calibri"/>
              </a:rPr>
              <a:t>P</a:t>
            </a:r>
            <a:r>
              <a:rPr sz="1350" spc="-4" dirty="0">
                <a:solidFill>
                  <a:srgbClr val="737572"/>
                </a:solidFill>
                <a:latin typeface="Calibri"/>
                <a:cs typeface="Calibri"/>
              </a:rPr>
              <a:t>I</a:t>
            </a:r>
            <a:r>
              <a:rPr sz="1350" dirty="0">
                <a:solidFill>
                  <a:srgbClr val="737572"/>
                </a:solidFill>
                <a:latin typeface="Calibri"/>
                <a:cs typeface="Calibri"/>
              </a:rPr>
              <a:t>s</a:t>
            </a:r>
            <a:endParaRPr sz="1350" dirty="0">
              <a:latin typeface="Calibri"/>
              <a:cs typeface="Calibri"/>
            </a:endParaRPr>
          </a:p>
        </p:txBody>
      </p:sp>
      <p:sp>
        <p:nvSpPr>
          <p:cNvPr id="22" name="object 22"/>
          <p:cNvSpPr/>
          <p:nvPr/>
        </p:nvSpPr>
        <p:spPr>
          <a:xfrm>
            <a:off x="5749487" y="2650499"/>
            <a:ext cx="281940" cy="1005840"/>
          </a:xfrm>
          <a:custGeom>
            <a:avLst/>
            <a:gdLst/>
            <a:ahLst/>
            <a:cxnLst/>
            <a:rect l="l" t="t" r="r" b="b"/>
            <a:pathLst>
              <a:path w="375920" h="1341120">
                <a:moveTo>
                  <a:pt x="334582" y="1334559"/>
                </a:moveTo>
                <a:lnTo>
                  <a:pt x="0" y="1334559"/>
                </a:lnTo>
                <a:lnTo>
                  <a:pt x="0" y="1340909"/>
                </a:lnTo>
                <a:lnTo>
                  <a:pt x="340932" y="1340909"/>
                </a:lnTo>
                <a:lnTo>
                  <a:pt x="340932" y="1337734"/>
                </a:lnTo>
                <a:lnTo>
                  <a:pt x="334582" y="1337734"/>
                </a:lnTo>
                <a:lnTo>
                  <a:pt x="334582" y="1334559"/>
                </a:lnTo>
                <a:close/>
              </a:path>
              <a:path w="375920" h="1341120">
                <a:moveTo>
                  <a:pt x="340932" y="63500"/>
                </a:moveTo>
                <a:lnTo>
                  <a:pt x="334582" y="63500"/>
                </a:lnTo>
                <a:lnTo>
                  <a:pt x="334582" y="1337734"/>
                </a:lnTo>
                <a:lnTo>
                  <a:pt x="337757" y="1334559"/>
                </a:lnTo>
                <a:lnTo>
                  <a:pt x="340932" y="1334559"/>
                </a:lnTo>
                <a:lnTo>
                  <a:pt x="340932" y="63500"/>
                </a:lnTo>
                <a:close/>
              </a:path>
              <a:path w="375920" h="1341120">
                <a:moveTo>
                  <a:pt x="340932" y="1334559"/>
                </a:moveTo>
                <a:lnTo>
                  <a:pt x="337757" y="1334559"/>
                </a:lnTo>
                <a:lnTo>
                  <a:pt x="334582" y="1337734"/>
                </a:lnTo>
                <a:lnTo>
                  <a:pt x="340932" y="1337734"/>
                </a:lnTo>
                <a:lnTo>
                  <a:pt x="340932" y="1334559"/>
                </a:lnTo>
                <a:close/>
              </a:path>
              <a:path w="375920" h="1341120">
                <a:moveTo>
                  <a:pt x="337757" y="0"/>
                </a:moveTo>
                <a:lnTo>
                  <a:pt x="299657" y="76200"/>
                </a:lnTo>
                <a:lnTo>
                  <a:pt x="334582" y="76200"/>
                </a:lnTo>
                <a:lnTo>
                  <a:pt x="334582" y="63500"/>
                </a:lnTo>
                <a:lnTo>
                  <a:pt x="369507" y="63500"/>
                </a:lnTo>
                <a:lnTo>
                  <a:pt x="337757" y="0"/>
                </a:lnTo>
                <a:close/>
              </a:path>
              <a:path w="375920" h="1341120">
                <a:moveTo>
                  <a:pt x="369507" y="63500"/>
                </a:moveTo>
                <a:lnTo>
                  <a:pt x="340932" y="63500"/>
                </a:lnTo>
                <a:lnTo>
                  <a:pt x="340932" y="76200"/>
                </a:lnTo>
                <a:lnTo>
                  <a:pt x="375857" y="76200"/>
                </a:lnTo>
                <a:lnTo>
                  <a:pt x="369507" y="63500"/>
                </a:lnTo>
                <a:close/>
              </a:path>
            </a:pathLst>
          </a:custGeom>
          <a:solidFill>
            <a:srgbClr val="E2BB19"/>
          </a:solidFill>
        </p:spPr>
        <p:txBody>
          <a:bodyPr wrap="square" lIns="0" tIns="0" rIns="0" bIns="0" rtlCol="0"/>
          <a:lstStyle/>
          <a:p>
            <a:endParaRPr sz="1350" dirty="0"/>
          </a:p>
        </p:txBody>
      </p:sp>
      <p:sp>
        <p:nvSpPr>
          <p:cNvPr id="23" name="object 23"/>
          <p:cNvSpPr/>
          <p:nvPr/>
        </p:nvSpPr>
        <p:spPr>
          <a:xfrm>
            <a:off x="4971016" y="2270797"/>
            <a:ext cx="1934051" cy="380048"/>
          </a:xfrm>
          <a:custGeom>
            <a:avLst/>
            <a:gdLst/>
            <a:ahLst/>
            <a:cxnLst/>
            <a:rect l="l" t="t" r="r" b="b"/>
            <a:pathLst>
              <a:path w="2578734" h="506730">
                <a:moveTo>
                  <a:pt x="2494000" y="0"/>
                </a:moveTo>
                <a:lnTo>
                  <a:pt x="84438" y="0"/>
                </a:lnTo>
                <a:lnTo>
                  <a:pt x="51571" y="6635"/>
                </a:lnTo>
                <a:lnTo>
                  <a:pt x="24731" y="24731"/>
                </a:lnTo>
                <a:lnTo>
                  <a:pt x="6635" y="51572"/>
                </a:lnTo>
                <a:lnTo>
                  <a:pt x="0" y="84439"/>
                </a:lnTo>
                <a:lnTo>
                  <a:pt x="0" y="422187"/>
                </a:lnTo>
                <a:lnTo>
                  <a:pt x="6635" y="455055"/>
                </a:lnTo>
                <a:lnTo>
                  <a:pt x="24731" y="481895"/>
                </a:lnTo>
                <a:lnTo>
                  <a:pt x="51571" y="499991"/>
                </a:lnTo>
                <a:lnTo>
                  <a:pt x="84438" y="506627"/>
                </a:lnTo>
                <a:lnTo>
                  <a:pt x="2494000" y="506627"/>
                </a:lnTo>
                <a:lnTo>
                  <a:pt x="2526868" y="499991"/>
                </a:lnTo>
                <a:lnTo>
                  <a:pt x="2553708" y="481895"/>
                </a:lnTo>
                <a:lnTo>
                  <a:pt x="2571804" y="455055"/>
                </a:lnTo>
                <a:lnTo>
                  <a:pt x="2578440" y="422187"/>
                </a:lnTo>
                <a:lnTo>
                  <a:pt x="2578440" y="84439"/>
                </a:lnTo>
                <a:lnTo>
                  <a:pt x="2571804" y="51572"/>
                </a:lnTo>
                <a:lnTo>
                  <a:pt x="2553708" y="24731"/>
                </a:lnTo>
                <a:lnTo>
                  <a:pt x="2526868" y="6635"/>
                </a:lnTo>
                <a:lnTo>
                  <a:pt x="2494000" y="0"/>
                </a:lnTo>
                <a:close/>
              </a:path>
            </a:pathLst>
          </a:custGeom>
          <a:solidFill>
            <a:srgbClr val="FFFFFF"/>
          </a:solidFill>
        </p:spPr>
        <p:txBody>
          <a:bodyPr wrap="square" lIns="0" tIns="0" rIns="0" bIns="0" rtlCol="0"/>
          <a:lstStyle/>
          <a:p>
            <a:endParaRPr sz="1350" dirty="0"/>
          </a:p>
        </p:txBody>
      </p:sp>
      <p:sp>
        <p:nvSpPr>
          <p:cNvPr id="24" name="object 24"/>
          <p:cNvSpPr/>
          <p:nvPr/>
        </p:nvSpPr>
        <p:spPr>
          <a:xfrm>
            <a:off x="4971016" y="2270797"/>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2" y="0"/>
                </a:lnTo>
                <a:lnTo>
                  <a:pt x="2526869" y="6635"/>
                </a:lnTo>
                <a:lnTo>
                  <a:pt x="2553709" y="24731"/>
                </a:lnTo>
                <a:lnTo>
                  <a:pt x="2571805" y="51571"/>
                </a:lnTo>
                <a:lnTo>
                  <a:pt x="2578441" y="84439"/>
                </a:lnTo>
                <a:lnTo>
                  <a:pt x="2578441" y="422187"/>
                </a:lnTo>
                <a:lnTo>
                  <a:pt x="2571805" y="455055"/>
                </a:lnTo>
                <a:lnTo>
                  <a:pt x="2553709" y="481895"/>
                </a:lnTo>
                <a:lnTo>
                  <a:pt x="2526869" y="499991"/>
                </a:lnTo>
                <a:lnTo>
                  <a:pt x="2494002"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25" name="object 25"/>
          <p:cNvSpPr txBox="1"/>
          <p:nvPr/>
        </p:nvSpPr>
        <p:spPr>
          <a:xfrm>
            <a:off x="5437083" y="2338092"/>
            <a:ext cx="1001554"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User</a:t>
            </a:r>
            <a:r>
              <a:rPr sz="1350" spc="-53" dirty="0">
                <a:solidFill>
                  <a:srgbClr val="737572"/>
                </a:solidFill>
                <a:latin typeface="Calibri"/>
                <a:cs typeface="Calibri"/>
              </a:rPr>
              <a:t> </a:t>
            </a:r>
            <a:r>
              <a:rPr sz="1350" spc="-8" dirty="0">
                <a:solidFill>
                  <a:srgbClr val="737572"/>
                </a:solidFill>
                <a:latin typeface="Calibri"/>
                <a:cs typeface="Calibri"/>
              </a:rPr>
              <a:t>Interface</a:t>
            </a:r>
            <a:endParaRPr sz="1350" dirty="0">
              <a:latin typeface="Calibri"/>
              <a:cs typeface="Calibri"/>
            </a:endParaRPr>
          </a:p>
        </p:txBody>
      </p:sp>
      <p:sp>
        <p:nvSpPr>
          <p:cNvPr id="26" name="object 26"/>
          <p:cNvSpPr/>
          <p:nvPr/>
        </p:nvSpPr>
        <p:spPr>
          <a:xfrm>
            <a:off x="3961614" y="3627236"/>
            <a:ext cx="839629" cy="57150"/>
          </a:xfrm>
          <a:custGeom>
            <a:avLst/>
            <a:gdLst/>
            <a:ahLst/>
            <a:cxnLst/>
            <a:rect l="l" t="t" r="r" b="b"/>
            <a:pathLst>
              <a:path w="1119504" h="76200">
                <a:moveTo>
                  <a:pt x="1043127" y="41276"/>
                </a:moveTo>
                <a:lnTo>
                  <a:pt x="1043127" y="76201"/>
                </a:lnTo>
                <a:lnTo>
                  <a:pt x="1112977" y="41276"/>
                </a:lnTo>
                <a:lnTo>
                  <a:pt x="1043127" y="41276"/>
                </a:lnTo>
                <a:close/>
              </a:path>
              <a:path w="1119504" h="76200">
                <a:moveTo>
                  <a:pt x="76200" y="0"/>
                </a:moveTo>
                <a:lnTo>
                  <a:pt x="0" y="38099"/>
                </a:lnTo>
                <a:lnTo>
                  <a:pt x="76200" y="76199"/>
                </a:lnTo>
                <a:lnTo>
                  <a:pt x="76200" y="41275"/>
                </a:lnTo>
                <a:lnTo>
                  <a:pt x="63500" y="41274"/>
                </a:lnTo>
                <a:lnTo>
                  <a:pt x="63500" y="34924"/>
                </a:lnTo>
                <a:lnTo>
                  <a:pt x="76200" y="34924"/>
                </a:lnTo>
                <a:lnTo>
                  <a:pt x="76200" y="0"/>
                </a:lnTo>
                <a:close/>
              </a:path>
              <a:path w="1119504" h="76200">
                <a:moveTo>
                  <a:pt x="1043127" y="34926"/>
                </a:moveTo>
                <a:lnTo>
                  <a:pt x="1043127" y="41276"/>
                </a:lnTo>
                <a:lnTo>
                  <a:pt x="1055827" y="41276"/>
                </a:lnTo>
                <a:lnTo>
                  <a:pt x="1055827" y="34926"/>
                </a:lnTo>
                <a:lnTo>
                  <a:pt x="1043127" y="34926"/>
                </a:lnTo>
                <a:close/>
              </a:path>
              <a:path w="1119504" h="76200">
                <a:moveTo>
                  <a:pt x="1043127" y="1"/>
                </a:moveTo>
                <a:lnTo>
                  <a:pt x="1043127" y="34926"/>
                </a:lnTo>
                <a:lnTo>
                  <a:pt x="1055827" y="34926"/>
                </a:lnTo>
                <a:lnTo>
                  <a:pt x="1055827" y="41276"/>
                </a:lnTo>
                <a:lnTo>
                  <a:pt x="1112979" y="41274"/>
                </a:lnTo>
                <a:lnTo>
                  <a:pt x="1119327" y="38101"/>
                </a:lnTo>
                <a:lnTo>
                  <a:pt x="1043127" y="1"/>
                </a:lnTo>
                <a:close/>
              </a:path>
              <a:path w="1119504" h="76200">
                <a:moveTo>
                  <a:pt x="76200" y="34925"/>
                </a:moveTo>
                <a:lnTo>
                  <a:pt x="76200" y="41275"/>
                </a:lnTo>
                <a:lnTo>
                  <a:pt x="1043127" y="41276"/>
                </a:lnTo>
                <a:lnTo>
                  <a:pt x="1043127" y="34926"/>
                </a:lnTo>
                <a:lnTo>
                  <a:pt x="76200" y="34925"/>
                </a:lnTo>
                <a:close/>
              </a:path>
              <a:path w="1119504" h="76200">
                <a:moveTo>
                  <a:pt x="63500" y="34924"/>
                </a:moveTo>
                <a:lnTo>
                  <a:pt x="63500" y="41274"/>
                </a:lnTo>
                <a:lnTo>
                  <a:pt x="76200" y="41275"/>
                </a:lnTo>
                <a:lnTo>
                  <a:pt x="76200" y="34925"/>
                </a:lnTo>
                <a:lnTo>
                  <a:pt x="63500" y="34924"/>
                </a:lnTo>
                <a:close/>
              </a:path>
              <a:path w="1119504" h="76200">
                <a:moveTo>
                  <a:pt x="76200" y="34924"/>
                </a:moveTo>
                <a:lnTo>
                  <a:pt x="63500" y="34924"/>
                </a:lnTo>
                <a:lnTo>
                  <a:pt x="76200" y="34925"/>
                </a:lnTo>
                <a:close/>
              </a:path>
            </a:pathLst>
          </a:custGeom>
          <a:solidFill>
            <a:srgbClr val="E2BB19"/>
          </a:solidFill>
        </p:spPr>
        <p:txBody>
          <a:bodyPr wrap="square" lIns="0" tIns="0" rIns="0" bIns="0" rtlCol="0"/>
          <a:lstStyle/>
          <a:p>
            <a:endParaRPr sz="1350" dirty="0"/>
          </a:p>
        </p:txBody>
      </p:sp>
      <p:sp>
        <p:nvSpPr>
          <p:cNvPr id="27" name="object 27"/>
          <p:cNvSpPr txBox="1"/>
          <p:nvPr/>
        </p:nvSpPr>
        <p:spPr>
          <a:xfrm>
            <a:off x="2121101" y="4944017"/>
            <a:ext cx="4618673" cy="415787"/>
          </a:xfrm>
          <a:prstGeom prst="rect">
            <a:avLst/>
          </a:prstGeom>
        </p:spPr>
        <p:txBody>
          <a:bodyPr vert="horz" wrap="square" lIns="0" tIns="21431" rIns="0" bIns="0" rtlCol="0">
            <a:spAutoFit/>
          </a:bodyPr>
          <a:lstStyle/>
          <a:p>
            <a:pPr marL="9525" marR="3810">
              <a:lnSpc>
                <a:spcPts val="1568"/>
              </a:lnSpc>
              <a:spcBef>
                <a:spcPts val="169"/>
              </a:spcBef>
            </a:pPr>
            <a:r>
              <a:rPr sz="1200" spc="-4" dirty="0">
                <a:solidFill>
                  <a:srgbClr val="737572"/>
                </a:solidFill>
                <a:latin typeface="Arial" panose="020B0604020202020204" pitchFamily="34" charset="0"/>
                <a:cs typeface="Arial" panose="020B0604020202020204" pitchFamily="34" charset="0"/>
              </a:rPr>
              <a:t>Initially select applications will </a:t>
            </a:r>
            <a:r>
              <a:rPr sz="1200" dirty="0">
                <a:solidFill>
                  <a:srgbClr val="737572"/>
                </a:solidFill>
                <a:latin typeface="Arial" panose="020B0604020202020204" pitchFamily="34" charset="0"/>
                <a:cs typeface="Arial" panose="020B0604020202020204" pitchFamily="34" charset="0"/>
              </a:rPr>
              <a:t>be </a:t>
            </a:r>
            <a:r>
              <a:rPr sz="1200" spc="-8" dirty="0">
                <a:solidFill>
                  <a:srgbClr val="737572"/>
                </a:solidFill>
                <a:latin typeface="Arial" panose="020B0604020202020204" pitchFamily="34" charset="0"/>
                <a:cs typeface="Arial" panose="020B0604020202020204" pitchFamily="34" charset="0"/>
              </a:rPr>
              <a:t>delivered </a:t>
            </a:r>
            <a:r>
              <a:rPr sz="1200" spc="-4" dirty="0">
                <a:solidFill>
                  <a:srgbClr val="737572"/>
                </a:solidFill>
                <a:latin typeface="Arial" panose="020B0604020202020204" pitchFamily="34" charset="0"/>
                <a:cs typeface="Arial" panose="020B0604020202020204" pitchFamily="34" charset="0"/>
              </a:rPr>
              <a:t>through </a:t>
            </a:r>
            <a:r>
              <a:rPr sz="1200" dirty="0">
                <a:solidFill>
                  <a:srgbClr val="737572"/>
                </a:solidFill>
                <a:latin typeface="Arial" panose="020B0604020202020204" pitchFamily="34" charset="0"/>
                <a:cs typeface="Arial" panose="020B0604020202020204" pitchFamily="34" charset="0"/>
              </a:rPr>
              <a:t>a </a:t>
            </a:r>
            <a:r>
              <a:rPr sz="1200" spc="-4" dirty="0">
                <a:solidFill>
                  <a:srgbClr val="737572"/>
                </a:solidFill>
                <a:latin typeface="Arial" panose="020B0604020202020204" pitchFamily="34" charset="0"/>
                <a:cs typeface="Arial" panose="020B0604020202020204" pitchFamily="34" charset="0"/>
              </a:rPr>
              <a:t>new user  </a:t>
            </a:r>
            <a:r>
              <a:rPr sz="1200" spc="-8" dirty="0">
                <a:solidFill>
                  <a:srgbClr val="737572"/>
                </a:solidFill>
                <a:latin typeface="Arial" panose="020B0604020202020204" pitchFamily="34" charset="0"/>
                <a:cs typeface="Arial" panose="020B0604020202020204" pitchFamily="34" charset="0"/>
              </a:rPr>
              <a:t>interface </a:t>
            </a:r>
            <a:r>
              <a:rPr sz="1200" spc="-4" dirty="0">
                <a:solidFill>
                  <a:srgbClr val="737572"/>
                </a:solidFill>
                <a:latin typeface="Arial" panose="020B0604020202020204" pitchFamily="34" charset="0"/>
                <a:cs typeface="Arial" panose="020B0604020202020204" pitchFamily="34" charset="0"/>
              </a:rPr>
              <a:t>whilst </a:t>
            </a:r>
            <a:r>
              <a:rPr sz="1200" spc="-8" dirty="0">
                <a:solidFill>
                  <a:srgbClr val="737572"/>
                </a:solidFill>
                <a:latin typeface="Arial" panose="020B0604020202020204" pitchFamily="34" charset="0"/>
                <a:cs typeface="Arial" panose="020B0604020202020204" pitchFamily="34" charset="0"/>
              </a:rPr>
              <a:t>existing </a:t>
            </a:r>
            <a:r>
              <a:rPr sz="1200" spc="-4" dirty="0">
                <a:solidFill>
                  <a:srgbClr val="737572"/>
                </a:solidFill>
                <a:latin typeface="Arial" panose="020B0604020202020204" pitchFamily="34" charset="0"/>
                <a:cs typeface="Arial" panose="020B0604020202020204" pitchFamily="34" charset="0"/>
              </a:rPr>
              <a:t>applications </a:t>
            </a:r>
            <a:r>
              <a:rPr sz="1200" dirty="0">
                <a:solidFill>
                  <a:srgbClr val="737572"/>
                </a:solidFill>
                <a:latin typeface="Arial" panose="020B0604020202020204" pitchFamily="34" charset="0"/>
                <a:cs typeface="Arial" panose="020B0604020202020204" pitchFamily="34" charset="0"/>
              </a:rPr>
              <a:t>will </a:t>
            </a:r>
            <a:r>
              <a:rPr sz="1200" spc="-4" dirty="0">
                <a:solidFill>
                  <a:srgbClr val="737572"/>
                </a:solidFill>
                <a:latin typeface="Arial" panose="020B0604020202020204" pitchFamily="34" charset="0"/>
                <a:cs typeface="Arial" panose="020B0604020202020204" pitchFamily="34" charset="0"/>
              </a:rPr>
              <a:t>continue </a:t>
            </a:r>
            <a:r>
              <a:rPr sz="1200" spc="-11" dirty="0">
                <a:solidFill>
                  <a:srgbClr val="737572"/>
                </a:solidFill>
                <a:latin typeface="Arial" panose="020B0604020202020204" pitchFamily="34" charset="0"/>
                <a:cs typeface="Arial" panose="020B0604020202020204" pitchFamily="34" charset="0"/>
              </a:rPr>
              <a:t>to </a:t>
            </a:r>
            <a:r>
              <a:rPr sz="1200" dirty="0">
                <a:solidFill>
                  <a:srgbClr val="737572"/>
                </a:solidFill>
                <a:latin typeface="Arial" panose="020B0604020202020204" pitchFamily="34" charset="0"/>
                <a:cs typeface="Arial" panose="020B0604020202020204" pitchFamily="34" charset="0"/>
              </a:rPr>
              <a:t>run as</a:t>
            </a:r>
            <a:r>
              <a:rPr sz="1200" spc="30" dirty="0">
                <a:solidFill>
                  <a:srgbClr val="737572"/>
                </a:solidFill>
                <a:latin typeface="Arial" panose="020B0604020202020204" pitchFamily="34" charset="0"/>
                <a:cs typeface="Arial" panose="020B0604020202020204" pitchFamily="34" charset="0"/>
              </a:rPr>
              <a:t> </a:t>
            </a:r>
            <a:r>
              <a:rPr sz="1200" spc="-11" dirty="0">
                <a:solidFill>
                  <a:srgbClr val="737572"/>
                </a:solidFill>
                <a:latin typeface="Arial" panose="020B0604020202020204" pitchFamily="34" charset="0"/>
                <a:cs typeface="Arial" panose="020B0604020202020204" pitchFamily="34" charset="0"/>
              </a:rPr>
              <a:t>before</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029224" y="2439711"/>
            <a:ext cx="1934051" cy="380048"/>
          </a:xfrm>
          <a:custGeom>
            <a:avLst/>
            <a:gdLst/>
            <a:ahLst/>
            <a:cxnLst/>
            <a:rect l="l" t="t" r="r" b="b"/>
            <a:pathLst>
              <a:path w="2578734" h="506730">
                <a:moveTo>
                  <a:pt x="2494001" y="0"/>
                </a:moveTo>
                <a:lnTo>
                  <a:pt x="84439" y="0"/>
                </a:lnTo>
                <a:lnTo>
                  <a:pt x="51572" y="6635"/>
                </a:lnTo>
                <a:lnTo>
                  <a:pt x="24731" y="24731"/>
                </a:lnTo>
                <a:lnTo>
                  <a:pt x="6635" y="51572"/>
                </a:lnTo>
                <a:lnTo>
                  <a:pt x="0" y="84439"/>
                </a:lnTo>
                <a:lnTo>
                  <a:pt x="0" y="422187"/>
                </a:lnTo>
                <a:lnTo>
                  <a:pt x="6635" y="455055"/>
                </a:lnTo>
                <a:lnTo>
                  <a:pt x="24731" y="481895"/>
                </a:lnTo>
                <a:lnTo>
                  <a:pt x="51572" y="499991"/>
                </a:lnTo>
                <a:lnTo>
                  <a:pt x="84439" y="506627"/>
                </a:lnTo>
                <a:lnTo>
                  <a:pt x="2494001" y="506627"/>
                </a:lnTo>
                <a:lnTo>
                  <a:pt x="2526869" y="499991"/>
                </a:lnTo>
                <a:lnTo>
                  <a:pt x="2553709" y="481895"/>
                </a:lnTo>
                <a:lnTo>
                  <a:pt x="2571805" y="455055"/>
                </a:lnTo>
                <a:lnTo>
                  <a:pt x="2578441" y="422187"/>
                </a:lnTo>
                <a:lnTo>
                  <a:pt x="2578441" y="84439"/>
                </a:lnTo>
                <a:lnTo>
                  <a:pt x="2571805" y="51572"/>
                </a:lnTo>
                <a:lnTo>
                  <a:pt x="2553709" y="24731"/>
                </a:lnTo>
                <a:lnTo>
                  <a:pt x="2526869" y="6635"/>
                </a:lnTo>
                <a:lnTo>
                  <a:pt x="2494001" y="0"/>
                </a:lnTo>
                <a:close/>
              </a:path>
            </a:pathLst>
          </a:custGeom>
          <a:solidFill>
            <a:srgbClr val="FFFFFF"/>
          </a:solidFill>
        </p:spPr>
        <p:txBody>
          <a:bodyPr wrap="square" lIns="0" tIns="0" rIns="0" bIns="0" rtlCol="0"/>
          <a:lstStyle/>
          <a:p>
            <a:endParaRPr sz="1350" dirty="0"/>
          </a:p>
        </p:txBody>
      </p:sp>
      <p:sp>
        <p:nvSpPr>
          <p:cNvPr id="9" name="object 9"/>
          <p:cNvSpPr/>
          <p:nvPr/>
        </p:nvSpPr>
        <p:spPr>
          <a:xfrm>
            <a:off x="2029224" y="2439711"/>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2" y="0"/>
                </a:lnTo>
                <a:lnTo>
                  <a:pt x="2526869" y="6635"/>
                </a:lnTo>
                <a:lnTo>
                  <a:pt x="2553709" y="24731"/>
                </a:lnTo>
                <a:lnTo>
                  <a:pt x="2571805" y="51571"/>
                </a:lnTo>
                <a:lnTo>
                  <a:pt x="2578441" y="84439"/>
                </a:lnTo>
                <a:lnTo>
                  <a:pt x="2578441" y="422187"/>
                </a:lnTo>
                <a:lnTo>
                  <a:pt x="2571805" y="455055"/>
                </a:lnTo>
                <a:lnTo>
                  <a:pt x="2553709" y="481895"/>
                </a:lnTo>
                <a:lnTo>
                  <a:pt x="2526869" y="499991"/>
                </a:lnTo>
                <a:lnTo>
                  <a:pt x="2494002"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10" name="object 10"/>
          <p:cNvSpPr txBox="1"/>
          <p:nvPr/>
        </p:nvSpPr>
        <p:spPr>
          <a:xfrm>
            <a:off x="2450119" y="2508424"/>
            <a:ext cx="1092518"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New</a:t>
            </a:r>
            <a:r>
              <a:rPr sz="1350" spc="-34" dirty="0">
                <a:solidFill>
                  <a:srgbClr val="737572"/>
                </a:solidFill>
                <a:latin typeface="Calibri"/>
                <a:cs typeface="Calibri"/>
              </a:rPr>
              <a:t> </a:t>
            </a:r>
            <a:r>
              <a:rPr sz="1350" spc="-8" dirty="0">
                <a:solidFill>
                  <a:srgbClr val="737572"/>
                </a:solidFill>
                <a:latin typeface="Calibri"/>
                <a:cs typeface="Calibri"/>
              </a:rPr>
              <a:t>Databases</a:t>
            </a:r>
            <a:endParaRPr sz="1350" dirty="0">
              <a:latin typeface="Calibri"/>
              <a:cs typeface="Calibri"/>
            </a:endParaRPr>
          </a:p>
        </p:txBody>
      </p:sp>
      <p:sp>
        <p:nvSpPr>
          <p:cNvPr id="11" name="object 11"/>
          <p:cNvSpPr/>
          <p:nvPr/>
        </p:nvSpPr>
        <p:spPr>
          <a:xfrm>
            <a:off x="1525543" y="3293731"/>
            <a:ext cx="2005013" cy="441484"/>
          </a:xfrm>
          <a:custGeom>
            <a:avLst/>
            <a:gdLst/>
            <a:ahLst/>
            <a:cxnLst/>
            <a:rect l="l" t="t" r="r" b="b"/>
            <a:pathLst>
              <a:path w="2673350" h="588645">
                <a:moveTo>
                  <a:pt x="2575059" y="0"/>
                </a:moveTo>
                <a:lnTo>
                  <a:pt x="98107" y="0"/>
                </a:lnTo>
                <a:lnTo>
                  <a:pt x="59919" y="7709"/>
                </a:lnTo>
                <a:lnTo>
                  <a:pt x="28735" y="28735"/>
                </a:lnTo>
                <a:lnTo>
                  <a:pt x="7709" y="59919"/>
                </a:lnTo>
                <a:lnTo>
                  <a:pt x="0" y="98107"/>
                </a:lnTo>
                <a:lnTo>
                  <a:pt x="0" y="490514"/>
                </a:lnTo>
                <a:lnTo>
                  <a:pt x="7709" y="528701"/>
                </a:lnTo>
                <a:lnTo>
                  <a:pt x="28735" y="559886"/>
                </a:lnTo>
                <a:lnTo>
                  <a:pt x="59919" y="580911"/>
                </a:lnTo>
                <a:lnTo>
                  <a:pt x="98107" y="588620"/>
                </a:lnTo>
                <a:lnTo>
                  <a:pt x="2575059" y="588620"/>
                </a:lnTo>
                <a:lnTo>
                  <a:pt x="2613247" y="580911"/>
                </a:lnTo>
                <a:lnTo>
                  <a:pt x="2644431" y="559886"/>
                </a:lnTo>
                <a:lnTo>
                  <a:pt x="2665456" y="528701"/>
                </a:lnTo>
                <a:lnTo>
                  <a:pt x="2673165" y="490514"/>
                </a:lnTo>
                <a:lnTo>
                  <a:pt x="2673165" y="98107"/>
                </a:lnTo>
                <a:lnTo>
                  <a:pt x="2665456" y="59919"/>
                </a:lnTo>
                <a:lnTo>
                  <a:pt x="2644431" y="28735"/>
                </a:lnTo>
                <a:lnTo>
                  <a:pt x="2613247" y="7709"/>
                </a:lnTo>
                <a:lnTo>
                  <a:pt x="2575059" y="0"/>
                </a:lnTo>
                <a:close/>
              </a:path>
            </a:pathLst>
          </a:custGeom>
          <a:solidFill>
            <a:srgbClr val="FFFFFF"/>
          </a:solidFill>
        </p:spPr>
        <p:txBody>
          <a:bodyPr wrap="square" lIns="0" tIns="0" rIns="0" bIns="0" rtlCol="0"/>
          <a:lstStyle/>
          <a:p>
            <a:endParaRPr sz="1350" dirty="0"/>
          </a:p>
        </p:txBody>
      </p:sp>
      <p:sp>
        <p:nvSpPr>
          <p:cNvPr id="12" name="object 12"/>
          <p:cNvSpPr/>
          <p:nvPr/>
        </p:nvSpPr>
        <p:spPr>
          <a:xfrm>
            <a:off x="1525543" y="3293731"/>
            <a:ext cx="2005013" cy="441484"/>
          </a:xfrm>
          <a:custGeom>
            <a:avLst/>
            <a:gdLst/>
            <a:ahLst/>
            <a:cxnLst/>
            <a:rect l="l" t="t" r="r" b="b"/>
            <a:pathLst>
              <a:path w="2673350" h="588645">
                <a:moveTo>
                  <a:pt x="0" y="98106"/>
                </a:moveTo>
                <a:lnTo>
                  <a:pt x="7709" y="59919"/>
                </a:lnTo>
                <a:lnTo>
                  <a:pt x="28734" y="28734"/>
                </a:lnTo>
                <a:lnTo>
                  <a:pt x="59919" y="7709"/>
                </a:lnTo>
                <a:lnTo>
                  <a:pt x="98106" y="0"/>
                </a:lnTo>
                <a:lnTo>
                  <a:pt x="2575059" y="0"/>
                </a:lnTo>
                <a:lnTo>
                  <a:pt x="2613246" y="7709"/>
                </a:lnTo>
                <a:lnTo>
                  <a:pt x="2644431" y="28734"/>
                </a:lnTo>
                <a:lnTo>
                  <a:pt x="2665456" y="59919"/>
                </a:lnTo>
                <a:lnTo>
                  <a:pt x="2673166" y="98106"/>
                </a:lnTo>
                <a:lnTo>
                  <a:pt x="2673166" y="490514"/>
                </a:lnTo>
                <a:lnTo>
                  <a:pt x="2665456" y="528701"/>
                </a:lnTo>
                <a:lnTo>
                  <a:pt x="2644431" y="559886"/>
                </a:lnTo>
                <a:lnTo>
                  <a:pt x="2613246" y="580911"/>
                </a:lnTo>
                <a:lnTo>
                  <a:pt x="2575059" y="588621"/>
                </a:lnTo>
                <a:lnTo>
                  <a:pt x="98106" y="588621"/>
                </a:lnTo>
                <a:lnTo>
                  <a:pt x="59919" y="580911"/>
                </a:lnTo>
                <a:lnTo>
                  <a:pt x="28734" y="559886"/>
                </a:lnTo>
                <a:lnTo>
                  <a:pt x="7709" y="528701"/>
                </a:lnTo>
                <a:lnTo>
                  <a:pt x="0" y="490514"/>
                </a:lnTo>
                <a:lnTo>
                  <a:pt x="0" y="98106"/>
                </a:lnTo>
                <a:close/>
              </a:path>
            </a:pathLst>
          </a:custGeom>
          <a:ln w="12700">
            <a:solidFill>
              <a:srgbClr val="333C3C"/>
            </a:solidFill>
          </a:ln>
        </p:spPr>
        <p:txBody>
          <a:bodyPr wrap="square" lIns="0" tIns="0" rIns="0" bIns="0" rtlCol="0"/>
          <a:lstStyle/>
          <a:p>
            <a:endParaRPr sz="1350" dirty="0"/>
          </a:p>
        </p:txBody>
      </p:sp>
      <p:sp>
        <p:nvSpPr>
          <p:cNvPr id="13" name="object 13"/>
          <p:cNvSpPr txBox="1"/>
          <p:nvPr/>
        </p:nvSpPr>
        <p:spPr>
          <a:xfrm>
            <a:off x="1807129" y="3393106"/>
            <a:ext cx="1442561" cy="217367"/>
          </a:xfrm>
          <a:prstGeom prst="rect">
            <a:avLst/>
          </a:prstGeom>
        </p:spPr>
        <p:txBody>
          <a:bodyPr vert="horz" wrap="square" lIns="0" tIns="9525" rIns="0" bIns="0" rtlCol="0">
            <a:spAutoFit/>
          </a:bodyPr>
          <a:lstStyle/>
          <a:p>
            <a:pPr marL="9525">
              <a:spcBef>
                <a:spcPts val="75"/>
              </a:spcBef>
            </a:pPr>
            <a:r>
              <a:rPr sz="1350" spc="-8" dirty="0">
                <a:solidFill>
                  <a:srgbClr val="737572"/>
                </a:solidFill>
                <a:latin typeface="Calibri"/>
                <a:cs typeface="Calibri"/>
              </a:rPr>
              <a:t>Existing</a:t>
            </a:r>
            <a:r>
              <a:rPr sz="1350" spc="-34" dirty="0">
                <a:solidFill>
                  <a:srgbClr val="737572"/>
                </a:solidFill>
                <a:latin typeface="Calibri"/>
                <a:cs typeface="Calibri"/>
              </a:rPr>
              <a:t> </a:t>
            </a:r>
            <a:r>
              <a:rPr sz="1350" spc="-4" dirty="0">
                <a:solidFill>
                  <a:srgbClr val="737572"/>
                </a:solidFill>
                <a:latin typeface="Calibri"/>
                <a:cs typeface="Calibri"/>
              </a:rPr>
              <a:t>Applications</a:t>
            </a:r>
            <a:endParaRPr sz="1350" dirty="0">
              <a:latin typeface="Calibri"/>
              <a:cs typeface="Calibri"/>
            </a:endParaRPr>
          </a:p>
        </p:txBody>
      </p:sp>
      <p:sp>
        <p:nvSpPr>
          <p:cNvPr id="14" name="object 14"/>
          <p:cNvSpPr/>
          <p:nvPr/>
        </p:nvSpPr>
        <p:spPr>
          <a:xfrm>
            <a:off x="2643342" y="3733027"/>
            <a:ext cx="57150" cy="338613"/>
          </a:xfrm>
          <a:custGeom>
            <a:avLst/>
            <a:gdLst/>
            <a:ahLst/>
            <a:cxnLst/>
            <a:rect l="l" t="t" r="r" b="b"/>
            <a:pathLst>
              <a:path w="76200" h="451485">
                <a:moveTo>
                  <a:pt x="34925" y="375123"/>
                </a:moveTo>
                <a:lnTo>
                  <a:pt x="0" y="375123"/>
                </a:lnTo>
                <a:lnTo>
                  <a:pt x="38101" y="451323"/>
                </a:lnTo>
                <a:lnTo>
                  <a:pt x="69850" y="387823"/>
                </a:lnTo>
                <a:lnTo>
                  <a:pt x="34925" y="387823"/>
                </a:lnTo>
                <a:lnTo>
                  <a:pt x="34925" y="375123"/>
                </a:lnTo>
                <a:close/>
              </a:path>
              <a:path w="76200" h="451485">
                <a:moveTo>
                  <a:pt x="41275" y="63500"/>
                </a:moveTo>
                <a:lnTo>
                  <a:pt x="34925" y="63500"/>
                </a:lnTo>
                <a:lnTo>
                  <a:pt x="34925" y="387823"/>
                </a:lnTo>
                <a:lnTo>
                  <a:pt x="41275" y="387823"/>
                </a:lnTo>
                <a:lnTo>
                  <a:pt x="41275" y="63500"/>
                </a:lnTo>
                <a:close/>
              </a:path>
              <a:path w="76200" h="451485">
                <a:moveTo>
                  <a:pt x="76200" y="375123"/>
                </a:moveTo>
                <a:lnTo>
                  <a:pt x="41275" y="375123"/>
                </a:lnTo>
                <a:lnTo>
                  <a:pt x="41275" y="387823"/>
                </a:lnTo>
                <a:lnTo>
                  <a:pt x="69850" y="387823"/>
                </a:lnTo>
                <a:lnTo>
                  <a:pt x="76200" y="375123"/>
                </a:lnTo>
                <a:close/>
              </a:path>
              <a:path w="76200" h="451485">
                <a:moveTo>
                  <a:pt x="38100" y="0"/>
                </a:moveTo>
                <a:lnTo>
                  <a:pt x="0" y="76200"/>
                </a:lnTo>
                <a:lnTo>
                  <a:pt x="34925" y="76200"/>
                </a:lnTo>
                <a:lnTo>
                  <a:pt x="34925" y="63500"/>
                </a:lnTo>
                <a:lnTo>
                  <a:pt x="69850" y="63500"/>
                </a:lnTo>
                <a:lnTo>
                  <a:pt x="38100" y="0"/>
                </a:lnTo>
                <a:close/>
              </a:path>
              <a:path w="76200" h="451485">
                <a:moveTo>
                  <a:pt x="69850" y="63500"/>
                </a:moveTo>
                <a:lnTo>
                  <a:pt x="41275" y="63500"/>
                </a:lnTo>
                <a:lnTo>
                  <a:pt x="41275" y="76200"/>
                </a:lnTo>
                <a:lnTo>
                  <a:pt x="76200" y="76200"/>
                </a:lnTo>
                <a:lnTo>
                  <a:pt x="69850" y="63500"/>
                </a:lnTo>
                <a:close/>
              </a:path>
            </a:pathLst>
          </a:custGeom>
          <a:solidFill>
            <a:srgbClr val="E2BB19"/>
          </a:solidFill>
        </p:spPr>
        <p:txBody>
          <a:bodyPr wrap="square" lIns="0" tIns="0" rIns="0" bIns="0" rtlCol="0"/>
          <a:lstStyle/>
          <a:p>
            <a:endParaRPr sz="1350" dirty="0"/>
          </a:p>
        </p:txBody>
      </p:sp>
      <p:sp>
        <p:nvSpPr>
          <p:cNvPr id="15" name="object 15"/>
          <p:cNvSpPr/>
          <p:nvPr/>
        </p:nvSpPr>
        <p:spPr>
          <a:xfrm>
            <a:off x="2884158" y="2819682"/>
            <a:ext cx="57150" cy="473869"/>
          </a:xfrm>
          <a:custGeom>
            <a:avLst/>
            <a:gdLst/>
            <a:ahLst/>
            <a:cxnLst/>
            <a:rect l="l" t="t" r="r" b="b"/>
            <a:pathLst>
              <a:path w="76200" h="631825">
                <a:moveTo>
                  <a:pt x="34926" y="555558"/>
                </a:moveTo>
                <a:lnTo>
                  <a:pt x="0" y="555558"/>
                </a:lnTo>
                <a:lnTo>
                  <a:pt x="38101" y="631758"/>
                </a:lnTo>
                <a:lnTo>
                  <a:pt x="69850" y="568258"/>
                </a:lnTo>
                <a:lnTo>
                  <a:pt x="34926" y="568258"/>
                </a:lnTo>
                <a:lnTo>
                  <a:pt x="34926" y="555558"/>
                </a:lnTo>
                <a:close/>
              </a:path>
              <a:path w="76200" h="631825">
                <a:moveTo>
                  <a:pt x="41275" y="63500"/>
                </a:moveTo>
                <a:lnTo>
                  <a:pt x="34925" y="63500"/>
                </a:lnTo>
                <a:lnTo>
                  <a:pt x="34926" y="568258"/>
                </a:lnTo>
                <a:lnTo>
                  <a:pt x="41276" y="568258"/>
                </a:lnTo>
                <a:lnTo>
                  <a:pt x="41275" y="63500"/>
                </a:lnTo>
                <a:close/>
              </a:path>
              <a:path w="76200" h="631825">
                <a:moveTo>
                  <a:pt x="76200" y="555558"/>
                </a:moveTo>
                <a:lnTo>
                  <a:pt x="41276" y="555558"/>
                </a:lnTo>
                <a:lnTo>
                  <a:pt x="41276" y="568258"/>
                </a:lnTo>
                <a:lnTo>
                  <a:pt x="69850" y="568258"/>
                </a:lnTo>
                <a:lnTo>
                  <a:pt x="76200" y="555558"/>
                </a:lnTo>
                <a:close/>
              </a:path>
              <a:path w="76200" h="631825">
                <a:moveTo>
                  <a:pt x="38100" y="0"/>
                </a:moveTo>
                <a:lnTo>
                  <a:pt x="0" y="76200"/>
                </a:lnTo>
                <a:lnTo>
                  <a:pt x="34925" y="76200"/>
                </a:lnTo>
                <a:lnTo>
                  <a:pt x="34925" y="63500"/>
                </a:lnTo>
                <a:lnTo>
                  <a:pt x="69850" y="63500"/>
                </a:lnTo>
                <a:lnTo>
                  <a:pt x="38100" y="0"/>
                </a:lnTo>
                <a:close/>
              </a:path>
              <a:path w="76200" h="631825">
                <a:moveTo>
                  <a:pt x="69850" y="63500"/>
                </a:moveTo>
                <a:lnTo>
                  <a:pt x="41275" y="63500"/>
                </a:lnTo>
                <a:lnTo>
                  <a:pt x="41275" y="76200"/>
                </a:lnTo>
                <a:lnTo>
                  <a:pt x="76200" y="76200"/>
                </a:lnTo>
                <a:lnTo>
                  <a:pt x="69850" y="63500"/>
                </a:lnTo>
                <a:close/>
              </a:path>
            </a:pathLst>
          </a:custGeom>
          <a:solidFill>
            <a:srgbClr val="E2BB19"/>
          </a:solidFill>
        </p:spPr>
        <p:txBody>
          <a:bodyPr wrap="square" lIns="0" tIns="0" rIns="0" bIns="0" rtlCol="0"/>
          <a:lstStyle/>
          <a:p>
            <a:endParaRPr sz="1350" dirty="0"/>
          </a:p>
        </p:txBody>
      </p:sp>
      <p:sp>
        <p:nvSpPr>
          <p:cNvPr id="16" name="object 16"/>
          <p:cNvSpPr/>
          <p:nvPr/>
        </p:nvSpPr>
        <p:spPr>
          <a:xfrm>
            <a:off x="4525290" y="3226932"/>
            <a:ext cx="951548" cy="876776"/>
          </a:xfrm>
          <a:custGeom>
            <a:avLst/>
            <a:gdLst/>
            <a:ahLst/>
            <a:cxnLst/>
            <a:rect l="l" t="t" r="r" b="b"/>
            <a:pathLst>
              <a:path w="1268729" h="1169035">
                <a:moveTo>
                  <a:pt x="1073866" y="0"/>
                </a:moveTo>
                <a:lnTo>
                  <a:pt x="194755" y="0"/>
                </a:lnTo>
                <a:lnTo>
                  <a:pt x="150099" y="5143"/>
                </a:lnTo>
                <a:lnTo>
                  <a:pt x="109106" y="19795"/>
                </a:lnTo>
                <a:lnTo>
                  <a:pt x="72945" y="42785"/>
                </a:lnTo>
                <a:lnTo>
                  <a:pt x="42785" y="72945"/>
                </a:lnTo>
                <a:lnTo>
                  <a:pt x="19795" y="109106"/>
                </a:lnTo>
                <a:lnTo>
                  <a:pt x="5143" y="150099"/>
                </a:lnTo>
                <a:lnTo>
                  <a:pt x="0" y="194754"/>
                </a:lnTo>
                <a:lnTo>
                  <a:pt x="0" y="973750"/>
                </a:lnTo>
                <a:lnTo>
                  <a:pt x="5143" y="1018406"/>
                </a:lnTo>
                <a:lnTo>
                  <a:pt x="19795" y="1059399"/>
                </a:lnTo>
                <a:lnTo>
                  <a:pt x="42785" y="1095560"/>
                </a:lnTo>
                <a:lnTo>
                  <a:pt x="72945" y="1125720"/>
                </a:lnTo>
                <a:lnTo>
                  <a:pt x="109106" y="1148711"/>
                </a:lnTo>
                <a:lnTo>
                  <a:pt x="150099" y="1163363"/>
                </a:lnTo>
                <a:lnTo>
                  <a:pt x="194755" y="1168506"/>
                </a:lnTo>
                <a:lnTo>
                  <a:pt x="1073866" y="1168506"/>
                </a:lnTo>
                <a:lnTo>
                  <a:pt x="1118521" y="1163363"/>
                </a:lnTo>
                <a:lnTo>
                  <a:pt x="1159514" y="1148711"/>
                </a:lnTo>
                <a:lnTo>
                  <a:pt x="1195675" y="1125720"/>
                </a:lnTo>
                <a:lnTo>
                  <a:pt x="1225835" y="1095560"/>
                </a:lnTo>
                <a:lnTo>
                  <a:pt x="1248825" y="1059399"/>
                </a:lnTo>
                <a:lnTo>
                  <a:pt x="1263477" y="1018406"/>
                </a:lnTo>
                <a:lnTo>
                  <a:pt x="1268620" y="973750"/>
                </a:lnTo>
                <a:lnTo>
                  <a:pt x="1268620" y="194754"/>
                </a:lnTo>
                <a:lnTo>
                  <a:pt x="1263477" y="150099"/>
                </a:lnTo>
                <a:lnTo>
                  <a:pt x="1248825" y="109106"/>
                </a:lnTo>
                <a:lnTo>
                  <a:pt x="1225835" y="72945"/>
                </a:lnTo>
                <a:lnTo>
                  <a:pt x="1195675" y="42785"/>
                </a:lnTo>
                <a:lnTo>
                  <a:pt x="1159514" y="19795"/>
                </a:lnTo>
                <a:lnTo>
                  <a:pt x="1118521" y="5143"/>
                </a:lnTo>
                <a:lnTo>
                  <a:pt x="1073866" y="0"/>
                </a:lnTo>
                <a:close/>
              </a:path>
            </a:pathLst>
          </a:custGeom>
          <a:solidFill>
            <a:srgbClr val="FFFFFF"/>
          </a:solidFill>
        </p:spPr>
        <p:txBody>
          <a:bodyPr wrap="square" lIns="0" tIns="0" rIns="0" bIns="0" rtlCol="0"/>
          <a:lstStyle/>
          <a:p>
            <a:endParaRPr sz="1350" dirty="0"/>
          </a:p>
        </p:txBody>
      </p:sp>
      <p:sp>
        <p:nvSpPr>
          <p:cNvPr id="17" name="object 17"/>
          <p:cNvSpPr/>
          <p:nvPr/>
        </p:nvSpPr>
        <p:spPr>
          <a:xfrm>
            <a:off x="4525290" y="3226932"/>
            <a:ext cx="951548" cy="876776"/>
          </a:xfrm>
          <a:custGeom>
            <a:avLst/>
            <a:gdLst/>
            <a:ahLst/>
            <a:cxnLst/>
            <a:rect l="l" t="t" r="r" b="b"/>
            <a:pathLst>
              <a:path w="1268729" h="1169035">
                <a:moveTo>
                  <a:pt x="0" y="194755"/>
                </a:moveTo>
                <a:lnTo>
                  <a:pt x="5143" y="150099"/>
                </a:lnTo>
                <a:lnTo>
                  <a:pt x="19795" y="109106"/>
                </a:lnTo>
                <a:lnTo>
                  <a:pt x="42785" y="72945"/>
                </a:lnTo>
                <a:lnTo>
                  <a:pt x="72945" y="42785"/>
                </a:lnTo>
                <a:lnTo>
                  <a:pt x="109106" y="19795"/>
                </a:lnTo>
                <a:lnTo>
                  <a:pt x="150099" y="5143"/>
                </a:lnTo>
                <a:lnTo>
                  <a:pt x="194755" y="0"/>
                </a:lnTo>
                <a:lnTo>
                  <a:pt x="1073866" y="0"/>
                </a:lnTo>
                <a:lnTo>
                  <a:pt x="1118521" y="5143"/>
                </a:lnTo>
                <a:lnTo>
                  <a:pt x="1159514" y="19795"/>
                </a:lnTo>
                <a:lnTo>
                  <a:pt x="1195675" y="42785"/>
                </a:lnTo>
                <a:lnTo>
                  <a:pt x="1225835" y="72945"/>
                </a:lnTo>
                <a:lnTo>
                  <a:pt x="1248825" y="109106"/>
                </a:lnTo>
                <a:lnTo>
                  <a:pt x="1263477" y="150099"/>
                </a:lnTo>
                <a:lnTo>
                  <a:pt x="1268621" y="194755"/>
                </a:lnTo>
                <a:lnTo>
                  <a:pt x="1268621" y="973751"/>
                </a:lnTo>
                <a:lnTo>
                  <a:pt x="1263477" y="1018407"/>
                </a:lnTo>
                <a:lnTo>
                  <a:pt x="1248825" y="1059400"/>
                </a:lnTo>
                <a:lnTo>
                  <a:pt x="1225835" y="1095561"/>
                </a:lnTo>
                <a:lnTo>
                  <a:pt x="1195675" y="1125721"/>
                </a:lnTo>
                <a:lnTo>
                  <a:pt x="1159514" y="1148711"/>
                </a:lnTo>
                <a:lnTo>
                  <a:pt x="1118521" y="1163363"/>
                </a:lnTo>
                <a:lnTo>
                  <a:pt x="1073866" y="1168507"/>
                </a:lnTo>
                <a:lnTo>
                  <a:pt x="194755" y="1168507"/>
                </a:lnTo>
                <a:lnTo>
                  <a:pt x="150099" y="1163363"/>
                </a:lnTo>
                <a:lnTo>
                  <a:pt x="109106" y="1148711"/>
                </a:lnTo>
                <a:lnTo>
                  <a:pt x="72945" y="1125721"/>
                </a:lnTo>
                <a:lnTo>
                  <a:pt x="42785" y="1095561"/>
                </a:lnTo>
                <a:lnTo>
                  <a:pt x="19795" y="1059400"/>
                </a:lnTo>
                <a:lnTo>
                  <a:pt x="5143" y="1018407"/>
                </a:lnTo>
                <a:lnTo>
                  <a:pt x="0" y="973751"/>
                </a:lnTo>
                <a:lnTo>
                  <a:pt x="0" y="194755"/>
                </a:lnTo>
                <a:close/>
              </a:path>
            </a:pathLst>
          </a:custGeom>
          <a:ln w="12700">
            <a:solidFill>
              <a:srgbClr val="333C3C"/>
            </a:solidFill>
          </a:ln>
        </p:spPr>
        <p:txBody>
          <a:bodyPr wrap="square" lIns="0" tIns="0" rIns="0" bIns="0" rtlCol="0"/>
          <a:lstStyle/>
          <a:p>
            <a:endParaRPr sz="1350" dirty="0"/>
          </a:p>
        </p:txBody>
      </p:sp>
      <p:sp>
        <p:nvSpPr>
          <p:cNvPr id="18" name="object 18"/>
          <p:cNvSpPr txBox="1"/>
          <p:nvPr/>
        </p:nvSpPr>
        <p:spPr>
          <a:xfrm>
            <a:off x="4843266" y="3543982"/>
            <a:ext cx="316230"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A</a:t>
            </a:r>
            <a:r>
              <a:rPr sz="1350" spc="-8" dirty="0">
                <a:solidFill>
                  <a:srgbClr val="737572"/>
                </a:solidFill>
                <a:latin typeface="Calibri"/>
                <a:cs typeface="Calibri"/>
              </a:rPr>
              <a:t>P</a:t>
            </a:r>
            <a:r>
              <a:rPr sz="1350" spc="-4" dirty="0">
                <a:solidFill>
                  <a:srgbClr val="737572"/>
                </a:solidFill>
                <a:latin typeface="Calibri"/>
                <a:cs typeface="Calibri"/>
              </a:rPr>
              <a:t>I</a:t>
            </a:r>
            <a:r>
              <a:rPr sz="1350" dirty="0">
                <a:solidFill>
                  <a:srgbClr val="737572"/>
                </a:solidFill>
                <a:latin typeface="Calibri"/>
                <a:cs typeface="Calibri"/>
              </a:rPr>
              <a:t>s</a:t>
            </a:r>
            <a:endParaRPr sz="1350" dirty="0">
              <a:latin typeface="Calibri"/>
              <a:cs typeface="Calibri"/>
            </a:endParaRPr>
          </a:p>
        </p:txBody>
      </p:sp>
      <p:sp>
        <p:nvSpPr>
          <p:cNvPr id="19" name="object 19"/>
          <p:cNvSpPr/>
          <p:nvPr/>
        </p:nvSpPr>
        <p:spPr>
          <a:xfrm>
            <a:off x="5476756" y="2349678"/>
            <a:ext cx="260509" cy="1318260"/>
          </a:xfrm>
          <a:custGeom>
            <a:avLst/>
            <a:gdLst/>
            <a:ahLst/>
            <a:cxnLst/>
            <a:rect l="l" t="t" r="r" b="b"/>
            <a:pathLst>
              <a:path w="347345" h="1757679">
                <a:moveTo>
                  <a:pt x="305749" y="1750749"/>
                </a:moveTo>
                <a:lnTo>
                  <a:pt x="0" y="1750749"/>
                </a:lnTo>
                <a:lnTo>
                  <a:pt x="0" y="1757099"/>
                </a:lnTo>
                <a:lnTo>
                  <a:pt x="312099" y="1757099"/>
                </a:lnTo>
                <a:lnTo>
                  <a:pt x="312099" y="1753924"/>
                </a:lnTo>
                <a:lnTo>
                  <a:pt x="305749" y="1753924"/>
                </a:lnTo>
                <a:lnTo>
                  <a:pt x="305749" y="1750749"/>
                </a:lnTo>
                <a:close/>
              </a:path>
              <a:path w="347345" h="1757679">
                <a:moveTo>
                  <a:pt x="312099" y="63497"/>
                </a:moveTo>
                <a:lnTo>
                  <a:pt x="305749" y="63497"/>
                </a:lnTo>
                <a:lnTo>
                  <a:pt x="305749" y="1753924"/>
                </a:lnTo>
                <a:lnTo>
                  <a:pt x="308924" y="1750749"/>
                </a:lnTo>
                <a:lnTo>
                  <a:pt x="312099" y="1750749"/>
                </a:lnTo>
                <a:lnTo>
                  <a:pt x="312099" y="63497"/>
                </a:lnTo>
                <a:close/>
              </a:path>
              <a:path w="347345" h="1757679">
                <a:moveTo>
                  <a:pt x="312099" y="1750749"/>
                </a:moveTo>
                <a:lnTo>
                  <a:pt x="308924" y="1750749"/>
                </a:lnTo>
                <a:lnTo>
                  <a:pt x="305749" y="1753924"/>
                </a:lnTo>
                <a:lnTo>
                  <a:pt x="312099" y="1753924"/>
                </a:lnTo>
                <a:lnTo>
                  <a:pt x="312099" y="1750749"/>
                </a:lnTo>
                <a:close/>
              </a:path>
              <a:path w="347345" h="1757679">
                <a:moveTo>
                  <a:pt x="308924" y="0"/>
                </a:moveTo>
                <a:lnTo>
                  <a:pt x="270824" y="76200"/>
                </a:lnTo>
                <a:lnTo>
                  <a:pt x="305749" y="76200"/>
                </a:lnTo>
                <a:lnTo>
                  <a:pt x="305749" y="63497"/>
                </a:lnTo>
                <a:lnTo>
                  <a:pt x="340673" y="63497"/>
                </a:lnTo>
                <a:lnTo>
                  <a:pt x="308924" y="0"/>
                </a:lnTo>
                <a:close/>
              </a:path>
              <a:path w="347345" h="1757679">
                <a:moveTo>
                  <a:pt x="340673" y="63497"/>
                </a:moveTo>
                <a:lnTo>
                  <a:pt x="312099" y="63497"/>
                </a:lnTo>
                <a:lnTo>
                  <a:pt x="312099" y="76200"/>
                </a:lnTo>
                <a:lnTo>
                  <a:pt x="347024" y="76200"/>
                </a:lnTo>
                <a:lnTo>
                  <a:pt x="340673" y="63497"/>
                </a:lnTo>
                <a:close/>
              </a:path>
            </a:pathLst>
          </a:custGeom>
          <a:solidFill>
            <a:srgbClr val="E2BB19"/>
          </a:solidFill>
        </p:spPr>
        <p:txBody>
          <a:bodyPr wrap="square" lIns="0" tIns="0" rIns="0" bIns="0" rtlCol="0"/>
          <a:lstStyle/>
          <a:p>
            <a:endParaRPr sz="1350" dirty="0"/>
          </a:p>
        </p:txBody>
      </p:sp>
      <p:sp>
        <p:nvSpPr>
          <p:cNvPr id="20" name="object 20"/>
          <p:cNvSpPr/>
          <p:nvPr/>
        </p:nvSpPr>
        <p:spPr>
          <a:xfrm>
            <a:off x="4741535" y="1971686"/>
            <a:ext cx="1934051" cy="380048"/>
          </a:xfrm>
          <a:custGeom>
            <a:avLst/>
            <a:gdLst/>
            <a:ahLst/>
            <a:cxnLst/>
            <a:rect l="l" t="t" r="r" b="b"/>
            <a:pathLst>
              <a:path w="2578734" h="506730">
                <a:moveTo>
                  <a:pt x="2494000" y="0"/>
                </a:moveTo>
                <a:lnTo>
                  <a:pt x="84438" y="0"/>
                </a:lnTo>
                <a:lnTo>
                  <a:pt x="51571" y="6635"/>
                </a:lnTo>
                <a:lnTo>
                  <a:pt x="24731" y="24731"/>
                </a:lnTo>
                <a:lnTo>
                  <a:pt x="6635" y="51572"/>
                </a:lnTo>
                <a:lnTo>
                  <a:pt x="0" y="84439"/>
                </a:lnTo>
                <a:lnTo>
                  <a:pt x="0" y="422187"/>
                </a:lnTo>
                <a:lnTo>
                  <a:pt x="6635" y="455054"/>
                </a:lnTo>
                <a:lnTo>
                  <a:pt x="24731" y="481895"/>
                </a:lnTo>
                <a:lnTo>
                  <a:pt x="51571" y="499991"/>
                </a:lnTo>
                <a:lnTo>
                  <a:pt x="84438" y="506627"/>
                </a:lnTo>
                <a:lnTo>
                  <a:pt x="2494000" y="506627"/>
                </a:lnTo>
                <a:lnTo>
                  <a:pt x="2526868" y="499991"/>
                </a:lnTo>
                <a:lnTo>
                  <a:pt x="2553708" y="481895"/>
                </a:lnTo>
                <a:lnTo>
                  <a:pt x="2571804" y="455054"/>
                </a:lnTo>
                <a:lnTo>
                  <a:pt x="2578440" y="422187"/>
                </a:lnTo>
                <a:lnTo>
                  <a:pt x="2578440" y="84439"/>
                </a:lnTo>
                <a:lnTo>
                  <a:pt x="2571804" y="51572"/>
                </a:lnTo>
                <a:lnTo>
                  <a:pt x="2553708" y="24731"/>
                </a:lnTo>
                <a:lnTo>
                  <a:pt x="2526868" y="6635"/>
                </a:lnTo>
                <a:lnTo>
                  <a:pt x="2494000" y="0"/>
                </a:lnTo>
                <a:close/>
              </a:path>
            </a:pathLst>
          </a:custGeom>
          <a:solidFill>
            <a:srgbClr val="FFFFFF"/>
          </a:solidFill>
        </p:spPr>
        <p:txBody>
          <a:bodyPr wrap="square" lIns="0" tIns="0" rIns="0" bIns="0" rtlCol="0"/>
          <a:lstStyle/>
          <a:p>
            <a:endParaRPr sz="1350" dirty="0"/>
          </a:p>
        </p:txBody>
      </p:sp>
      <p:sp>
        <p:nvSpPr>
          <p:cNvPr id="21" name="object 21"/>
          <p:cNvSpPr/>
          <p:nvPr/>
        </p:nvSpPr>
        <p:spPr>
          <a:xfrm>
            <a:off x="4741535" y="1971686"/>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2" y="0"/>
                </a:lnTo>
                <a:lnTo>
                  <a:pt x="2526869" y="6635"/>
                </a:lnTo>
                <a:lnTo>
                  <a:pt x="2553709" y="24731"/>
                </a:lnTo>
                <a:lnTo>
                  <a:pt x="2571805" y="51571"/>
                </a:lnTo>
                <a:lnTo>
                  <a:pt x="2578441" y="84439"/>
                </a:lnTo>
                <a:lnTo>
                  <a:pt x="2578441" y="422187"/>
                </a:lnTo>
                <a:lnTo>
                  <a:pt x="2571805" y="455055"/>
                </a:lnTo>
                <a:lnTo>
                  <a:pt x="2553709" y="481895"/>
                </a:lnTo>
                <a:lnTo>
                  <a:pt x="2526869" y="499991"/>
                </a:lnTo>
                <a:lnTo>
                  <a:pt x="2494002"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22" name="object 22"/>
          <p:cNvSpPr txBox="1"/>
          <p:nvPr/>
        </p:nvSpPr>
        <p:spPr>
          <a:xfrm>
            <a:off x="5207601" y="2039794"/>
            <a:ext cx="1001554" cy="217367"/>
          </a:xfrm>
          <a:prstGeom prst="rect">
            <a:avLst/>
          </a:prstGeom>
        </p:spPr>
        <p:txBody>
          <a:bodyPr vert="horz" wrap="square" lIns="0" tIns="9525" rIns="0" bIns="0" rtlCol="0">
            <a:spAutoFit/>
          </a:bodyPr>
          <a:lstStyle/>
          <a:p>
            <a:pPr marL="9525">
              <a:spcBef>
                <a:spcPts val="75"/>
              </a:spcBef>
            </a:pPr>
            <a:r>
              <a:rPr sz="1350" spc="-4" dirty="0">
                <a:solidFill>
                  <a:srgbClr val="737572"/>
                </a:solidFill>
                <a:latin typeface="Calibri"/>
                <a:cs typeface="Calibri"/>
              </a:rPr>
              <a:t>User</a:t>
            </a:r>
            <a:r>
              <a:rPr sz="1350" spc="-53" dirty="0">
                <a:solidFill>
                  <a:srgbClr val="737572"/>
                </a:solidFill>
                <a:latin typeface="Calibri"/>
                <a:cs typeface="Calibri"/>
              </a:rPr>
              <a:t> </a:t>
            </a:r>
            <a:r>
              <a:rPr sz="1350" spc="-8" dirty="0">
                <a:solidFill>
                  <a:srgbClr val="737572"/>
                </a:solidFill>
                <a:latin typeface="Calibri"/>
                <a:cs typeface="Calibri"/>
              </a:rPr>
              <a:t>Interface</a:t>
            </a:r>
            <a:endParaRPr sz="1350" dirty="0">
              <a:latin typeface="Calibri"/>
              <a:cs typeface="Calibri"/>
            </a:endParaRPr>
          </a:p>
        </p:txBody>
      </p:sp>
      <p:sp>
        <p:nvSpPr>
          <p:cNvPr id="23" name="object 23"/>
          <p:cNvSpPr/>
          <p:nvPr/>
        </p:nvSpPr>
        <p:spPr>
          <a:xfrm>
            <a:off x="3535202" y="3636620"/>
            <a:ext cx="990124" cy="58579"/>
          </a:xfrm>
          <a:custGeom>
            <a:avLst/>
            <a:gdLst/>
            <a:ahLst/>
            <a:cxnLst/>
            <a:rect l="l" t="t" r="r" b="b"/>
            <a:pathLst>
              <a:path w="1320165" h="78104">
                <a:moveTo>
                  <a:pt x="76150" y="1490"/>
                </a:moveTo>
                <a:lnTo>
                  <a:pt x="0" y="39688"/>
                </a:lnTo>
                <a:lnTo>
                  <a:pt x="76248" y="77690"/>
                </a:lnTo>
                <a:lnTo>
                  <a:pt x="76203" y="42782"/>
                </a:lnTo>
                <a:lnTo>
                  <a:pt x="63502" y="42782"/>
                </a:lnTo>
                <a:lnTo>
                  <a:pt x="63493" y="36432"/>
                </a:lnTo>
                <a:lnTo>
                  <a:pt x="76195" y="36416"/>
                </a:lnTo>
                <a:lnTo>
                  <a:pt x="76150" y="1490"/>
                </a:lnTo>
                <a:close/>
              </a:path>
              <a:path w="1320165" h="78104">
                <a:moveTo>
                  <a:pt x="1313910" y="34908"/>
                </a:moveTo>
                <a:lnTo>
                  <a:pt x="1256614" y="34908"/>
                </a:lnTo>
                <a:lnTo>
                  <a:pt x="1256623" y="41258"/>
                </a:lnTo>
                <a:lnTo>
                  <a:pt x="1243922" y="41274"/>
                </a:lnTo>
                <a:lnTo>
                  <a:pt x="1243967" y="76200"/>
                </a:lnTo>
                <a:lnTo>
                  <a:pt x="1320118" y="38002"/>
                </a:lnTo>
                <a:lnTo>
                  <a:pt x="1313910" y="34908"/>
                </a:lnTo>
                <a:close/>
              </a:path>
              <a:path w="1320165" h="78104">
                <a:moveTo>
                  <a:pt x="76195" y="36416"/>
                </a:moveTo>
                <a:lnTo>
                  <a:pt x="63493" y="36432"/>
                </a:lnTo>
                <a:lnTo>
                  <a:pt x="63502" y="42782"/>
                </a:lnTo>
                <a:lnTo>
                  <a:pt x="76203" y="42766"/>
                </a:lnTo>
                <a:lnTo>
                  <a:pt x="76195" y="36416"/>
                </a:lnTo>
                <a:close/>
              </a:path>
              <a:path w="1320165" h="78104">
                <a:moveTo>
                  <a:pt x="76203" y="42766"/>
                </a:moveTo>
                <a:lnTo>
                  <a:pt x="63502" y="42782"/>
                </a:lnTo>
                <a:lnTo>
                  <a:pt x="76203" y="42782"/>
                </a:lnTo>
                <a:close/>
              </a:path>
              <a:path w="1320165" h="78104">
                <a:moveTo>
                  <a:pt x="1243914" y="34924"/>
                </a:moveTo>
                <a:lnTo>
                  <a:pt x="76195" y="36416"/>
                </a:lnTo>
                <a:lnTo>
                  <a:pt x="76203" y="42766"/>
                </a:lnTo>
                <a:lnTo>
                  <a:pt x="1243922" y="41274"/>
                </a:lnTo>
                <a:lnTo>
                  <a:pt x="1243914" y="34924"/>
                </a:lnTo>
                <a:close/>
              </a:path>
              <a:path w="1320165" h="78104">
                <a:moveTo>
                  <a:pt x="1256614" y="34908"/>
                </a:moveTo>
                <a:lnTo>
                  <a:pt x="1243914" y="34924"/>
                </a:lnTo>
                <a:lnTo>
                  <a:pt x="1243922" y="41274"/>
                </a:lnTo>
                <a:lnTo>
                  <a:pt x="1256623" y="41258"/>
                </a:lnTo>
                <a:lnTo>
                  <a:pt x="1256614" y="34908"/>
                </a:lnTo>
                <a:close/>
              </a:path>
              <a:path w="1320165" h="78104">
                <a:moveTo>
                  <a:pt x="1243869" y="0"/>
                </a:moveTo>
                <a:lnTo>
                  <a:pt x="1243914" y="34924"/>
                </a:lnTo>
                <a:lnTo>
                  <a:pt x="1313910" y="34908"/>
                </a:lnTo>
                <a:lnTo>
                  <a:pt x="1243869" y="0"/>
                </a:lnTo>
                <a:close/>
              </a:path>
            </a:pathLst>
          </a:custGeom>
          <a:solidFill>
            <a:srgbClr val="E2BB19"/>
          </a:solidFill>
        </p:spPr>
        <p:txBody>
          <a:bodyPr wrap="square" lIns="0" tIns="0" rIns="0" bIns="0" rtlCol="0"/>
          <a:lstStyle/>
          <a:p>
            <a:endParaRPr sz="1350" dirty="0"/>
          </a:p>
        </p:txBody>
      </p:sp>
      <p:sp>
        <p:nvSpPr>
          <p:cNvPr id="24" name="object 24"/>
          <p:cNvSpPr/>
          <p:nvPr/>
        </p:nvSpPr>
        <p:spPr>
          <a:xfrm>
            <a:off x="2884158" y="2136683"/>
            <a:ext cx="57150" cy="274796"/>
          </a:xfrm>
          <a:custGeom>
            <a:avLst/>
            <a:gdLst/>
            <a:ahLst/>
            <a:cxnLst/>
            <a:rect l="l" t="t" r="r" b="b"/>
            <a:pathLst>
              <a:path w="76200" h="366394">
                <a:moveTo>
                  <a:pt x="34925" y="289869"/>
                </a:moveTo>
                <a:lnTo>
                  <a:pt x="0" y="289869"/>
                </a:lnTo>
                <a:lnTo>
                  <a:pt x="38101" y="366069"/>
                </a:lnTo>
                <a:lnTo>
                  <a:pt x="69850" y="302569"/>
                </a:lnTo>
                <a:lnTo>
                  <a:pt x="34925" y="302569"/>
                </a:lnTo>
                <a:lnTo>
                  <a:pt x="34925" y="289869"/>
                </a:lnTo>
                <a:close/>
              </a:path>
              <a:path w="76200" h="366394">
                <a:moveTo>
                  <a:pt x="41275" y="76200"/>
                </a:moveTo>
                <a:lnTo>
                  <a:pt x="34925" y="76200"/>
                </a:lnTo>
                <a:lnTo>
                  <a:pt x="34925" y="302569"/>
                </a:lnTo>
                <a:lnTo>
                  <a:pt x="41275" y="302569"/>
                </a:lnTo>
                <a:lnTo>
                  <a:pt x="41275" y="76200"/>
                </a:lnTo>
                <a:close/>
              </a:path>
              <a:path w="76200" h="366394">
                <a:moveTo>
                  <a:pt x="76200" y="289869"/>
                </a:moveTo>
                <a:lnTo>
                  <a:pt x="41275" y="289869"/>
                </a:lnTo>
                <a:lnTo>
                  <a:pt x="41275" y="302569"/>
                </a:lnTo>
                <a:lnTo>
                  <a:pt x="69850" y="302569"/>
                </a:lnTo>
                <a:lnTo>
                  <a:pt x="76200" y="289869"/>
                </a:lnTo>
                <a:close/>
              </a:path>
              <a:path w="76200" h="366394">
                <a:moveTo>
                  <a:pt x="38100" y="0"/>
                </a:moveTo>
                <a:lnTo>
                  <a:pt x="0" y="76201"/>
                </a:lnTo>
                <a:lnTo>
                  <a:pt x="34925" y="76200"/>
                </a:lnTo>
                <a:lnTo>
                  <a:pt x="34925" y="63500"/>
                </a:lnTo>
                <a:lnTo>
                  <a:pt x="69850" y="63500"/>
                </a:lnTo>
                <a:lnTo>
                  <a:pt x="38100" y="0"/>
                </a:lnTo>
                <a:close/>
              </a:path>
              <a:path w="76200" h="366394">
                <a:moveTo>
                  <a:pt x="41275" y="63500"/>
                </a:moveTo>
                <a:lnTo>
                  <a:pt x="34925" y="63500"/>
                </a:lnTo>
                <a:lnTo>
                  <a:pt x="34925" y="76200"/>
                </a:lnTo>
                <a:lnTo>
                  <a:pt x="41275" y="76200"/>
                </a:lnTo>
                <a:lnTo>
                  <a:pt x="41275" y="63500"/>
                </a:lnTo>
                <a:close/>
              </a:path>
              <a:path w="76200" h="366394">
                <a:moveTo>
                  <a:pt x="69850" y="63500"/>
                </a:moveTo>
                <a:lnTo>
                  <a:pt x="41275" y="63500"/>
                </a:lnTo>
                <a:lnTo>
                  <a:pt x="41275" y="76200"/>
                </a:lnTo>
                <a:lnTo>
                  <a:pt x="76200" y="76200"/>
                </a:lnTo>
                <a:lnTo>
                  <a:pt x="69850" y="63500"/>
                </a:lnTo>
                <a:close/>
              </a:path>
            </a:pathLst>
          </a:custGeom>
          <a:solidFill>
            <a:srgbClr val="E2BB19"/>
          </a:solidFill>
        </p:spPr>
        <p:txBody>
          <a:bodyPr wrap="square" lIns="0" tIns="0" rIns="0" bIns="0" rtlCol="0"/>
          <a:lstStyle/>
          <a:p>
            <a:endParaRPr sz="1350" dirty="0"/>
          </a:p>
        </p:txBody>
      </p:sp>
      <p:sp>
        <p:nvSpPr>
          <p:cNvPr id="25" name="object 25"/>
          <p:cNvSpPr/>
          <p:nvPr/>
        </p:nvSpPr>
        <p:spPr>
          <a:xfrm>
            <a:off x="2029225" y="1734170"/>
            <a:ext cx="1934051" cy="380048"/>
          </a:xfrm>
          <a:custGeom>
            <a:avLst/>
            <a:gdLst/>
            <a:ahLst/>
            <a:cxnLst/>
            <a:rect l="l" t="t" r="r" b="b"/>
            <a:pathLst>
              <a:path w="2578734" h="506730">
                <a:moveTo>
                  <a:pt x="2494001" y="0"/>
                </a:moveTo>
                <a:lnTo>
                  <a:pt x="84439" y="0"/>
                </a:lnTo>
                <a:lnTo>
                  <a:pt x="51572" y="6635"/>
                </a:lnTo>
                <a:lnTo>
                  <a:pt x="24731" y="24731"/>
                </a:lnTo>
                <a:lnTo>
                  <a:pt x="6635" y="51572"/>
                </a:lnTo>
                <a:lnTo>
                  <a:pt x="0" y="84439"/>
                </a:lnTo>
                <a:lnTo>
                  <a:pt x="0" y="422187"/>
                </a:lnTo>
                <a:lnTo>
                  <a:pt x="6635" y="455054"/>
                </a:lnTo>
                <a:lnTo>
                  <a:pt x="24731" y="481895"/>
                </a:lnTo>
                <a:lnTo>
                  <a:pt x="51572" y="499991"/>
                </a:lnTo>
                <a:lnTo>
                  <a:pt x="84439" y="506627"/>
                </a:lnTo>
                <a:lnTo>
                  <a:pt x="2494001" y="506627"/>
                </a:lnTo>
                <a:lnTo>
                  <a:pt x="2526869" y="499991"/>
                </a:lnTo>
                <a:lnTo>
                  <a:pt x="2553709" y="481895"/>
                </a:lnTo>
                <a:lnTo>
                  <a:pt x="2571805" y="455054"/>
                </a:lnTo>
                <a:lnTo>
                  <a:pt x="2578441" y="422187"/>
                </a:lnTo>
                <a:lnTo>
                  <a:pt x="2578441" y="84439"/>
                </a:lnTo>
                <a:lnTo>
                  <a:pt x="2571805" y="51572"/>
                </a:lnTo>
                <a:lnTo>
                  <a:pt x="2553709" y="24731"/>
                </a:lnTo>
                <a:lnTo>
                  <a:pt x="2526869" y="6635"/>
                </a:lnTo>
                <a:lnTo>
                  <a:pt x="2494001" y="0"/>
                </a:lnTo>
                <a:close/>
              </a:path>
            </a:pathLst>
          </a:custGeom>
          <a:solidFill>
            <a:srgbClr val="FFFFFF"/>
          </a:solidFill>
        </p:spPr>
        <p:txBody>
          <a:bodyPr wrap="square" lIns="0" tIns="0" rIns="0" bIns="0" rtlCol="0"/>
          <a:lstStyle/>
          <a:p>
            <a:endParaRPr sz="1350" dirty="0"/>
          </a:p>
        </p:txBody>
      </p:sp>
      <p:sp>
        <p:nvSpPr>
          <p:cNvPr id="26" name="object 26"/>
          <p:cNvSpPr/>
          <p:nvPr/>
        </p:nvSpPr>
        <p:spPr>
          <a:xfrm>
            <a:off x="2029225" y="1734170"/>
            <a:ext cx="1934051" cy="380048"/>
          </a:xfrm>
          <a:custGeom>
            <a:avLst/>
            <a:gdLst/>
            <a:ahLst/>
            <a:cxnLst/>
            <a:rect l="l" t="t" r="r" b="b"/>
            <a:pathLst>
              <a:path w="2578734" h="506730">
                <a:moveTo>
                  <a:pt x="0" y="84439"/>
                </a:moveTo>
                <a:lnTo>
                  <a:pt x="6635" y="51571"/>
                </a:lnTo>
                <a:lnTo>
                  <a:pt x="24731" y="24731"/>
                </a:lnTo>
                <a:lnTo>
                  <a:pt x="51571" y="6635"/>
                </a:lnTo>
                <a:lnTo>
                  <a:pt x="84439" y="0"/>
                </a:lnTo>
                <a:lnTo>
                  <a:pt x="2494002" y="0"/>
                </a:lnTo>
                <a:lnTo>
                  <a:pt x="2526869" y="6635"/>
                </a:lnTo>
                <a:lnTo>
                  <a:pt x="2553709" y="24731"/>
                </a:lnTo>
                <a:lnTo>
                  <a:pt x="2571805" y="51571"/>
                </a:lnTo>
                <a:lnTo>
                  <a:pt x="2578441" y="84439"/>
                </a:lnTo>
                <a:lnTo>
                  <a:pt x="2578441" y="422187"/>
                </a:lnTo>
                <a:lnTo>
                  <a:pt x="2571805" y="455055"/>
                </a:lnTo>
                <a:lnTo>
                  <a:pt x="2553709" y="481895"/>
                </a:lnTo>
                <a:lnTo>
                  <a:pt x="2526869" y="499991"/>
                </a:lnTo>
                <a:lnTo>
                  <a:pt x="2494002"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27" name="object 27"/>
          <p:cNvSpPr txBox="1"/>
          <p:nvPr/>
        </p:nvSpPr>
        <p:spPr>
          <a:xfrm>
            <a:off x="2623641" y="1802050"/>
            <a:ext cx="744855" cy="217367"/>
          </a:xfrm>
          <a:prstGeom prst="rect">
            <a:avLst/>
          </a:prstGeom>
        </p:spPr>
        <p:txBody>
          <a:bodyPr vert="horz" wrap="square" lIns="0" tIns="9525" rIns="0" bIns="0" rtlCol="0">
            <a:spAutoFit/>
          </a:bodyPr>
          <a:lstStyle/>
          <a:p>
            <a:pPr marL="9525">
              <a:spcBef>
                <a:spcPts val="75"/>
              </a:spcBef>
            </a:pPr>
            <a:r>
              <a:rPr sz="1350" spc="-8" dirty="0">
                <a:solidFill>
                  <a:srgbClr val="737572"/>
                </a:solidFill>
                <a:latin typeface="Calibri"/>
                <a:cs typeface="Calibri"/>
              </a:rPr>
              <a:t>RT</a:t>
            </a:r>
            <a:r>
              <a:rPr sz="1350" spc="-53" dirty="0">
                <a:solidFill>
                  <a:srgbClr val="737572"/>
                </a:solidFill>
                <a:latin typeface="Calibri"/>
                <a:cs typeface="Calibri"/>
              </a:rPr>
              <a:t> </a:t>
            </a:r>
            <a:r>
              <a:rPr sz="1350" spc="-19" dirty="0">
                <a:solidFill>
                  <a:srgbClr val="737572"/>
                </a:solidFill>
                <a:latin typeface="Calibri"/>
                <a:cs typeface="Calibri"/>
              </a:rPr>
              <a:t>Trading</a:t>
            </a:r>
            <a:endParaRPr sz="1350" dirty="0">
              <a:latin typeface="Calibri"/>
              <a:cs typeface="Calibri"/>
            </a:endParaRPr>
          </a:p>
        </p:txBody>
      </p:sp>
      <p:sp>
        <p:nvSpPr>
          <p:cNvPr id="28" name="object 28"/>
          <p:cNvSpPr/>
          <p:nvPr/>
        </p:nvSpPr>
        <p:spPr>
          <a:xfrm>
            <a:off x="1561065" y="4071520"/>
            <a:ext cx="1934051" cy="380048"/>
          </a:xfrm>
          <a:custGeom>
            <a:avLst/>
            <a:gdLst/>
            <a:ahLst/>
            <a:cxnLst/>
            <a:rect l="l" t="t" r="r" b="b"/>
            <a:pathLst>
              <a:path w="2578734" h="506729">
                <a:moveTo>
                  <a:pt x="2494003" y="0"/>
                </a:moveTo>
                <a:lnTo>
                  <a:pt x="84439" y="0"/>
                </a:lnTo>
                <a:lnTo>
                  <a:pt x="51572" y="6635"/>
                </a:lnTo>
                <a:lnTo>
                  <a:pt x="24731" y="24731"/>
                </a:lnTo>
                <a:lnTo>
                  <a:pt x="6635" y="51571"/>
                </a:lnTo>
                <a:lnTo>
                  <a:pt x="0" y="84439"/>
                </a:lnTo>
                <a:lnTo>
                  <a:pt x="0" y="422187"/>
                </a:lnTo>
                <a:lnTo>
                  <a:pt x="6635" y="455054"/>
                </a:lnTo>
                <a:lnTo>
                  <a:pt x="24731" y="481895"/>
                </a:lnTo>
                <a:lnTo>
                  <a:pt x="51572" y="499991"/>
                </a:lnTo>
                <a:lnTo>
                  <a:pt x="84439" y="506627"/>
                </a:lnTo>
                <a:lnTo>
                  <a:pt x="2494003" y="506627"/>
                </a:lnTo>
                <a:lnTo>
                  <a:pt x="2526870" y="499991"/>
                </a:lnTo>
                <a:lnTo>
                  <a:pt x="2553710" y="481895"/>
                </a:lnTo>
                <a:lnTo>
                  <a:pt x="2571806" y="455054"/>
                </a:lnTo>
                <a:lnTo>
                  <a:pt x="2578441" y="422187"/>
                </a:lnTo>
                <a:lnTo>
                  <a:pt x="2578441" y="84439"/>
                </a:lnTo>
                <a:lnTo>
                  <a:pt x="2571806" y="51571"/>
                </a:lnTo>
                <a:lnTo>
                  <a:pt x="2553710" y="24731"/>
                </a:lnTo>
                <a:lnTo>
                  <a:pt x="2526870" y="6635"/>
                </a:lnTo>
                <a:lnTo>
                  <a:pt x="2494003" y="0"/>
                </a:lnTo>
                <a:close/>
              </a:path>
            </a:pathLst>
          </a:custGeom>
          <a:solidFill>
            <a:srgbClr val="FFFFFF"/>
          </a:solidFill>
        </p:spPr>
        <p:txBody>
          <a:bodyPr wrap="square" lIns="0" tIns="0" rIns="0" bIns="0" rtlCol="0"/>
          <a:lstStyle/>
          <a:p>
            <a:endParaRPr sz="1350" dirty="0"/>
          </a:p>
        </p:txBody>
      </p:sp>
      <p:sp>
        <p:nvSpPr>
          <p:cNvPr id="29" name="object 29"/>
          <p:cNvSpPr/>
          <p:nvPr/>
        </p:nvSpPr>
        <p:spPr>
          <a:xfrm>
            <a:off x="1561065" y="4071520"/>
            <a:ext cx="1934051" cy="380048"/>
          </a:xfrm>
          <a:custGeom>
            <a:avLst/>
            <a:gdLst/>
            <a:ahLst/>
            <a:cxnLst/>
            <a:rect l="l" t="t" r="r" b="b"/>
            <a:pathLst>
              <a:path w="2578734" h="506729">
                <a:moveTo>
                  <a:pt x="0" y="84439"/>
                </a:moveTo>
                <a:lnTo>
                  <a:pt x="6635" y="51571"/>
                </a:lnTo>
                <a:lnTo>
                  <a:pt x="24731" y="24731"/>
                </a:lnTo>
                <a:lnTo>
                  <a:pt x="51571" y="6635"/>
                </a:lnTo>
                <a:lnTo>
                  <a:pt x="84439" y="0"/>
                </a:lnTo>
                <a:lnTo>
                  <a:pt x="2494003" y="0"/>
                </a:lnTo>
                <a:lnTo>
                  <a:pt x="2526870" y="6635"/>
                </a:lnTo>
                <a:lnTo>
                  <a:pt x="2553710" y="24731"/>
                </a:lnTo>
                <a:lnTo>
                  <a:pt x="2571806" y="51571"/>
                </a:lnTo>
                <a:lnTo>
                  <a:pt x="2578442" y="84439"/>
                </a:lnTo>
                <a:lnTo>
                  <a:pt x="2578442" y="422187"/>
                </a:lnTo>
                <a:lnTo>
                  <a:pt x="2571806" y="455055"/>
                </a:lnTo>
                <a:lnTo>
                  <a:pt x="2553710" y="481895"/>
                </a:lnTo>
                <a:lnTo>
                  <a:pt x="2526870" y="499991"/>
                </a:lnTo>
                <a:lnTo>
                  <a:pt x="2494003" y="506627"/>
                </a:lnTo>
                <a:lnTo>
                  <a:pt x="84439" y="506627"/>
                </a:lnTo>
                <a:lnTo>
                  <a:pt x="51571" y="499991"/>
                </a:lnTo>
                <a:lnTo>
                  <a:pt x="24731" y="481895"/>
                </a:lnTo>
                <a:lnTo>
                  <a:pt x="6635" y="455055"/>
                </a:lnTo>
                <a:lnTo>
                  <a:pt x="0" y="422187"/>
                </a:lnTo>
                <a:lnTo>
                  <a:pt x="0" y="84439"/>
                </a:lnTo>
                <a:close/>
              </a:path>
            </a:pathLst>
          </a:custGeom>
          <a:ln w="12700">
            <a:solidFill>
              <a:srgbClr val="333C3C"/>
            </a:solidFill>
          </a:ln>
        </p:spPr>
        <p:txBody>
          <a:bodyPr wrap="square" lIns="0" tIns="0" rIns="0" bIns="0" rtlCol="0"/>
          <a:lstStyle/>
          <a:p>
            <a:endParaRPr sz="1350" dirty="0"/>
          </a:p>
        </p:txBody>
      </p:sp>
      <p:sp>
        <p:nvSpPr>
          <p:cNvPr id="30" name="object 30"/>
          <p:cNvSpPr txBox="1"/>
          <p:nvPr/>
        </p:nvSpPr>
        <p:spPr>
          <a:xfrm>
            <a:off x="1304514" y="4141910"/>
            <a:ext cx="4683919" cy="796180"/>
          </a:xfrm>
          <a:prstGeom prst="rect">
            <a:avLst/>
          </a:prstGeom>
        </p:spPr>
        <p:txBody>
          <a:bodyPr vert="horz" wrap="square" lIns="0" tIns="9525" rIns="0" bIns="0" rtlCol="0">
            <a:spAutoFit/>
          </a:bodyPr>
          <a:lstStyle/>
          <a:p>
            <a:pPr marL="496253">
              <a:spcBef>
                <a:spcPts val="75"/>
              </a:spcBef>
            </a:pPr>
            <a:r>
              <a:rPr sz="1350" spc="-8" dirty="0">
                <a:solidFill>
                  <a:srgbClr val="737572"/>
                </a:solidFill>
                <a:latin typeface="Calibri"/>
                <a:cs typeface="Calibri"/>
              </a:rPr>
              <a:t>Existing</a:t>
            </a:r>
            <a:r>
              <a:rPr sz="1350" dirty="0">
                <a:solidFill>
                  <a:srgbClr val="737572"/>
                </a:solidFill>
                <a:latin typeface="Calibri"/>
                <a:cs typeface="Calibri"/>
              </a:rPr>
              <a:t> </a:t>
            </a:r>
            <a:r>
              <a:rPr sz="1350" spc="-4" dirty="0">
                <a:solidFill>
                  <a:srgbClr val="737572"/>
                </a:solidFill>
                <a:latin typeface="Calibri"/>
                <a:cs typeface="Calibri"/>
              </a:rPr>
              <a:t>Databases</a:t>
            </a:r>
            <a:endParaRPr sz="1350" dirty="0">
              <a:latin typeface="Calibri"/>
              <a:cs typeface="Calibri"/>
            </a:endParaRPr>
          </a:p>
          <a:p>
            <a:pPr>
              <a:spcBef>
                <a:spcPts val="19"/>
              </a:spcBef>
            </a:pPr>
            <a:endParaRPr sz="1200" dirty="0">
              <a:latin typeface="Arial" panose="020B0604020202020204" pitchFamily="34" charset="0"/>
              <a:cs typeface="Arial" panose="020B0604020202020204" pitchFamily="34" charset="0"/>
            </a:endParaRPr>
          </a:p>
          <a:p>
            <a:pPr marL="9525" marR="3810">
              <a:lnSpc>
                <a:spcPts val="1583"/>
              </a:lnSpc>
            </a:pPr>
            <a:r>
              <a:rPr sz="1200" spc="-19" dirty="0">
                <a:solidFill>
                  <a:srgbClr val="737572"/>
                </a:solidFill>
                <a:latin typeface="Arial" panose="020B0604020202020204" pitchFamily="34" charset="0"/>
                <a:cs typeface="Arial" panose="020B0604020202020204" pitchFamily="34" charset="0"/>
              </a:rPr>
              <a:t>At </a:t>
            </a:r>
            <a:r>
              <a:rPr sz="1200" spc="-4" dirty="0">
                <a:solidFill>
                  <a:srgbClr val="737572"/>
                </a:solidFill>
                <a:latin typeface="Arial" panose="020B0604020202020204" pitchFamily="34" charset="0"/>
                <a:cs typeface="Arial" panose="020B0604020202020204" pitchFamily="34" charset="0"/>
              </a:rPr>
              <a:t>this </a:t>
            </a:r>
            <a:r>
              <a:rPr sz="1200" spc="-11" dirty="0">
                <a:solidFill>
                  <a:srgbClr val="737572"/>
                </a:solidFill>
                <a:latin typeface="Arial" panose="020B0604020202020204" pitchFamily="34" charset="0"/>
                <a:cs typeface="Arial" panose="020B0604020202020204" pitchFamily="34" charset="0"/>
              </a:rPr>
              <a:t>stage </a:t>
            </a:r>
            <a:r>
              <a:rPr sz="1200" spc="-8" dirty="0">
                <a:solidFill>
                  <a:srgbClr val="737572"/>
                </a:solidFill>
                <a:latin typeface="Arial" panose="020B0604020202020204" pitchFamily="34" charset="0"/>
                <a:cs typeface="Arial" panose="020B0604020202020204" pitchFamily="34" charset="0"/>
              </a:rPr>
              <a:t>existing </a:t>
            </a:r>
            <a:r>
              <a:rPr sz="1200" spc="-4" dirty="0">
                <a:solidFill>
                  <a:srgbClr val="737572"/>
                </a:solidFill>
                <a:latin typeface="Arial" panose="020B0604020202020204" pitchFamily="34" charset="0"/>
                <a:cs typeface="Arial" panose="020B0604020202020204" pitchFamily="34" charset="0"/>
              </a:rPr>
              <a:t>applications will run in conjunction between </a:t>
            </a:r>
            <a:r>
              <a:rPr sz="1200" dirty="0">
                <a:solidFill>
                  <a:srgbClr val="737572"/>
                </a:solidFill>
                <a:latin typeface="Arial" panose="020B0604020202020204" pitchFamily="34" charset="0"/>
                <a:cs typeface="Arial" panose="020B0604020202020204" pitchFamily="34" charset="0"/>
              </a:rPr>
              <a:t>a  </a:t>
            </a:r>
            <a:r>
              <a:rPr sz="1200" spc="-4" dirty="0">
                <a:solidFill>
                  <a:srgbClr val="737572"/>
                </a:solidFill>
                <a:latin typeface="Arial" panose="020B0604020202020204" pitchFamily="34" charset="0"/>
                <a:cs typeface="Arial" panose="020B0604020202020204" pitchFamily="34" charset="0"/>
              </a:rPr>
              <a:t>user </a:t>
            </a:r>
            <a:r>
              <a:rPr sz="1200" spc="-8" dirty="0">
                <a:solidFill>
                  <a:srgbClr val="737572"/>
                </a:solidFill>
                <a:latin typeface="Arial" panose="020B0604020202020204" pitchFamily="34" charset="0"/>
                <a:cs typeface="Arial" panose="020B0604020202020204" pitchFamily="34" charset="0"/>
              </a:rPr>
              <a:t>interface </a:t>
            </a:r>
            <a:r>
              <a:rPr sz="1200" spc="-4" dirty="0">
                <a:solidFill>
                  <a:srgbClr val="737572"/>
                </a:solidFill>
                <a:latin typeface="Arial" panose="020B0604020202020204" pitchFamily="34" charset="0"/>
                <a:cs typeface="Arial" panose="020B0604020202020204" pitchFamily="34" charset="0"/>
              </a:rPr>
              <a:t>and </a:t>
            </a:r>
            <a:r>
              <a:rPr sz="1200" spc="-11" dirty="0">
                <a:solidFill>
                  <a:srgbClr val="737572"/>
                </a:solidFill>
                <a:latin typeface="Arial" panose="020B0604020202020204" pitchFamily="34" charset="0"/>
                <a:cs typeface="Arial" panose="020B0604020202020204" pitchFamily="34" charset="0"/>
              </a:rPr>
              <a:t>RT</a:t>
            </a:r>
            <a:r>
              <a:rPr sz="1200" spc="19" dirty="0">
                <a:solidFill>
                  <a:srgbClr val="737572"/>
                </a:solidFill>
                <a:latin typeface="Arial" panose="020B0604020202020204" pitchFamily="34" charset="0"/>
                <a:cs typeface="Arial" panose="020B0604020202020204" pitchFamily="34" charset="0"/>
              </a:rPr>
              <a:t> </a:t>
            </a:r>
            <a:r>
              <a:rPr sz="1200" spc="-19" dirty="0">
                <a:solidFill>
                  <a:srgbClr val="737572"/>
                </a:solidFill>
                <a:latin typeface="Arial" panose="020B0604020202020204" pitchFamily="34" charset="0"/>
                <a:cs typeface="Arial" panose="020B0604020202020204" pitchFamily="34" charset="0"/>
              </a:rPr>
              <a:t>Trading</a:t>
            </a:r>
            <a:endParaRPr sz="1200" dirty="0">
              <a:latin typeface="Arial" panose="020B0604020202020204" pitchFamily="34" charset="0"/>
              <a:cs typeface="Arial" panose="020B0604020202020204" pitchFamily="34" charset="0"/>
            </a:endParaRPr>
          </a:p>
        </p:txBody>
      </p:sp>
      <p:sp>
        <p:nvSpPr>
          <p:cNvPr id="32" name="object 32"/>
          <p:cNvSpPr txBox="1"/>
          <p:nvPr/>
        </p:nvSpPr>
        <p:spPr>
          <a:xfrm>
            <a:off x="4732877" y="5683777"/>
            <a:ext cx="96679" cy="120289"/>
          </a:xfrm>
          <a:prstGeom prst="rect">
            <a:avLst/>
          </a:prstGeom>
        </p:spPr>
        <p:txBody>
          <a:bodyPr vert="horz" wrap="square" lIns="0" tIns="0" rIns="0" bIns="0" rtlCol="0">
            <a:spAutoFit/>
          </a:bodyPr>
          <a:lstStyle/>
          <a:p>
            <a:pPr marL="9525">
              <a:lnSpc>
                <a:spcPts val="986"/>
              </a:lnSpc>
            </a:pPr>
            <a:r>
              <a:rPr sz="825" b="1" dirty="0">
                <a:solidFill>
                  <a:srgbClr val="565856"/>
                </a:solidFill>
                <a:latin typeface="Arial"/>
                <a:cs typeface="Arial"/>
              </a:rPr>
              <a:t>©</a:t>
            </a:r>
            <a:endParaRPr sz="825" dirty="0">
              <a:latin typeface="Arial"/>
              <a:cs typeface="Arial"/>
            </a:endParaRPr>
          </a:p>
        </p:txBody>
      </p:sp>
      <p:sp>
        <p:nvSpPr>
          <p:cNvPr id="36" name="object 5">
            <a:extLst>
              <a:ext uri="{FF2B5EF4-FFF2-40B4-BE49-F238E27FC236}">
                <a16:creationId xmlns:a16="http://schemas.microsoft.com/office/drawing/2014/main" id="{ECF3DB19-2CF6-4217-AB93-B2B155F3BAB6}"/>
              </a:ext>
            </a:extLst>
          </p:cNvPr>
          <p:cNvSpPr txBox="1">
            <a:spLocks noGrp="1"/>
          </p:cNvSpPr>
          <p:nvPr>
            <p:ph type="title"/>
          </p:nvPr>
        </p:nvSpPr>
        <p:spPr>
          <a:xfrm>
            <a:off x="253501" y="251166"/>
            <a:ext cx="2165406" cy="409728"/>
          </a:xfrm>
          <a:prstGeom prst="rect">
            <a:avLst/>
          </a:prstGeom>
          <a:ln w="12700">
            <a:miter lim="400000"/>
          </a:ln>
        </p:spPr>
        <p:txBody>
          <a:bodyPr vert="horz" wrap="square" lIns="0" tIns="9525" rIns="0" bIns="0" rtlCol="0" anchor="ctr">
            <a:spAutoFit/>
          </a:bodyPr>
          <a:lstStyle/>
          <a:p>
            <a:pPr marL="9525">
              <a:lnSpc>
                <a:spcPct val="100000"/>
              </a:lnSpc>
              <a:spcBef>
                <a:spcPts val="75"/>
              </a:spcBef>
            </a:pPr>
            <a:r>
              <a:rPr sz="2600" b="1" u="none" dirty="0">
                <a:solidFill>
                  <a:srgbClr val="000000"/>
                </a:solidFill>
                <a:latin typeface="Arial" panose="020B0604020202020204" pitchFamily="34" charset="0"/>
                <a:cs typeface="Arial" panose="020B0604020202020204" pitchFamily="34" charset="0"/>
              </a:rPr>
              <a:t>Phase </a:t>
            </a:r>
            <a:r>
              <a:rPr lang="en-US" sz="2600" b="1" u="none" dirty="0">
                <a:solidFill>
                  <a:srgbClr val="000000"/>
                </a:solidFill>
                <a:latin typeface="Arial" panose="020B0604020202020204" pitchFamily="34" charset="0"/>
                <a:cs typeface="Arial" panose="020B0604020202020204" pitchFamily="34" charset="0"/>
              </a:rPr>
              <a:t>two</a:t>
            </a:r>
            <a:endParaRPr sz="2600" b="1" u="none"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50081" y="1083944"/>
            <a:ext cx="116681" cy="125034"/>
          </a:xfrm>
          <a:prstGeom prst="rect">
            <a:avLst/>
          </a:prstGeom>
        </p:spPr>
        <p:txBody>
          <a:bodyPr vert="horz" wrap="square" lIns="0" tIns="9525" rIns="0" bIns="0" rtlCol="0">
            <a:spAutoFit/>
          </a:bodyPr>
          <a:lstStyle/>
          <a:p>
            <a:pPr marL="9525">
              <a:spcBef>
                <a:spcPts val="75"/>
              </a:spcBef>
            </a:pPr>
            <a:r>
              <a:rPr sz="750" b="1" spc="4" dirty="0">
                <a:solidFill>
                  <a:srgbClr val="BFBFBF"/>
                </a:solidFill>
                <a:latin typeface="Calibri"/>
                <a:cs typeface="Calibri"/>
              </a:rPr>
              <a:t>12</a:t>
            </a:r>
            <a:endParaRPr sz="750" dirty="0">
              <a:latin typeface="Calibri"/>
              <a:cs typeface="Calibri"/>
            </a:endParaRPr>
          </a:p>
        </p:txBody>
      </p:sp>
      <p:sp>
        <p:nvSpPr>
          <p:cNvPr id="3" name="object 3"/>
          <p:cNvSpPr/>
          <p:nvPr/>
        </p:nvSpPr>
        <p:spPr>
          <a:xfrm>
            <a:off x="8702288" y="1236405"/>
            <a:ext cx="206693" cy="0"/>
          </a:xfrm>
          <a:custGeom>
            <a:avLst/>
            <a:gdLst/>
            <a:ahLst/>
            <a:cxnLst/>
            <a:rect l="l" t="t" r="r" b="b"/>
            <a:pathLst>
              <a:path w="275590">
                <a:moveTo>
                  <a:pt x="0" y="0"/>
                </a:moveTo>
                <a:lnTo>
                  <a:pt x="275455" y="0"/>
                </a:lnTo>
              </a:path>
            </a:pathLst>
          </a:custGeom>
          <a:ln w="19883">
            <a:solidFill>
              <a:srgbClr val="BFBFBF"/>
            </a:solidFill>
          </a:ln>
        </p:spPr>
        <p:txBody>
          <a:bodyPr wrap="square" lIns="0" tIns="0" rIns="0" bIns="0" rtlCol="0"/>
          <a:lstStyle/>
          <a:p>
            <a:endParaRPr sz="1350" dirty="0"/>
          </a:p>
        </p:txBody>
      </p:sp>
      <p:sp>
        <p:nvSpPr>
          <p:cNvPr id="9" name="object 9"/>
          <p:cNvSpPr txBox="1"/>
          <p:nvPr/>
        </p:nvSpPr>
        <p:spPr>
          <a:xfrm>
            <a:off x="1685162" y="2103111"/>
            <a:ext cx="929164" cy="292709"/>
          </a:xfrm>
          <a:prstGeom prst="rect">
            <a:avLst/>
          </a:prstGeom>
        </p:spPr>
        <p:txBody>
          <a:bodyPr vert="horz" wrap="square" lIns="0" tIns="15240" rIns="0" bIns="0" rtlCol="0">
            <a:spAutoFit/>
          </a:bodyPr>
          <a:lstStyle/>
          <a:p>
            <a:pPr marL="9525" marR="3810" indent="90964">
              <a:lnSpc>
                <a:spcPts val="1065"/>
              </a:lnSpc>
              <a:spcBef>
                <a:spcPts val="120"/>
              </a:spcBef>
            </a:pPr>
            <a:r>
              <a:rPr sz="900" spc="-4" dirty="0">
                <a:solidFill>
                  <a:srgbClr val="737572"/>
                </a:solidFill>
                <a:latin typeface="Calibri"/>
                <a:cs typeface="Calibri"/>
              </a:rPr>
              <a:t>Security </a:t>
            </a:r>
            <a:r>
              <a:rPr sz="900" spc="-8" dirty="0">
                <a:solidFill>
                  <a:srgbClr val="737572"/>
                </a:solidFill>
                <a:latin typeface="Calibri"/>
                <a:cs typeface="Calibri"/>
              </a:rPr>
              <a:t>Master  Futures/Bills/Bonds</a:t>
            </a:r>
            <a:endParaRPr sz="900" dirty="0">
              <a:latin typeface="Calibri"/>
              <a:cs typeface="Calibri"/>
            </a:endParaRPr>
          </a:p>
        </p:txBody>
      </p:sp>
      <p:sp>
        <p:nvSpPr>
          <p:cNvPr id="10" name="object 10"/>
          <p:cNvSpPr txBox="1"/>
          <p:nvPr/>
        </p:nvSpPr>
        <p:spPr>
          <a:xfrm>
            <a:off x="3449787" y="2112256"/>
            <a:ext cx="909638" cy="274274"/>
          </a:xfrm>
          <a:prstGeom prst="rect">
            <a:avLst/>
          </a:prstGeom>
        </p:spPr>
        <p:txBody>
          <a:bodyPr vert="horz" wrap="square" lIns="0" tIns="17621" rIns="0" bIns="0" rtlCol="0">
            <a:spAutoFit/>
          </a:bodyPr>
          <a:lstStyle/>
          <a:p>
            <a:pPr marL="298133" marR="3810" indent="-289084">
              <a:lnSpc>
                <a:spcPts val="1043"/>
              </a:lnSpc>
              <a:spcBef>
                <a:spcPts val="139"/>
              </a:spcBef>
            </a:pPr>
            <a:r>
              <a:rPr sz="900" spc="-19" dirty="0">
                <a:solidFill>
                  <a:srgbClr val="737572"/>
                </a:solidFill>
                <a:latin typeface="Calibri"/>
                <a:cs typeface="Calibri"/>
              </a:rPr>
              <a:t>Trade </a:t>
            </a:r>
            <a:r>
              <a:rPr sz="900" spc="-8" dirty="0">
                <a:solidFill>
                  <a:srgbClr val="737572"/>
                </a:solidFill>
                <a:latin typeface="Calibri"/>
                <a:cs typeface="Calibri"/>
              </a:rPr>
              <a:t>data, </a:t>
            </a:r>
            <a:r>
              <a:rPr sz="900" spc="-4" dirty="0">
                <a:solidFill>
                  <a:srgbClr val="737572"/>
                </a:solidFill>
                <a:latin typeface="Calibri"/>
                <a:cs typeface="Calibri"/>
              </a:rPr>
              <a:t>quotes,  </a:t>
            </a:r>
            <a:r>
              <a:rPr sz="900" spc="-8" dirty="0">
                <a:solidFill>
                  <a:srgbClr val="737572"/>
                </a:solidFill>
                <a:latin typeface="Calibri"/>
                <a:cs typeface="Calibri"/>
              </a:rPr>
              <a:t>pricing</a:t>
            </a:r>
            <a:endParaRPr sz="900" dirty="0">
              <a:latin typeface="Calibri"/>
              <a:cs typeface="Calibri"/>
            </a:endParaRPr>
          </a:p>
        </p:txBody>
      </p:sp>
      <p:sp>
        <p:nvSpPr>
          <p:cNvPr id="11" name="object 11"/>
          <p:cNvSpPr txBox="1"/>
          <p:nvPr/>
        </p:nvSpPr>
        <p:spPr>
          <a:xfrm>
            <a:off x="5237183" y="2189981"/>
            <a:ext cx="1028700" cy="148117"/>
          </a:xfrm>
          <a:prstGeom prst="rect">
            <a:avLst/>
          </a:prstGeom>
        </p:spPr>
        <p:txBody>
          <a:bodyPr vert="horz" wrap="square" lIns="0" tIns="9525" rIns="0" bIns="0" rtlCol="0">
            <a:spAutoFit/>
          </a:bodyPr>
          <a:lstStyle/>
          <a:p>
            <a:pPr marL="9525">
              <a:spcBef>
                <a:spcPts val="75"/>
              </a:spcBef>
            </a:pPr>
            <a:r>
              <a:rPr sz="900" spc="-4" dirty="0">
                <a:solidFill>
                  <a:srgbClr val="737572"/>
                </a:solidFill>
                <a:latin typeface="Calibri"/>
                <a:cs typeface="Calibri"/>
              </a:rPr>
              <a:t>Document</a:t>
            </a:r>
            <a:r>
              <a:rPr sz="900" spc="-38" dirty="0">
                <a:solidFill>
                  <a:srgbClr val="737572"/>
                </a:solidFill>
                <a:latin typeface="Calibri"/>
                <a:cs typeface="Calibri"/>
              </a:rPr>
              <a:t> </a:t>
            </a:r>
            <a:r>
              <a:rPr sz="900" spc="-4" dirty="0">
                <a:solidFill>
                  <a:srgbClr val="737572"/>
                </a:solidFill>
                <a:latin typeface="Calibri"/>
                <a:cs typeface="Calibri"/>
              </a:rPr>
              <a:t>Repository</a:t>
            </a:r>
            <a:endParaRPr sz="900" dirty="0">
              <a:latin typeface="Calibri"/>
              <a:cs typeface="Calibri"/>
            </a:endParaRPr>
          </a:p>
        </p:txBody>
      </p:sp>
      <p:sp>
        <p:nvSpPr>
          <p:cNvPr id="12" name="object 12"/>
          <p:cNvSpPr/>
          <p:nvPr/>
        </p:nvSpPr>
        <p:spPr>
          <a:xfrm>
            <a:off x="1558098" y="1864107"/>
            <a:ext cx="5544305" cy="2582033"/>
          </a:xfrm>
          <a:prstGeom prst="rect">
            <a:avLst/>
          </a:prstGeom>
          <a:blipFill>
            <a:blip r:embed="rId2" cstate="print"/>
            <a:stretch>
              <a:fillRect/>
            </a:stretch>
          </a:blipFill>
        </p:spPr>
        <p:txBody>
          <a:bodyPr wrap="square" lIns="0" tIns="0" rIns="0" bIns="0" rtlCol="0"/>
          <a:lstStyle/>
          <a:p>
            <a:endParaRPr sz="1350" dirty="0"/>
          </a:p>
        </p:txBody>
      </p:sp>
      <p:sp>
        <p:nvSpPr>
          <p:cNvPr id="13" name="object 13"/>
          <p:cNvSpPr txBox="1"/>
          <p:nvPr/>
        </p:nvSpPr>
        <p:spPr>
          <a:xfrm>
            <a:off x="3421060" y="3102093"/>
            <a:ext cx="964883" cy="423417"/>
          </a:xfrm>
          <a:prstGeom prst="rect">
            <a:avLst/>
          </a:prstGeom>
        </p:spPr>
        <p:txBody>
          <a:bodyPr vert="horz" wrap="square" lIns="0" tIns="8096" rIns="0" bIns="0" rtlCol="0">
            <a:spAutoFit/>
          </a:bodyPr>
          <a:lstStyle/>
          <a:p>
            <a:pPr marL="9049" marR="3810" algn="ctr">
              <a:lnSpc>
                <a:spcPct val="100800"/>
              </a:lnSpc>
              <a:spcBef>
                <a:spcPts val="64"/>
              </a:spcBef>
            </a:pPr>
            <a:r>
              <a:rPr sz="900" spc="-8" dirty="0">
                <a:solidFill>
                  <a:srgbClr val="737572"/>
                </a:solidFill>
                <a:latin typeface="Calibri"/>
                <a:cs typeface="Calibri"/>
              </a:rPr>
              <a:t>Application </a:t>
            </a:r>
            <a:r>
              <a:rPr sz="900" spc="-11" dirty="0">
                <a:solidFill>
                  <a:srgbClr val="737572"/>
                </a:solidFill>
                <a:latin typeface="Calibri"/>
                <a:cs typeface="Calibri"/>
              </a:rPr>
              <a:t>Layer  </a:t>
            </a:r>
            <a:r>
              <a:rPr sz="900" spc="-15" dirty="0">
                <a:solidFill>
                  <a:srgbClr val="737572"/>
                </a:solidFill>
                <a:latin typeface="Calibri"/>
                <a:cs typeface="Calibri"/>
              </a:rPr>
              <a:t>Trading,</a:t>
            </a:r>
            <a:r>
              <a:rPr sz="900" spc="-41" dirty="0">
                <a:solidFill>
                  <a:srgbClr val="737572"/>
                </a:solidFill>
                <a:latin typeface="Calibri"/>
                <a:cs typeface="Calibri"/>
              </a:rPr>
              <a:t> </a:t>
            </a:r>
            <a:r>
              <a:rPr sz="900" spc="-4" dirty="0">
                <a:solidFill>
                  <a:srgbClr val="737572"/>
                </a:solidFill>
                <a:latin typeface="Calibri"/>
                <a:cs typeface="Calibri"/>
              </a:rPr>
              <a:t>Monitoring,  </a:t>
            </a:r>
            <a:r>
              <a:rPr sz="900" spc="-8" dirty="0">
                <a:solidFill>
                  <a:srgbClr val="737572"/>
                </a:solidFill>
                <a:latin typeface="Calibri"/>
                <a:cs typeface="Calibri"/>
              </a:rPr>
              <a:t>Reporting</a:t>
            </a:r>
            <a:endParaRPr sz="900" dirty="0">
              <a:latin typeface="Calibri"/>
              <a:cs typeface="Calibri"/>
            </a:endParaRPr>
          </a:p>
        </p:txBody>
      </p:sp>
      <p:sp>
        <p:nvSpPr>
          <p:cNvPr id="14" name="object 14"/>
          <p:cNvSpPr/>
          <p:nvPr/>
        </p:nvSpPr>
        <p:spPr>
          <a:xfrm>
            <a:off x="2663487" y="3988743"/>
            <a:ext cx="2616041" cy="552450"/>
          </a:xfrm>
          <a:custGeom>
            <a:avLst/>
            <a:gdLst/>
            <a:ahLst/>
            <a:cxnLst/>
            <a:rect l="l" t="t" r="r" b="b"/>
            <a:pathLst>
              <a:path w="3488054" h="736600">
                <a:moveTo>
                  <a:pt x="2926610" y="0"/>
                </a:moveTo>
                <a:lnTo>
                  <a:pt x="561101" y="0"/>
                </a:lnTo>
                <a:lnTo>
                  <a:pt x="503731" y="1900"/>
                </a:lnTo>
                <a:lnTo>
                  <a:pt x="448019" y="7480"/>
                </a:lnTo>
                <a:lnTo>
                  <a:pt x="394246" y="16553"/>
                </a:lnTo>
                <a:lnTo>
                  <a:pt x="342695" y="28934"/>
                </a:lnTo>
                <a:lnTo>
                  <a:pt x="293647" y="44438"/>
                </a:lnTo>
                <a:lnTo>
                  <a:pt x="247384" y="62881"/>
                </a:lnTo>
                <a:lnTo>
                  <a:pt x="204188" y="84076"/>
                </a:lnTo>
                <a:lnTo>
                  <a:pt x="164342" y="107840"/>
                </a:lnTo>
                <a:lnTo>
                  <a:pt x="128128" y="133987"/>
                </a:lnTo>
                <a:lnTo>
                  <a:pt x="95827" y="162331"/>
                </a:lnTo>
                <a:lnTo>
                  <a:pt x="67721" y="192689"/>
                </a:lnTo>
                <a:lnTo>
                  <a:pt x="44094" y="224874"/>
                </a:lnTo>
                <a:lnTo>
                  <a:pt x="25226" y="258702"/>
                </a:lnTo>
                <a:lnTo>
                  <a:pt x="2896" y="330545"/>
                </a:lnTo>
                <a:lnTo>
                  <a:pt x="0" y="368190"/>
                </a:lnTo>
                <a:lnTo>
                  <a:pt x="2896" y="405836"/>
                </a:lnTo>
                <a:lnTo>
                  <a:pt x="25226" y="477679"/>
                </a:lnTo>
                <a:lnTo>
                  <a:pt x="44094" y="511507"/>
                </a:lnTo>
                <a:lnTo>
                  <a:pt x="67721" y="543692"/>
                </a:lnTo>
                <a:lnTo>
                  <a:pt x="95827" y="574049"/>
                </a:lnTo>
                <a:lnTo>
                  <a:pt x="128128" y="602394"/>
                </a:lnTo>
                <a:lnTo>
                  <a:pt x="164342" y="628540"/>
                </a:lnTo>
                <a:lnTo>
                  <a:pt x="204188" y="652304"/>
                </a:lnTo>
                <a:lnTo>
                  <a:pt x="247384" y="673500"/>
                </a:lnTo>
                <a:lnTo>
                  <a:pt x="293647" y="691942"/>
                </a:lnTo>
                <a:lnTo>
                  <a:pt x="342695" y="707447"/>
                </a:lnTo>
                <a:lnTo>
                  <a:pt x="394246" y="719828"/>
                </a:lnTo>
                <a:lnTo>
                  <a:pt x="448019" y="728901"/>
                </a:lnTo>
                <a:lnTo>
                  <a:pt x="503731" y="734480"/>
                </a:lnTo>
                <a:lnTo>
                  <a:pt x="561101" y="736381"/>
                </a:lnTo>
                <a:lnTo>
                  <a:pt x="2926610" y="736381"/>
                </a:lnTo>
                <a:lnTo>
                  <a:pt x="2983980" y="734480"/>
                </a:lnTo>
                <a:lnTo>
                  <a:pt x="3039692" y="728901"/>
                </a:lnTo>
                <a:lnTo>
                  <a:pt x="3093465" y="719828"/>
                </a:lnTo>
                <a:lnTo>
                  <a:pt x="3145016" y="707447"/>
                </a:lnTo>
                <a:lnTo>
                  <a:pt x="3194065" y="691942"/>
                </a:lnTo>
                <a:lnTo>
                  <a:pt x="3240327" y="673500"/>
                </a:lnTo>
                <a:lnTo>
                  <a:pt x="3283523" y="652304"/>
                </a:lnTo>
                <a:lnTo>
                  <a:pt x="3323369" y="628540"/>
                </a:lnTo>
                <a:lnTo>
                  <a:pt x="3359583" y="602394"/>
                </a:lnTo>
                <a:lnTo>
                  <a:pt x="3391884" y="574049"/>
                </a:lnTo>
                <a:lnTo>
                  <a:pt x="3419990" y="543692"/>
                </a:lnTo>
                <a:lnTo>
                  <a:pt x="3443617" y="511507"/>
                </a:lnTo>
                <a:lnTo>
                  <a:pt x="3462486" y="477679"/>
                </a:lnTo>
                <a:lnTo>
                  <a:pt x="3484815" y="405836"/>
                </a:lnTo>
                <a:lnTo>
                  <a:pt x="3487712" y="368190"/>
                </a:lnTo>
                <a:lnTo>
                  <a:pt x="3484815" y="330545"/>
                </a:lnTo>
                <a:lnTo>
                  <a:pt x="3462486" y="258702"/>
                </a:lnTo>
                <a:lnTo>
                  <a:pt x="3443617" y="224874"/>
                </a:lnTo>
                <a:lnTo>
                  <a:pt x="3419990" y="192689"/>
                </a:lnTo>
                <a:lnTo>
                  <a:pt x="3391884" y="162331"/>
                </a:lnTo>
                <a:lnTo>
                  <a:pt x="3359583" y="133987"/>
                </a:lnTo>
                <a:lnTo>
                  <a:pt x="3323369" y="107840"/>
                </a:lnTo>
                <a:lnTo>
                  <a:pt x="3283523" y="84076"/>
                </a:lnTo>
                <a:lnTo>
                  <a:pt x="3240327" y="62881"/>
                </a:lnTo>
                <a:lnTo>
                  <a:pt x="3194065" y="44438"/>
                </a:lnTo>
                <a:lnTo>
                  <a:pt x="3145016" y="28934"/>
                </a:lnTo>
                <a:lnTo>
                  <a:pt x="3093465" y="16553"/>
                </a:lnTo>
                <a:lnTo>
                  <a:pt x="3039692" y="7480"/>
                </a:lnTo>
                <a:lnTo>
                  <a:pt x="2983980" y="1900"/>
                </a:lnTo>
                <a:lnTo>
                  <a:pt x="2926610" y="0"/>
                </a:lnTo>
                <a:close/>
              </a:path>
            </a:pathLst>
          </a:custGeom>
          <a:solidFill>
            <a:srgbClr val="FFFFFF"/>
          </a:solidFill>
        </p:spPr>
        <p:txBody>
          <a:bodyPr wrap="square" lIns="0" tIns="0" rIns="0" bIns="0" rtlCol="0"/>
          <a:lstStyle/>
          <a:p>
            <a:endParaRPr sz="1350" dirty="0"/>
          </a:p>
        </p:txBody>
      </p:sp>
      <p:sp>
        <p:nvSpPr>
          <p:cNvPr id="15" name="object 15"/>
          <p:cNvSpPr/>
          <p:nvPr/>
        </p:nvSpPr>
        <p:spPr>
          <a:xfrm>
            <a:off x="2663487" y="3988743"/>
            <a:ext cx="2616041" cy="552450"/>
          </a:xfrm>
          <a:custGeom>
            <a:avLst/>
            <a:gdLst/>
            <a:ahLst/>
            <a:cxnLst/>
            <a:rect l="l" t="t" r="r" b="b"/>
            <a:pathLst>
              <a:path w="3488054" h="736600">
                <a:moveTo>
                  <a:pt x="561101" y="0"/>
                </a:moveTo>
                <a:lnTo>
                  <a:pt x="2926611" y="0"/>
                </a:lnTo>
                <a:lnTo>
                  <a:pt x="2983980" y="1900"/>
                </a:lnTo>
                <a:lnTo>
                  <a:pt x="3039692" y="7480"/>
                </a:lnTo>
                <a:lnTo>
                  <a:pt x="3093465" y="16553"/>
                </a:lnTo>
                <a:lnTo>
                  <a:pt x="3145017" y="28934"/>
                </a:lnTo>
                <a:lnTo>
                  <a:pt x="3194065" y="44438"/>
                </a:lnTo>
                <a:lnTo>
                  <a:pt x="3240328" y="62881"/>
                </a:lnTo>
                <a:lnTo>
                  <a:pt x="3283523" y="84076"/>
                </a:lnTo>
                <a:lnTo>
                  <a:pt x="3323370" y="107840"/>
                </a:lnTo>
                <a:lnTo>
                  <a:pt x="3359584" y="133987"/>
                </a:lnTo>
                <a:lnTo>
                  <a:pt x="3391885" y="162331"/>
                </a:lnTo>
                <a:lnTo>
                  <a:pt x="3419991" y="192689"/>
                </a:lnTo>
                <a:lnTo>
                  <a:pt x="3443618" y="224874"/>
                </a:lnTo>
                <a:lnTo>
                  <a:pt x="3462487" y="258702"/>
                </a:lnTo>
                <a:lnTo>
                  <a:pt x="3484816" y="330545"/>
                </a:lnTo>
                <a:lnTo>
                  <a:pt x="3487713" y="368191"/>
                </a:lnTo>
                <a:lnTo>
                  <a:pt x="3484816" y="405836"/>
                </a:lnTo>
                <a:lnTo>
                  <a:pt x="3462487" y="477679"/>
                </a:lnTo>
                <a:lnTo>
                  <a:pt x="3443618" y="511507"/>
                </a:lnTo>
                <a:lnTo>
                  <a:pt x="3419991" y="543692"/>
                </a:lnTo>
                <a:lnTo>
                  <a:pt x="3391885" y="574050"/>
                </a:lnTo>
                <a:lnTo>
                  <a:pt x="3359584" y="602394"/>
                </a:lnTo>
                <a:lnTo>
                  <a:pt x="3323370" y="628541"/>
                </a:lnTo>
                <a:lnTo>
                  <a:pt x="3283523" y="652305"/>
                </a:lnTo>
                <a:lnTo>
                  <a:pt x="3240328" y="673500"/>
                </a:lnTo>
                <a:lnTo>
                  <a:pt x="3194065" y="691943"/>
                </a:lnTo>
                <a:lnTo>
                  <a:pt x="3145017" y="707447"/>
                </a:lnTo>
                <a:lnTo>
                  <a:pt x="3093465" y="719828"/>
                </a:lnTo>
                <a:lnTo>
                  <a:pt x="3039692" y="728901"/>
                </a:lnTo>
                <a:lnTo>
                  <a:pt x="2983980" y="734481"/>
                </a:lnTo>
                <a:lnTo>
                  <a:pt x="2926611" y="736382"/>
                </a:lnTo>
                <a:lnTo>
                  <a:pt x="561101" y="736382"/>
                </a:lnTo>
                <a:lnTo>
                  <a:pt x="503732" y="734481"/>
                </a:lnTo>
                <a:lnTo>
                  <a:pt x="448020" y="728901"/>
                </a:lnTo>
                <a:lnTo>
                  <a:pt x="394247" y="719828"/>
                </a:lnTo>
                <a:lnTo>
                  <a:pt x="342695" y="707447"/>
                </a:lnTo>
                <a:lnTo>
                  <a:pt x="293647" y="691943"/>
                </a:lnTo>
                <a:lnTo>
                  <a:pt x="247384" y="673500"/>
                </a:lnTo>
                <a:lnTo>
                  <a:pt x="204188" y="652305"/>
                </a:lnTo>
                <a:lnTo>
                  <a:pt x="164342" y="628541"/>
                </a:lnTo>
                <a:lnTo>
                  <a:pt x="128128" y="602394"/>
                </a:lnTo>
                <a:lnTo>
                  <a:pt x="95827" y="574050"/>
                </a:lnTo>
                <a:lnTo>
                  <a:pt x="67721" y="543692"/>
                </a:lnTo>
                <a:lnTo>
                  <a:pt x="44094" y="511507"/>
                </a:lnTo>
                <a:lnTo>
                  <a:pt x="25226" y="477679"/>
                </a:lnTo>
                <a:lnTo>
                  <a:pt x="2896" y="405836"/>
                </a:lnTo>
                <a:lnTo>
                  <a:pt x="0" y="368191"/>
                </a:lnTo>
                <a:lnTo>
                  <a:pt x="2896" y="330545"/>
                </a:lnTo>
                <a:lnTo>
                  <a:pt x="25226" y="258702"/>
                </a:lnTo>
                <a:lnTo>
                  <a:pt x="44094" y="224874"/>
                </a:lnTo>
                <a:lnTo>
                  <a:pt x="67721" y="192689"/>
                </a:lnTo>
                <a:lnTo>
                  <a:pt x="95827" y="162331"/>
                </a:lnTo>
                <a:lnTo>
                  <a:pt x="128128" y="133987"/>
                </a:lnTo>
                <a:lnTo>
                  <a:pt x="164342" y="107840"/>
                </a:lnTo>
                <a:lnTo>
                  <a:pt x="204188" y="84076"/>
                </a:lnTo>
                <a:lnTo>
                  <a:pt x="247384" y="62881"/>
                </a:lnTo>
                <a:lnTo>
                  <a:pt x="293647" y="44438"/>
                </a:lnTo>
                <a:lnTo>
                  <a:pt x="342695" y="28934"/>
                </a:lnTo>
                <a:lnTo>
                  <a:pt x="394247" y="16553"/>
                </a:lnTo>
                <a:lnTo>
                  <a:pt x="448020" y="7480"/>
                </a:lnTo>
                <a:lnTo>
                  <a:pt x="503732" y="1900"/>
                </a:lnTo>
                <a:lnTo>
                  <a:pt x="561101" y="0"/>
                </a:lnTo>
                <a:close/>
              </a:path>
            </a:pathLst>
          </a:custGeom>
          <a:ln w="12700">
            <a:solidFill>
              <a:srgbClr val="E2BB19"/>
            </a:solidFill>
          </a:ln>
        </p:spPr>
        <p:txBody>
          <a:bodyPr wrap="square" lIns="0" tIns="0" rIns="0" bIns="0" rtlCol="0"/>
          <a:lstStyle/>
          <a:p>
            <a:endParaRPr sz="1350" dirty="0"/>
          </a:p>
        </p:txBody>
      </p:sp>
      <p:sp>
        <p:nvSpPr>
          <p:cNvPr id="16" name="object 16"/>
          <p:cNvSpPr txBox="1"/>
          <p:nvPr/>
        </p:nvSpPr>
        <p:spPr>
          <a:xfrm>
            <a:off x="3007830" y="4107934"/>
            <a:ext cx="1927384" cy="287354"/>
          </a:xfrm>
          <a:prstGeom prst="rect">
            <a:avLst/>
          </a:prstGeom>
        </p:spPr>
        <p:txBody>
          <a:bodyPr vert="horz" wrap="square" lIns="0" tIns="2381" rIns="0" bIns="0" rtlCol="0">
            <a:spAutoFit/>
          </a:bodyPr>
          <a:lstStyle/>
          <a:p>
            <a:pPr marL="633889" marR="3810" indent="-624839">
              <a:lnSpc>
                <a:spcPct val="105000"/>
              </a:lnSpc>
              <a:spcBef>
                <a:spcPts val="19"/>
              </a:spcBef>
            </a:pPr>
            <a:r>
              <a:rPr sz="900" spc="-4" dirty="0">
                <a:solidFill>
                  <a:srgbClr val="737572"/>
                </a:solidFill>
                <a:latin typeface="Calibri"/>
                <a:cs typeface="Calibri"/>
              </a:rPr>
              <a:t>Unified </a:t>
            </a:r>
            <a:r>
              <a:rPr sz="900" dirty="0">
                <a:solidFill>
                  <a:srgbClr val="737572"/>
                </a:solidFill>
                <a:latin typeface="Calibri"/>
                <a:cs typeface="Calibri"/>
              </a:rPr>
              <a:t>User </a:t>
            </a:r>
            <a:r>
              <a:rPr sz="900" spc="-8" dirty="0">
                <a:solidFill>
                  <a:srgbClr val="737572"/>
                </a:solidFill>
                <a:latin typeface="Calibri"/>
                <a:cs typeface="Calibri"/>
              </a:rPr>
              <a:t>Interface </a:t>
            </a:r>
            <a:r>
              <a:rPr sz="900" dirty="0">
                <a:solidFill>
                  <a:srgbClr val="737572"/>
                </a:solidFill>
                <a:latin typeface="Calibri"/>
                <a:cs typeface="Calibri"/>
              </a:rPr>
              <a:t>– </a:t>
            </a:r>
            <a:r>
              <a:rPr sz="900" spc="-4" dirty="0">
                <a:solidFill>
                  <a:srgbClr val="737572"/>
                </a:solidFill>
                <a:latin typeface="Calibri"/>
                <a:cs typeface="Calibri"/>
              </a:rPr>
              <a:t>Dealers, Admins,  </a:t>
            </a:r>
            <a:r>
              <a:rPr sz="900" spc="-8" dirty="0">
                <a:solidFill>
                  <a:srgbClr val="737572"/>
                </a:solidFill>
                <a:latin typeface="Calibri"/>
                <a:cs typeface="Calibri"/>
              </a:rPr>
              <a:t>Regulators</a:t>
            </a:r>
            <a:r>
              <a:rPr sz="900" dirty="0">
                <a:solidFill>
                  <a:srgbClr val="737572"/>
                </a:solidFill>
                <a:latin typeface="Calibri"/>
                <a:cs typeface="Calibri"/>
              </a:rPr>
              <a:t> </a:t>
            </a:r>
            <a:r>
              <a:rPr sz="900" spc="-8" dirty="0">
                <a:solidFill>
                  <a:srgbClr val="737572"/>
                </a:solidFill>
                <a:latin typeface="Calibri"/>
                <a:cs typeface="Calibri"/>
              </a:rPr>
              <a:t>etc</a:t>
            </a:r>
            <a:endParaRPr sz="900" dirty="0">
              <a:latin typeface="Calibri"/>
              <a:cs typeface="Calibri"/>
            </a:endParaRPr>
          </a:p>
        </p:txBody>
      </p:sp>
      <p:sp>
        <p:nvSpPr>
          <p:cNvPr id="20" name="object 20"/>
          <p:cNvSpPr txBox="1"/>
          <p:nvPr/>
        </p:nvSpPr>
        <p:spPr>
          <a:xfrm>
            <a:off x="4732877" y="5683777"/>
            <a:ext cx="96679" cy="120289"/>
          </a:xfrm>
          <a:prstGeom prst="rect">
            <a:avLst/>
          </a:prstGeom>
        </p:spPr>
        <p:txBody>
          <a:bodyPr vert="horz" wrap="square" lIns="0" tIns="0" rIns="0" bIns="0" rtlCol="0">
            <a:spAutoFit/>
          </a:bodyPr>
          <a:lstStyle/>
          <a:p>
            <a:pPr marL="9525">
              <a:lnSpc>
                <a:spcPts val="986"/>
              </a:lnSpc>
            </a:pPr>
            <a:r>
              <a:rPr sz="825" b="1" dirty="0">
                <a:solidFill>
                  <a:srgbClr val="565856"/>
                </a:solidFill>
                <a:latin typeface="Arial"/>
                <a:cs typeface="Arial"/>
              </a:rPr>
              <a:t>©</a:t>
            </a:r>
            <a:endParaRPr sz="825" dirty="0">
              <a:latin typeface="Arial"/>
              <a:cs typeface="Arial"/>
            </a:endParaRPr>
          </a:p>
        </p:txBody>
      </p:sp>
      <p:sp>
        <p:nvSpPr>
          <p:cNvPr id="17" name="object 17"/>
          <p:cNvSpPr txBox="1"/>
          <p:nvPr/>
        </p:nvSpPr>
        <p:spPr>
          <a:xfrm>
            <a:off x="5801943" y="3097523"/>
            <a:ext cx="1038701" cy="287354"/>
          </a:xfrm>
          <a:prstGeom prst="rect">
            <a:avLst/>
          </a:prstGeom>
        </p:spPr>
        <p:txBody>
          <a:bodyPr vert="horz" wrap="square" lIns="0" tIns="2381" rIns="0" bIns="0" rtlCol="0">
            <a:spAutoFit/>
          </a:bodyPr>
          <a:lstStyle/>
          <a:p>
            <a:pPr marL="362903" marR="3810" indent="-353854">
              <a:lnSpc>
                <a:spcPct val="105000"/>
              </a:lnSpc>
              <a:spcBef>
                <a:spcPts val="19"/>
              </a:spcBef>
            </a:pPr>
            <a:r>
              <a:rPr sz="900" spc="-8" dirty="0">
                <a:solidFill>
                  <a:srgbClr val="737572"/>
                </a:solidFill>
                <a:latin typeface="Calibri"/>
                <a:cs typeface="Calibri"/>
              </a:rPr>
              <a:t>Settlement </a:t>
            </a:r>
            <a:r>
              <a:rPr sz="900" dirty="0">
                <a:solidFill>
                  <a:srgbClr val="737572"/>
                </a:solidFill>
                <a:latin typeface="Calibri"/>
                <a:cs typeface="Calibri"/>
              </a:rPr>
              <a:t>&amp; </a:t>
            </a:r>
            <a:r>
              <a:rPr sz="900" spc="-4" dirty="0">
                <a:solidFill>
                  <a:srgbClr val="737572"/>
                </a:solidFill>
                <a:latin typeface="Calibri"/>
                <a:cs typeface="Calibri"/>
              </a:rPr>
              <a:t>Clearing  Engine</a:t>
            </a:r>
            <a:endParaRPr sz="900" dirty="0">
              <a:latin typeface="Calibri"/>
              <a:cs typeface="Calibri"/>
            </a:endParaRPr>
          </a:p>
        </p:txBody>
      </p:sp>
      <p:sp>
        <p:nvSpPr>
          <p:cNvPr id="18" name="object 18"/>
          <p:cNvSpPr txBox="1"/>
          <p:nvPr/>
        </p:nvSpPr>
        <p:spPr>
          <a:xfrm>
            <a:off x="5812158" y="3977631"/>
            <a:ext cx="1018223" cy="294568"/>
          </a:xfrm>
          <a:prstGeom prst="rect">
            <a:avLst/>
          </a:prstGeom>
        </p:spPr>
        <p:txBody>
          <a:bodyPr vert="horz" wrap="square" lIns="0" tIns="9525" rIns="0" bIns="0" rtlCol="0">
            <a:spAutoFit/>
          </a:bodyPr>
          <a:lstStyle/>
          <a:p>
            <a:pPr marL="146209" marR="3810" indent="-137160">
              <a:lnSpc>
                <a:spcPct val="105000"/>
              </a:lnSpc>
              <a:spcBef>
                <a:spcPts val="75"/>
              </a:spcBef>
            </a:pPr>
            <a:r>
              <a:rPr sz="900" spc="-4" dirty="0">
                <a:latin typeface="Calibri"/>
                <a:cs typeface="Calibri"/>
              </a:rPr>
              <a:t>Clearing </a:t>
            </a:r>
            <a:r>
              <a:rPr sz="900" spc="-11" dirty="0">
                <a:latin typeface="Calibri"/>
                <a:cs typeface="Calibri"/>
              </a:rPr>
              <a:t>House/Trade  </a:t>
            </a:r>
            <a:r>
              <a:rPr sz="900" spc="-4" dirty="0">
                <a:latin typeface="Calibri"/>
                <a:cs typeface="Calibri"/>
              </a:rPr>
              <a:t>Repository/CSD</a:t>
            </a:r>
            <a:endParaRPr sz="900" dirty="0">
              <a:latin typeface="Calibri"/>
              <a:cs typeface="Calibri"/>
            </a:endParaRPr>
          </a:p>
        </p:txBody>
      </p:sp>
      <p:sp>
        <p:nvSpPr>
          <p:cNvPr id="22" name="object 5">
            <a:extLst>
              <a:ext uri="{FF2B5EF4-FFF2-40B4-BE49-F238E27FC236}">
                <a16:creationId xmlns:a16="http://schemas.microsoft.com/office/drawing/2014/main" id="{6DCDA94B-259C-46FE-80CD-AC8F49AB51E6}"/>
              </a:ext>
            </a:extLst>
          </p:cNvPr>
          <p:cNvSpPr txBox="1">
            <a:spLocks/>
          </p:cNvSpPr>
          <p:nvPr/>
        </p:nvSpPr>
        <p:spPr>
          <a:xfrm>
            <a:off x="253501" y="251166"/>
            <a:ext cx="2165406" cy="4097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9525" rIns="0" bIns="0" rtlCol="0" anchor="ctr">
            <a:spAutoFit/>
          </a:bodyPr>
          <a:lstStyle>
            <a:lvl1pPr marL="0" marR="0" indent="0" algn="l" defTabSz="685800" rtl="0" latinLnBrk="0">
              <a:lnSpc>
                <a:spcPct val="90000"/>
              </a:lnSpc>
              <a:spcBef>
                <a:spcPts val="0"/>
              </a:spcBef>
              <a:spcAft>
                <a:spcPts val="0"/>
              </a:spcAft>
              <a:buClrTx/>
              <a:buSzTx/>
              <a:buFontTx/>
              <a:buNone/>
              <a:tabLst/>
              <a:defRPr sz="4950" b="0" i="0" u="sng" strike="noStrike" cap="none" spc="0" baseline="0">
                <a:ln>
                  <a:noFill/>
                </a:ln>
                <a:solidFill>
                  <a:schemeClr val="bg1"/>
                </a:solidFill>
                <a:uFillTx/>
                <a:latin typeface="Arial"/>
                <a:ea typeface="Calibri Light"/>
                <a:cs typeface="Arial"/>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a:lstStyle>
          <a:p>
            <a:pPr marL="9525" hangingPunct="1">
              <a:lnSpc>
                <a:spcPct val="100000"/>
              </a:lnSpc>
              <a:spcBef>
                <a:spcPts val="75"/>
              </a:spcBef>
            </a:pPr>
            <a:r>
              <a:rPr lang="en-US" sz="2600" b="1" u="none" dirty="0">
                <a:solidFill>
                  <a:srgbClr val="000000"/>
                </a:solidFill>
                <a:latin typeface="Arial" panose="020B0604020202020204" pitchFamily="34" charset="0"/>
                <a:cs typeface="Arial" panose="020B0604020202020204" pitchFamily="34" charset="0"/>
              </a:rPr>
              <a:t>Phase three</a:t>
            </a:r>
          </a:p>
        </p:txBody>
      </p:sp>
      <p:sp>
        <p:nvSpPr>
          <p:cNvPr id="25" name="Rectangle 24">
            <a:extLst>
              <a:ext uri="{FF2B5EF4-FFF2-40B4-BE49-F238E27FC236}">
                <a16:creationId xmlns:a16="http://schemas.microsoft.com/office/drawing/2014/main" id="{D2B93A27-643B-4B04-9954-B87FCCD7651E}"/>
              </a:ext>
            </a:extLst>
          </p:cNvPr>
          <p:cNvSpPr/>
          <p:nvPr/>
        </p:nvSpPr>
        <p:spPr>
          <a:xfrm>
            <a:off x="2220912" y="5002898"/>
            <a:ext cx="5136817" cy="307777"/>
          </a:xfrm>
          <a:prstGeom prst="rect">
            <a:avLst/>
          </a:prstGeom>
        </p:spPr>
        <p:txBody>
          <a:bodyPr wrap="square">
            <a:spAutoFit/>
          </a:bodyPr>
          <a:lstStyle/>
          <a:p>
            <a:pPr marL="9525">
              <a:spcBef>
                <a:spcPts val="75"/>
              </a:spcBef>
            </a:pPr>
            <a:r>
              <a:rPr lang="en-US" sz="1400" spc="-4" dirty="0">
                <a:solidFill>
                  <a:srgbClr val="737572"/>
                </a:solidFill>
                <a:latin typeface="Arial" panose="020B0604020202020204" pitchFamily="34" charset="0"/>
                <a:cs typeface="Arial" panose="020B0604020202020204" pitchFamily="34" charset="0"/>
              </a:rPr>
              <a:t>This </a:t>
            </a:r>
            <a:r>
              <a:rPr lang="en-US" sz="1400" spc="-8" dirty="0">
                <a:solidFill>
                  <a:srgbClr val="737572"/>
                </a:solidFill>
                <a:latin typeface="Arial" panose="020B0604020202020204" pitchFamily="34" charset="0"/>
                <a:cs typeface="Arial" panose="020B0604020202020204" pitchFamily="34" charset="0"/>
              </a:rPr>
              <a:t>shows </a:t>
            </a:r>
            <a:r>
              <a:rPr lang="en-US" sz="1400" dirty="0">
                <a:solidFill>
                  <a:srgbClr val="737572"/>
                </a:solidFill>
                <a:latin typeface="Arial" panose="020B0604020202020204" pitchFamily="34" charset="0"/>
                <a:cs typeface="Arial" panose="020B0604020202020204" pitchFamily="34" charset="0"/>
              </a:rPr>
              <a:t>a </a:t>
            </a:r>
            <a:r>
              <a:rPr lang="en-US" sz="1400" spc="-4" dirty="0">
                <a:solidFill>
                  <a:srgbClr val="737572"/>
                </a:solidFill>
                <a:latin typeface="Arial" panose="020B0604020202020204" pitchFamily="34" charset="0"/>
                <a:cs typeface="Arial" panose="020B0604020202020204" pitchFamily="34" charset="0"/>
              </a:rPr>
              <a:t>simplified view </a:t>
            </a:r>
            <a:r>
              <a:rPr lang="en-US" sz="1400" dirty="0">
                <a:solidFill>
                  <a:srgbClr val="737572"/>
                </a:solidFill>
                <a:latin typeface="Arial" panose="020B0604020202020204" pitchFamily="34" charset="0"/>
                <a:cs typeface="Arial" panose="020B0604020202020204" pitchFamily="34" charset="0"/>
              </a:rPr>
              <a:t>of </a:t>
            </a:r>
            <a:r>
              <a:rPr lang="en-US" sz="1400" spc="-4" dirty="0">
                <a:solidFill>
                  <a:srgbClr val="737572"/>
                </a:solidFill>
                <a:latin typeface="Arial" panose="020B0604020202020204" pitchFamily="34" charset="0"/>
                <a:cs typeface="Arial" panose="020B0604020202020204" pitchFamily="34" charset="0"/>
              </a:rPr>
              <a:t>the main </a:t>
            </a:r>
            <a:r>
              <a:rPr lang="en-US" sz="1400" spc="-15" dirty="0">
                <a:solidFill>
                  <a:srgbClr val="737572"/>
                </a:solidFill>
                <a:latin typeface="Arial" panose="020B0604020202020204" pitchFamily="34" charset="0"/>
                <a:cs typeface="Arial" panose="020B0604020202020204" pitchFamily="34" charset="0"/>
              </a:rPr>
              <a:t>system</a:t>
            </a:r>
            <a:r>
              <a:rPr lang="en-US" sz="1400" spc="79" dirty="0">
                <a:solidFill>
                  <a:srgbClr val="737572"/>
                </a:solidFill>
                <a:latin typeface="Arial" panose="020B0604020202020204" pitchFamily="34" charset="0"/>
                <a:cs typeface="Arial" panose="020B0604020202020204" pitchFamily="34" charset="0"/>
              </a:rPr>
              <a:t> </a:t>
            </a:r>
            <a:r>
              <a:rPr lang="en-US" sz="1400" spc="-8" dirty="0">
                <a:solidFill>
                  <a:srgbClr val="737572"/>
                </a:solidFill>
                <a:latin typeface="Arial" panose="020B0604020202020204" pitchFamily="34" charset="0"/>
                <a:cs typeface="Arial" panose="020B0604020202020204" pitchFamily="34" charset="0"/>
              </a:rPr>
              <a:t>architecture</a:t>
            </a:r>
            <a:endParaRPr lang="en-US" sz="1400" dirty="0">
              <a:latin typeface="Arial" panose="020B0604020202020204" pitchFamily="34" charset="0"/>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70238" y="1467629"/>
            <a:ext cx="8403524" cy="1724671"/>
          </a:xfrm>
          <a:prstGeom prst="rect">
            <a:avLst/>
          </a:prstGeom>
        </p:spPr>
        <p:txBody>
          <a:bodyPr vert="horz" wrap="square" lIns="0" tIns="21431" rIns="0" bIns="0" rtlCol="0">
            <a:spAutoFit/>
          </a:bodyPr>
          <a:lstStyle/>
          <a:p>
            <a:pPr marL="9525" marR="3810">
              <a:lnSpc>
                <a:spcPts val="1568"/>
              </a:lnSpc>
              <a:spcBef>
                <a:spcPts val="169"/>
              </a:spcBef>
            </a:pPr>
            <a:r>
              <a:rPr sz="1400" spc="-64" dirty="0">
                <a:solidFill>
                  <a:srgbClr val="737572"/>
                </a:solidFill>
                <a:latin typeface="Arial" panose="020B0604020202020204" pitchFamily="34" charset="0"/>
                <a:cs typeface="Arial" panose="020B0604020202020204" pitchFamily="34" charset="0"/>
              </a:rPr>
              <a:t>To </a:t>
            </a:r>
            <a:r>
              <a:rPr sz="1400" spc="-4" dirty="0">
                <a:solidFill>
                  <a:srgbClr val="737572"/>
                </a:solidFill>
                <a:latin typeface="Arial" panose="020B0604020202020204" pitchFamily="34" charset="0"/>
                <a:cs typeface="Arial" panose="020B0604020202020204" pitchFamily="34" charset="0"/>
              </a:rPr>
              <a:t>conclude, </a:t>
            </a:r>
            <a:r>
              <a:rPr sz="1400" spc="-8" dirty="0">
                <a:solidFill>
                  <a:srgbClr val="737572"/>
                </a:solidFill>
                <a:latin typeface="Arial" panose="020B0604020202020204" pitchFamily="34" charset="0"/>
                <a:cs typeface="Arial" panose="020B0604020202020204" pitchFamily="34" charset="0"/>
              </a:rPr>
              <a:t>we propose </a:t>
            </a:r>
            <a:r>
              <a:rPr sz="1400" spc="-4" dirty="0">
                <a:solidFill>
                  <a:srgbClr val="737572"/>
                </a:solidFill>
                <a:latin typeface="Arial" panose="020B0604020202020204" pitchFamily="34" charset="0"/>
                <a:cs typeface="Arial" panose="020B0604020202020204" pitchFamily="34" charset="0"/>
              </a:rPr>
              <a:t>is </a:t>
            </a:r>
            <a:r>
              <a:rPr sz="1400" dirty="0">
                <a:solidFill>
                  <a:srgbClr val="737572"/>
                </a:solidFill>
                <a:latin typeface="Arial" panose="020B0604020202020204" pitchFamily="34" charset="0"/>
                <a:cs typeface="Arial" panose="020B0604020202020204" pitchFamily="34" charset="0"/>
              </a:rPr>
              <a:t>a </a:t>
            </a:r>
            <a:r>
              <a:rPr sz="1400" spc="-4" dirty="0">
                <a:solidFill>
                  <a:srgbClr val="737572"/>
                </a:solidFill>
                <a:latin typeface="Arial" panose="020B0604020202020204" pitchFamily="34" charset="0"/>
                <a:cs typeface="Arial" panose="020B0604020202020204" pitchFamily="34" charset="0"/>
              </a:rPr>
              <a:t>phased </a:t>
            </a:r>
            <a:r>
              <a:rPr sz="1400" spc="-8" dirty="0">
                <a:solidFill>
                  <a:srgbClr val="737572"/>
                </a:solidFill>
                <a:latin typeface="Arial" panose="020B0604020202020204" pitchFamily="34" charset="0"/>
                <a:cs typeface="Arial" panose="020B0604020202020204" pitchFamily="34" charset="0"/>
              </a:rPr>
              <a:t>implementation </a:t>
            </a:r>
            <a:r>
              <a:rPr sz="1400" spc="-4" dirty="0">
                <a:solidFill>
                  <a:srgbClr val="737572"/>
                </a:solidFill>
                <a:latin typeface="Arial" panose="020B0604020202020204" pitchFamily="34" charset="0"/>
                <a:cs typeface="Arial" panose="020B0604020202020204" pitchFamily="34" charset="0"/>
              </a:rPr>
              <a:t>with clear </a:t>
            </a:r>
            <a:r>
              <a:rPr sz="1400" spc="-8" dirty="0">
                <a:solidFill>
                  <a:srgbClr val="737572"/>
                </a:solidFill>
                <a:latin typeface="Arial" panose="020B0604020202020204" pitchFamily="34" charset="0"/>
                <a:cs typeface="Arial" panose="020B0604020202020204" pitchFamily="34" charset="0"/>
              </a:rPr>
              <a:t>milestones </a:t>
            </a:r>
            <a:r>
              <a:rPr sz="1400" spc="-11" dirty="0">
                <a:solidFill>
                  <a:srgbClr val="737572"/>
                </a:solidFill>
                <a:latin typeface="Arial" panose="020B0604020202020204" pitchFamily="34" charset="0"/>
                <a:cs typeface="Arial" panose="020B0604020202020204" pitchFamily="34" charset="0"/>
              </a:rPr>
              <a:t>to </a:t>
            </a:r>
            <a:r>
              <a:rPr sz="1400" spc="-8" dirty="0">
                <a:solidFill>
                  <a:srgbClr val="737572"/>
                </a:solidFill>
                <a:latin typeface="Arial" panose="020B0604020202020204" pitchFamily="34" charset="0"/>
                <a:cs typeface="Arial" panose="020B0604020202020204" pitchFamily="34" charset="0"/>
              </a:rPr>
              <a:t>move from </a:t>
            </a:r>
            <a:r>
              <a:rPr sz="1400" spc="-4" dirty="0">
                <a:solidFill>
                  <a:srgbClr val="737572"/>
                </a:solidFill>
                <a:latin typeface="Arial" panose="020B0604020202020204" pitchFamily="34" charset="0"/>
                <a:cs typeface="Arial" panose="020B0604020202020204" pitchFamily="34" charset="0"/>
              </a:rPr>
              <a:t>the </a:t>
            </a:r>
            <a:r>
              <a:rPr sz="1400" spc="-8" dirty="0">
                <a:solidFill>
                  <a:srgbClr val="737572"/>
                </a:solidFill>
                <a:latin typeface="Arial" panose="020B0604020202020204" pitchFamily="34" charset="0"/>
                <a:cs typeface="Arial" panose="020B0604020202020204" pitchFamily="34" charset="0"/>
              </a:rPr>
              <a:t>current </a:t>
            </a:r>
            <a:r>
              <a:rPr sz="1400" spc="-4" dirty="0">
                <a:solidFill>
                  <a:srgbClr val="737572"/>
                </a:solidFill>
                <a:latin typeface="Arial" panose="020B0604020202020204" pitchFamily="34" charset="0"/>
                <a:cs typeface="Arial" panose="020B0604020202020204" pitchFamily="34" charset="0"/>
              </a:rPr>
              <a:t>situation </a:t>
            </a:r>
            <a:r>
              <a:rPr sz="1400" spc="-11" dirty="0">
                <a:solidFill>
                  <a:srgbClr val="737572"/>
                </a:solidFill>
                <a:latin typeface="Arial" panose="020B0604020202020204" pitchFamily="34" charset="0"/>
                <a:cs typeface="Arial" panose="020B0604020202020204" pitchFamily="34" charset="0"/>
              </a:rPr>
              <a:t>to </a:t>
            </a:r>
            <a:r>
              <a:rPr sz="1400" dirty="0">
                <a:solidFill>
                  <a:srgbClr val="737572"/>
                </a:solidFill>
                <a:latin typeface="Arial" panose="020B0604020202020204" pitchFamily="34" charset="0"/>
                <a:cs typeface="Arial" panose="020B0604020202020204" pitchFamily="34" charset="0"/>
              </a:rPr>
              <a:t>a  </a:t>
            </a:r>
            <a:r>
              <a:rPr sz="1400" spc="-11" dirty="0">
                <a:solidFill>
                  <a:srgbClr val="737572"/>
                </a:solidFill>
                <a:latin typeface="Arial" panose="020B0604020202020204" pitchFamily="34" charset="0"/>
                <a:cs typeface="Arial" panose="020B0604020202020204" pitchFamily="34" charset="0"/>
              </a:rPr>
              <a:t>target </a:t>
            </a:r>
            <a:r>
              <a:rPr sz="1400" spc="-8" dirty="0">
                <a:solidFill>
                  <a:srgbClr val="737572"/>
                </a:solidFill>
                <a:latin typeface="Arial" panose="020B0604020202020204" pitchFamily="34" charset="0"/>
                <a:cs typeface="Arial" panose="020B0604020202020204" pitchFamily="34" charset="0"/>
              </a:rPr>
              <a:t>operating </a:t>
            </a:r>
            <a:r>
              <a:rPr sz="1400" spc="-4" dirty="0">
                <a:solidFill>
                  <a:srgbClr val="737572"/>
                </a:solidFill>
                <a:latin typeface="Arial" panose="020B0604020202020204" pitchFamily="34" charset="0"/>
                <a:cs typeface="Arial" panose="020B0604020202020204" pitchFamily="34" charset="0"/>
              </a:rPr>
              <a:t>model. The benefits </a:t>
            </a:r>
            <a:r>
              <a:rPr sz="1400" dirty="0">
                <a:solidFill>
                  <a:srgbClr val="737572"/>
                </a:solidFill>
                <a:latin typeface="Arial" panose="020B0604020202020204" pitchFamily="34" charset="0"/>
                <a:cs typeface="Arial" panose="020B0604020202020204" pitchFamily="34" charset="0"/>
              </a:rPr>
              <a:t>of </a:t>
            </a:r>
            <a:r>
              <a:rPr sz="1400" spc="-4" dirty="0">
                <a:solidFill>
                  <a:srgbClr val="737572"/>
                </a:solidFill>
                <a:latin typeface="Arial" panose="020B0604020202020204" pitchFamily="34" charset="0"/>
                <a:cs typeface="Arial" panose="020B0604020202020204" pitchFamily="34" charset="0"/>
              </a:rPr>
              <a:t>this approach</a:t>
            </a:r>
            <a:r>
              <a:rPr sz="1400" spc="64" dirty="0">
                <a:solidFill>
                  <a:srgbClr val="737572"/>
                </a:solidFill>
                <a:latin typeface="Arial" panose="020B0604020202020204" pitchFamily="34" charset="0"/>
                <a:cs typeface="Arial" panose="020B0604020202020204" pitchFamily="34" charset="0"/>
              </a:rPr>
              <a:t> </a:t>
            </a:r>
            <a:r>
              <a:rPr sz="1400" spc="-8" dirty="0">
                <a:solidFill>
                  <a:srgbClr val="737572"/>
                </a:solidFill>
                <a:latin typeface="Arial" panose="020B0604020202020204" pitchFamily="34" charset="0"/>
                <a:cs typeface="Arial" panose="020B0604020202020204" pitchFamily="34" charset="0"/>
              </a:rPr>
              <a:t>are:</a:t>
            </a:r>
            <a:endParaRPr sz="1400" dirty="0">
              <a:latin typeface="Arial" panose="020B0604020202020204" pitchFamily="34" charset="0"/>
              <a:cs typeface="Arial" panose="020B0604020202020204" pitchFamily="34" charset="0"/>
            </a:endParaRPr>
          </a:p>
          <a:p>
            <a:pPr marL="9525" marR="1163955">
              <a:lnSpc>
                <a:spcPct val="200000"/>
              </a:lnSpc>
              <a:spcBef>
                <a:spcPts val="11"/>
              </a:spcBef>
            </a:pPr>
            <a:r>
              <a:rPr sz="1400" spc="-26" dirty="0">
                <a:solidFill>
                  <a:srgbClr val="737572"/>
                </a:solidFill>
                <a:latin typeface="Arial" panose="020B0604020202020204" pitchFamily="34" charset="0"/>
                <a:cs typeface="Arial" panose="020B0604020202020204" pitchFamily="34" charset="0"/>
              </a:rPr>
              <a:t>We </a:t>
            </a:r>
            <a:r>
              <a:rPr sz="1400" spc="-4" dirty="0">
                <a:solidFill>
                  <a:srgbClr val="737572"/>
                </a:solidFill>
                <a:latin typeface="Arial" panose="020B0604020202020204" pitchFamily="34" charset="0"/>
                <a:cs typeface="Arial" panose="020B0604020202020204" pitchFamily="34" charset="0"/>
              </a:rPr>
              <a:t>can </a:t>
            </a:r>
            <a:r>
              <a:rPr sz="1400" spc="-8" dirty="0">
                <a:solidFill>
                  <a:srgbClr val="737572"/>
                </a:solidFill>
                <a:latin typeface="Arial" panose="020B0604020202020204" pitchFamily="34" charset="0"/>
                <a:cs typeface="Arial" panose="020B0604020202020204" pitchFamily="34" charset="0"/>
              </a:rPr>
              <a:t>maintain current </a:t>
            </a:r>
            <a:r>
              <a:rPr sz="1400" spc="-15" dirty="0">
                <a:solidFill>
                  <a:srgbClr val="737572"/>
                </a:solidFill>
                <a:latin typeface="Arial" panose="020B0604020202020204" pitchFamily="34" charset="0"/>
                <a:cs typeface="Arial" panose="020B0604020202020204" pitchFamily="34" charset="0"/>
              </a:rPr>
              <a:t>systems </a:t>
            </a:r>
            <a:r>
              <a:rPr sz="1400" dirty="0">
                <a:solidFill>
                  <a:srgbClr val="737572"/>
                </a:solidFill>
                <a:latin typeface="Arial" panose="020B0604020202020204" pitchFamily="34" charset="0"/>
                <a:cs typeface="Arial" panose="020B0604020202020204" pitchFamily="34" charset="0"/>
              </a:rPr>
              <a:t>and phase them out </a:t>
            </a:r>
            <a:r>
              <a:rPr sz="1400" spc="-4" dirty="0">
                <a:solidFill>
                  <a:srgbClr val="737572"/>
                </a:solidFill>
                <a:latin typeface="Arial" panose="020B0604020202020204" pitchFamily="34" charset="0"/>
                <a:cs typeface="Arial" panose="020B0604020202020204" pitchFamily="34" charset="0"/>
              </a:rPr>
              <a:t>gradually with </a:t>
            </a:r>
            <a:r>
              <a:rPr sz="1400" spc="-8" dirty="0">
                <a:solidFill>
                  <a:srgbClr val="737572"/>
                </a:solidFill>
                <a:latin typeface="Arial" panose="020B0604020202020204" pitchFamily="34" charset="0"/>
                <a:cs typeface="Arial" panose="020B0604020202020204" pitchFamily="34" charset="0"/>
              </a:rPr>
              <a:t>limited </a:t>
            </a:r>
            <a:r>
              <a:rPr sz="1400" dirty="0">
                <a:solidFill>
                  <a:srgbClr val="737572"/>
                </a:solidFill>
                <a:latin typeface="Arial" panose="020B0604020202020204" pitchFamily="34" charset="0"/>
                <a:cs typeface="Arial" panose="020B0604020202020204" pitchFamily="34" charset="0"/>
              </a:rPr>
              <a:t>business </a:t>
            </a:r>
            <a:r>
              <a:rPr sz="1400" spc="-8" dirty="0">
                <a:solidFill>
                  <a:srgbClr val="737572"/>
                </a:solidFill>
                <a:latin typeface="Arial" panose="020B0604020202020204" pitchFamily="34" charset="0"/>
                <a:cs typeface="Arial" panose="020B0604020202020204" pitchFamily="34" charset="0"/>
              </a:rPr>
              <a:t>interruption  </a:t>
            </a:r>
            <a:r>
              <a:rPr sz="1400" spc="-4" dirty="0">
                <a:solidFill>
                  <a:srgbClr val="737572"/>
                </a:solidFill>
                <a:latin typeface="Arial" panose="020B0604020202020204" pitchFamily="34" charset="0"/>
                <a:cs typeface="Arial" panose="020B0604020202020204" pitchFamily="34" charset="0"/>
              </a:rPr>
              <a:t>It </a:t>
            </a:r>
            <a:r>
              <a:rPr sz="1400" dirty="0">
                <a:solidFill>
                  <a:srgbClr val="737572"/>
                </a:solidFill>
                <a:latin typeface="Arial" panose="020B0604020202020204" pitchFamily="34" charset="0"/>
                <a:cs typeface="Arial" panose="020B0604020202020204" pitchFamily="34" charset="0"/>
              </a:rPr>
              <a:t>enables us </a:t>
            </a:r>
            <a:r>
              <a:rPr sz="1400" spc="-8" dirty="0">
                <a:solidFill>
                  <a:srgbClr val="737572"/>
                </a:solidFill>
                <a:latin typeface="Arial" panose="020B0604020202020204" pitchFamily="34" charset="0"/>
                <a:cs typeface="Arial" panose="020B0604020202020204" pitchFamily="34" charset="0"/>
              </a:rPr>
              <a:t>to </a:t>
            </a:r>
            <a:r>
              <a:rPr sz="1400" spc="-11" dirty="0">
                <a:solidFill>
                  <a:srgbClr val="737572"/>
                </a:solidFill>
                <a:latin typeface="Arial" panose="020B0604020202020204" pitchFamily="34" charset="0"/>
                <a:cs typeface="Arial" panose="020B0604020202020204" pitchFamily="34" charset="0"/>
              </a:rPr>
              <a:t>test </a:t>
            </a:r>
            <a:r>
              <a:rPr sz="1400" dirty="0">
                <a:solidFill>
                  <a:srgbClr val="737572"/>
                </a:solidFill>
                <a:latin typeface="Arial" panose="020B0604020202020204" pitchFamily="34" charset="0"/>
                <a:cs typeface="Arial" panose="020B0604020202020204" pitchFamily="34" charset="0"/>
              </a:rPr>
              <a:t>and enhance </a:t>
            </a:r>
            <a:r>
              <a:rPr sz="1400" spc="-4" dirty="0">
                <a:solidFill>
                  <a:srgbClr val="737572"/>
                </a:solidFill>
                <a:latin typeface="Arial" panose="020B0604020202020204" pitchFamily="34" charset="0"/>
                <a:cs typeface="Arial" panose="020B0604020202020204" pitchFamily="34" charset="0"/>
              </a:rPr>
              <a:t>modules without </a:t>
            </a:r>
            <a:r>
              <a:rPr sz="1400" spc="-8" dirty="0">
                <a:solidFill>
                  <a:srgbClr val="737572"/>
                </a:solidFill>
                <a:latin typeface="Arial" panose="020B0604020202020204" pitchFamily="34" charset="0"/>
                <a:cs typeface="Arial" panose="020B0604020202020204" pitchFamily="34" charset="0"/>
              </a:rPr>
              <a:t>affecting </a:t>
            </a:r>
            <a:r>
              <a:rPr sz="1400" spc="-4" dirty="0">
                <a:solidFill>
                  <a:srgbClr val="737572"/>
                </a:solidFill>
                <a:latin typeface="Arial" panose="020B0604020202020204" pitchFamily="34" charset="0"/>
                <a:cs typeface="Arial" panose="020B0604020202020204" pitchFamily="34" charset="0"/>
              </a:rPr>
              <a:t>critical</a:t>
            </a:r>
            <a:r>
              <a:rPr sz="1400" spc="56" dirty="0">
                <a:solidFill>
                  <a:srgbClr val="737572"/>
                </a:solidFill>
                <a:latin typeface="Arial" panose="020B0604020202020204" pitchFamily="34" charset="0"/>
                <a:cs typeface="Arial" panose="020B0604020202020204" pitchFamily="34" charset="0"/>
              </a:rPr>
              <a:t> </a:t>
            </a:r>
            <a:r>
              <a:rPr sz="1400" spc="-4" dirty="0">
                <a:solidFill>
                  <a:srgbClr val="737572"/>
                </a:solidFill>
                <a:latin typeface="Arial" panose="020B0604020202020204" pitchFamily="34" charset="0"/>
                <a:cs typeface="Arial" panose="020B0604020202020204" pitchFamily="34" charset="0"/>
              </a:rPr>
              <a:t>processes</a:t>
            </a:r>
            <a:endParaRPr sz="1400" dirty="0">
              <a:latin typeface="Arial" panose="020B0604020202020204" pitchFamily="34" charset="0"/>
              <a:cs typeface="Arial" panose="020B0604020202020204" pitchFamily="34" charset="0"/>
            </a:endParaRPr>
          </a:p>
          <a:p>
            <a:pPr>
              <a:spcBef>
                <a:spcPts val="45"/>
              </a:spcBef>
            </a:pPr>
            <a:endParaRPr sz="1400" dirty="0">
              <a:latin typeface="Arial" panose="020B0604020202020204" pitchFamily="34" charset="0"/>
              <a:cs typeface="Arial" panose="020B0604020202020204" pitchFamily="34" charset="0"/>
            </a:endParaRPr>
          </a:p>
          <a:p>
            <a:pPr marL="9525"/>
            <a:r>
              <a:rPr sz="1400" spc="-4" dirty="0">
                <a:solidFill>
                  <a:srgbClr val="737572"/>
                </a:solidFill>
                <a:latin typeface="Arial" panose="020B0604020202020204" pitchFamily="34" charset="0"/>
                <a:cs typeface="Arial" panose="020B0604020202020204" pitchFamily="34" charset="0"/>
              </a:rPr>
              <a:t>As </a:t>
            </a:r>
            <a:r>
              <a:rPr sz="1400" spc="-8" dirty="0">
                <a:solidFill>
                  <a:srgbClr val="737572"/>
                </a:solidFill>
                <a:latin typeface="Arial" panose="020B0604020202020204" pitchFamily="34" charset="0"/>
                <a:cs typeface="Arial" panose="020B0604020202020204" pitchFamily="34" charset="0"/>
              </a:rPr>
              <a:t>we progress </a:t>
            </a:r>
            <a:r>
              <a:rPr sz="1400" spc="-4" dirty="0">
                <a:solidFill>
                  <a:srgbClr val="737572"/>
                </a:solidFill>
                <a:latin typeface="Arial" panose="020B0604020202020204" pitchFamily="34" charset="0"/>
                <a:cs typeface="Arial" panose="020B0604020202020204" pitchFamily="34" charset="0"/>
              </a:rPr>
              <a:t>it will </a:t>
            </a:r>
            <a:r>
              <a:rPr sz="1400" dirty="0">
                <a:solidFill>
                  <a:srgbClr val="737572"/>
                </a:solidFill>
                <a:latin typeface="Arial" panose="020B0604020202020204" pitchFamily="34" charset="0"/>
                <a:cs typeface="Arial" panose="020B0604020202020204" pitchFamily="34" charset="0"/>
              </a:rPr>
              <a:t>be easier </a:t>
            </a:r>
            <a:r>
              <a:rPr sz="1400" spc="-11" dirty="0">
                <a:solidFill>
                  <a:srgbClr val="737572"/>
                </a:solidFill>
                <a:latin typeface="Arial" panose="020B0604020202020204" pitchFamily="34" charset="0"/>
                <a:cs typeface="Arial" panose="020B0604020202020204" pitchFamily="34" charset="0"/>
              </a:rPr>
              <a:t>to </a:t>
            </a:r>
            <a:r>
              <a:rPr sz="1400" spc="-4" dirty="0">
                <a:solidFill>
                  <a:srgbClr val="737572"/>
                </a:solidFill>
                <a:latin typeface="Arial" panose="020B0604020202020204" pitchFamily="34" charset="0"/>
                <a:cs typeface="Arial" panose="020B0604020202020204" pitchFamily="34" charset="0"/>
              </a:rPr>
              <a:t>adapt </a:t>
            </a:r>
            <a:r>
              <a:rPr sz="1400" spc="-11" dirty="0">
                <a:solidFill>
                  <a:srgbClr val="737572"/>
                </a:solidFill>
                <a:latin typeface="Arial" panose="020B0604020202020204" pitchFamily="34" charset="0"/>
                <a:cs typeface="Arial" panose="020B0604020202020204" pitchFamily="34" charset="0"/>
              </a:rPr>
              <a:t>for </a:t>
            </a:r>
            <a:r>
              <a:rPr sz="1400" spc="-4" dirty="0">
                <a:solidFill>
                  <a:srgbClr val="737572"/>
                </a:solidFill>
                <a:latin typeface="Arial" panose="020B0604020202020204" pitchFamily="34" charset="0"/>
                <a:cs typeface="Arial" panose="020B0604020202020204" pitchFamily="34" charset="0"/>
              </a:rPr>
              <a:t>further functionality </a:t>
            </a:r>
            <a:r>
              <a:rPr sz="1400" dirty="0">
                <a:solidFill>
                  <a:srgbClr val="737572"/>
                </a:solidFill>
                <a:latin typeface="Arial" panose="020B0604020202020204" pitchFamily="34" charset="0"/>
                <a:cs typeface="Arial" panose="020B0604020202020204" pitchFamily="34" charset="0"/>
              </a:rPr>
              <a:t>or </a:t>
            </a:r>
            <a:r>
              <a:rPr sz="1400" spc="-4" dirty="0">
                <a:solidFill>
                  <a:srgbClr val="737572"/>
                </a:solidFill>
                <a:latin typeface="Arial" panose="020B0604020202020204" pitchFamily="34" charset="0"/>
                <a:cs typeface="Arial" panose="020B0604020202020204" pitchFamily="34" charset="0"/>
              </a:rPr>
              <a:t>new</a:t>
            </a:r>
            <a:r>
              <a:rPr sz="1400" spc="90" dirty="0">
                <a:solidFill>
                  <a:srgbClr val="737572"/>
                </a:solidFill>
                <a:latin typeface="Arial" panose="020B0604020202020204" pitchFamily="34" charset="0"/>
                <a:cs typeface="Arial" panose="020B0604020202020204" pitchFamily="34" charset="0"/>
              </a:rPr>
              <a:t> </a:t>
            </a:r>
            <a:r>
              <a:rPr sz="1400" spc="-4" dirty="0">
                <a:solidFill>
                  <a:srgbClr val="737572"/>
                </a:solidFill>
                <a:latin typeface="Arial" panose="020B0604020202020204" pitchFamily="34" charset="0"/>
                <a:cs typeface="Arial" panose="020B0604020202020204" pitchFamily="34" charset="0"/>
              </a:rPr>
              <a:t>products</a:t>
            </a:r>
            <a:endParaRPr sz="1400" dirty="0">
              <a:latin typeface="Arial" panose="020B0604020202020204" pitchFamily="34" charset="0"/>
              <a:cs typeface="Arial" panose="020B0604020202020204" pitchFamily="34" charset="0"/>
            </a:endParaRPr>
          </a:p>
        </p:txBody>
      </p:sp>
      <p:sp>
        <p:nvSpPr>
          <p:cNvPr id="13" name="object 13"/>
          <p:cNvSpPr/>
          <p:nvPr/>
        </p:nvSpPr>
        <p:spPr>
          <a:xfrm>
            <a:off x="458713" y="3548742"/>
            <a:ext cx="229076" cy="239554"/>
          </a:xfrm>
          <a:custGeom>
            <a:avLst/>
            <a:gdLst/>
            <a:ahLst/>
            <a:cxnLst/>
            <a:rect l="l" t="t" r="r" b="b"/>
            <a:pathLst>
              <a:path w="305434" h="319404">
                <a:moveTo>
                  <a:pt x="152440" y="0"/>
                </a:moveTo>
                <a:lnTo>
                  <a:pt x="104257" y="8130"/>
                </a:lnTo>
                <a:lnTo>
                  <a:pt x="62410" y="30768"/>
                </a:lnTo>
                <a:lnTo>
                  <a:pt x="29412" y="65290"/>
                </a:lnTo>
                <a:lnTo>
                  <a:pt x="7771" y="109066"/>
                </a:lnTo>
                <a:lnTo>
                  <a:pt x="0" y="159472"/>
                </a:lnTo>
                <a:lnTo>
                  <a:pt x="7771" y="209877"/>
                </a:lnTo>
                <a:lnTo>
                  <a:pt x="29412" y="253654"/>
                </a:lnTo>
                <a:lnTo>
                  <a:pt x="62410" y="288175"/>
                </a:lnTo>
                <a:lnTo>
                  <a:pt x="104257" y="310813"/>
                </a:lnTo>
                <a:lnTo>
                  <a:pt x="152440" y="318943"/>
                </a:lnTo>
                <a:lnTo>
                  <a:pt x="200622" y="310813"/>
                </a:lnTo>
                <a:lnTo>
                  <a:pt x="242469" y="288175"/>
                </a:lnTo>
                <a:lnTo>
                  <a:pt x="275467" y="253654"/>
                </a:lnTo>
                <a:lnTo>
                  <a:pt x="297108" y="209877"/>
                </a:lnTo>
                <a:lnTo>
                  <a:pt x="304880" y="159472"/>
                </a:lnTo>
                <a:lnTo>
                  <a:pt x="297108" y="109066"/>
                </a:lnTo>
                <a:lnTo>
                  <a:pt x="275467" y="65290"/>
                </a:lnTo>
                <a:lnTo>
                  <a:pt x="242469" y="30768"/>
                </a:lnTo>
                <a:lnTo>
                  <a:pt x="200622" y="8130"/>
                </a:lnTo>
                <a:lnTo>
                  <a:pt x="152440" y="0"/>
                </a:lnTo>
                <a:close/>
              </a:path>
            </a:pathLst>
          </a:custGeom>
          <a:solidFill>
            <a:srgbClr val="F2F2F2"/>
          </a:solidFill>
        </p:spPr>
        <p:txBody>
          <a:bodyPr wrap="square" lIns="0" tIns="0" rIns="0" bIns="0" rtlCol="0"/>
          <a:lstStyle/>
          <a:p>
            <a:endParaRPr sz="1350" dirty="0"/>
          </a:p>
        </p:txBody>
      </p:sp>
      <p:sp>
        <p:nvSpPr>
          <p:cNvPr id="17" name="object 5">
            <a:extLst>
              <a:ext uri="{FF2B5EF4-FFF2-40B4-BE49-F238E27FC236}">
                <a16:creationId xmlns:a16="http://schemas.microsoft.com/office/drawing/2014/main" id="{58D554A2-BE85-4E69-80BA-21B8E03D129E}"/>
              </a:ext>
            </a:extLst>
          </p:cNvPr>
          <p:cNvSpPr txBox="1">
            <a:spLocks/>
          </p:cNvSpPr>
          <p:nvPr/>
        </p:nvSpPr>
        <p:spPr>
          <a:xfrm>
            <a:off x="253501" y="251166"/>
            <a:ext cx="2165406" cy="4097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9525" rIns="0" bIns="0" rtlCol="0" anchor="ctr">
            <a:spAutoFit/>
          </a:bodyPr>
          <a:lstStyle>
            <a:lvl1pPr marL="0" marR="0" indent="0" algn="l" defTabSz="685800" rtl="0" latinLnBrk="0">
              <a:lnSpc>
                <a:spcPct val="90000"/>
              </a:lnSpc>
              <a:spcBef>
                <a:spcPts val="0"/>
              </a:spcBef>
              <a:spcAft>
                <a:spcPts val="0"/>
              </a:spcAft>
              <a:buClrTx/>
              <a:buSzTx/>
              <a:buFontTx/>
              <a:buNone/>
              <a:tabLst/>
              <a:defRPr sz="4950" b="0" i="0" u="sng" strike="noStrike" cap="none" spc="0" baseline="0">
                <a:ln>
                  <a:noFill/>
                </a:ln>
                <a:solidFill>
                  <a:schemeClr val="bg1"/>
                </a:solidFill>
                <a:uFillTx/>
                <a:latin typeface="Arial"/>
                <a:ea typeface="Calibri Light"/>
                <a:cs typeface="Arial"/>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a:lstStyle>
          <a:p>
            <a:pPr marL="9525" hangingPunct="1">
              <a:lnSpc>
                <a:spcPct val="100000"/>
              </a:lnSpc>
              <a:spcBef>
                <a:spcPts val="75"/>
              </a:spcBef>
            </a:pPr>
            <a:r>
              <a:rPr lang="en-US" sz="2600" b="1" u="none" dirty="0">
                <a:solidFill>
                  <a:srgbClr val="000000"/>
                </a:solidFill>
                <a:latin typeface="Arial" panose="020B0604020202020204" pitchFamily="34" charset="0"/>
                <a:cs typeface="Arial" panose="020B0604020202020204" pitchFamily="34" charset="0"/>
              </a:rPr>
              <a:t>Conclusion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36459" y="1640170"/>
            <a:ext cx="7604760" cy="1667892"/>
          </a:xfrm>
          <a:prstGeom prst="rect">
            <a:avLst/>
          </a:prstGeom>
        </p:spPr>
        <p:txBody>
          <a:bodyPr vert="horz" wrap="square" lIns="0" tIns="9525" rIns="0" bIns="0" rtlCol="0">
            <a:spAutoFit/>
          </a:bodyPr>
          <a:lstStyle/>
          <a:p>
            <a:pPr marL="9525">
              <a:spcBef>
                <a:spcPts val="75"/>
              </a:spcBef>
            </a:pPr>
            <a:r>
              <a:rPr sz="1200" spc="-26" dirty="0">
                <a:solidFill>
                  <a:srgbClr val="737572"/>
                </a:solidFill>
                <a:latin typeface="Arial" panose="020B0604020202020204" pitchFamily="34" charset="0"/>
                <a:cs typeface="Arial" panose="020B0604020202020204" pitchFamily="34" charset="0"/>
              </a:rPr>
              <a:t>We </a:t>
            </a:r>
            <a:r>
              <a:rPr sz="1200" spc="-4" dirty="0">
                <a:solidFill>
                  <a:srgbClr val="737572"/>
                </a:solidFill>
                <a:latin typeface="Arial" panose="020B0604020202020204" pitchFamily="34" charset="0"/>
                <a:cs typeface="Arial" panose="020B0604020202020204" pitchFamily="34" charset="0"/>
              </a:rPr>
              <a:t>will </a:t>
            </a:r>
            <a:r>
              <a:rPr sz="1200" dirty="0">
                <a:solidFill>
                  <a:srgbClr val="737572"/>
                </a:solidFill>
                <a:latin typeface="Arial" panose="020B0604020202020204" pitchFamily="34" charset="0"/>
                <a:cs typeface="Arial" panose="020B0604020202020204" pitchFamily="34" charset="0"/>
              </a:rPr>
              <a:t>use an </a:t>
            </a:r>
            <a:r>
              <a:rPr sz="1200" spc="-4" dirty="0">
                <a:solidFill>
                  <a:srgbClr val="737572"/>
                </a:solidFill>
                <a:latin typeface="Arial" panose="020B0604020202020204" pitchFamily="34" charset="0"/>
                <a:cs typeface="Arial" panose="020B0604020202020204" pitchFamily="34" charset="0"/>
              </a:rPr>
              <a:t>AGILE approach with </a:t>
            </a:r>
            <a:r>
              <a:rPr sz="1200" dirty="0">
                <a:solidFill>
                  <a:srgbClr val="737572"/>
                </a:solidFill>
                <a:latin typeface="Arial" panose="020B0604020202020204" pitchFamily="34" charset="0"/>
                <a:cs typeface="Arial" panose="020B0604020202020204" pitchFamily="34" charset="0"/>
              </a:rPr>
              <a:t>2 </a:t>
            </a:r>
            <a:r>
              <a:rPr sz="1200" spc="-4" dirty="0">
                <a:solidFill>
                  <a:srgbClr val="737572"/>
                </a:solidFill>
                <a:latin typeface="Arial" panose="020B0604020202020204" pitchFamily="34" charset="0"/>
                <a:cs typeface="Arial" panose="020B0604020202020204" pitchFamily="34" charset="0"/>
              </a:rPr>
              <a:t>week</a:t>
            </a:r>
            <a:r>
              <a:rPr sz="1200" spc="79"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sprints.</a:t>
            </a:r>
            <a:endParaRPr sz="1200" dirty="0">
              <a:latin typeface="Arial" panose="020B0604020202020204" pitchFamily="34" charset="0"/>
              <a:cs typeface="Arial" panose="020B0604020202020204" pitchFamily="34" charset="0"/>
            </a:endParaRPr>
          </a:p>
          <a:p>
            <a:pPr>
              <a:spcBef>
                <a:spcPts val="45"/>
              </a:spcBef>
            </a:pPr>
            <a:endParaRPr sz="1200" dirty="0">
              <a:latin typeface="Arial" panose="020B0604020202020204" pitchFamily="34" charset="0"/>
              <a:cs typeface="Arial" panose="020B0604020202020204" pitchFamily="34" charset="0"/>
            </a:endParaRPr>
          </a:p>
          <a:p>
            <a:pPr marL="9525"/>
            <a:r>
              <a:rPr sz="1200" spc="-26" dirty="0">
                <a:solidFill>
                  <a:srgbClr val="737572"/>
                </a:solidFill>
                <a:latin typeface="Arial" panose="020B0604020202020204" pitchFamily="34" charset="0"/>
                <a:cs typeface="Arial" panose="020B0604020202020204" pitchFamily="34" charset="0"/>
              </a:rPr>
              <a:t>We </a:t>
            </a:r>
            <a:r>
              <a:rPr sz="1200" spc="-4" dirty="0">
                <a:solidFill>
                  <a:srgbClr val="737572"/>
                </a:solidFill>
                <a:latin typeface="Arial" panose="020B0604020202020204" pitchFamily="34" charset="0"/>
                <a:cs typeface="Arial" panose="020B0604020202020204" pitchFamily="34" charset="0"/>
              </a:rPr>
              <a:t>will assess all parts </a:t>
            </a:r>
            <a:r>
              <a:rPr sz="1200" dirty="0">
                <a:solidFill>
                  <a:srgbClr val="737572"/>
                </a:solidFill>
                <a:latin typeface="Arial" panose="020B0604020202020204" pitchFamily="34" charset="0"/>
                <a:cs typeface="Arial" panose="020B0604020202020204" pitchFamily="34" charset="0"/>
              </a:rPr>
              <a:t>of </a:t>
            </a:r>
            <a:r>
              <a:rPr sz="1200" spc="-4" dirty="0">
                <a:solidFill>
                  <a:srgbClr val="737572"/>
                </a:solidFill>
                <a:latin typeface="Arial" panose="020B0604020202020204" pitchFamily="34" charset="0"/>
                <a:cs typeface="Arial" panose="020B0604020202020204" pitchFamily="34" charset="0"/>
              </a:rPr>
              <a:t>the business </a:t>
            </a:r>
            <a:r>
              <a:rPr sz="1200"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providing </a:t>
            </a:r>
            <a:r>
              <a:rPr sz="1200" dirty="0">
                <a:solidFill>
                  <a:srgbClr val="737572"/>
                </a:solidFill>
                <a:latin typeface="Arial" panose="020B0604020202020204" pitchFamily="34" charset="0"/>
                <a:cs typeface="Arial" panose="020B0604020202020204" pitchFamily="34" charset="0"/>
              </a:rPr>
              <a:t>a Gap</a:t>
            </a:r>
            <a:r>
              <a:rPr sz="1200" spc="101"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analysis.</a:t>
            </a:r>
            <a:endParaRPr sz="1200" dirty="0">
              <a:latin typeface="Arial" panose="020B0604020202020204" pitchFamily="34" charset="0"/>
              <a:cs typeface="Arial" panose="020B0604020202020204" pitchFamily="34" charset="0"/>
            </a:endParaRPr>
          </a:p>
          <a:p>
            <a:pPr marL="9525" marR="2126933">
              <a:lnSpc>
                <a:spcPct val="198900"/>
              </a:lnSpc>
            </a:pPr>
            <a:r>
              <a:rPr sz="1200" spc="-26" dirty="0">
                <a:solidFill>
                  <a:srgbClr val="737572"/>
                </a:solidFill>
                <a:latin typeface="Arial" panose="020B0604020202020204" pitchFamily="34" charset="0"/>
                <a:cs typeface="Arial" panose="020B0604020202020204" pitchFamily="34" charset="0"/>
              </a:rPr>
              <a:t>We </a:t>
            </a:r>
            <a:r>
              <a:rPr sz="1200" spc="-4" dirty="0">
                <a:solidFill>
                  <a:srgbClr val="737572"/>
                </a:solidFill>
                <a:latin typeface="Arial" panose="020B0604020202020204" pitchFamily="34" charset="0"/>
                <a:cs typeface="Arial" panose="020B0604020202020204" pitchFamily="34" charset="0"/>
              </a:rPr>
              <a:t>will delopy </a:t>
            </a:r>
            <a:r>
              <a:rPr sz="1200" dirty="0">
                <a:solidFill>
                  <a:srgbClr val="737572"/>
                </a:solidFill>
                <a:latin typeface="Arial" panose="020B0604020202020204" pitchFamily="34" charset="0"/>
                <a:cs typeface="Arial" panose="020B0604020202020204" pitchFamily="34" charset="0"/>
              </a:rPr>
              <a:t>a </a:t>
            </a:r>
            <a:r>
              <a:rPr sz="1200" spc="-4" dirty="0">
                <a:solidFill>
                  <a:srgbClr val="737572"/>
                </a:solidFill>
                <a:latin typeface="Arial" panose="020B0604020202020204" pitchFamily="34" charset="0"/>
                <a:cs typeface="Arial" panose="020B0604020202020204" pitchFamily="34" charset="0"/>
              </a:rPr>
              <a:t>business </a:t>
            </a:r>
            <a:r>
              <a:rPr sz="1200" spc="-8" dirty="0">
                <a:solidFill>
                  <a:srgbClr val="737572"/>
                </a:solidFill>
                <a:latin typeface="Arial" panose="020B0604020202020204" pitchFamily="34" charset="0"/>
                <a:cs typeface="Arial" panose="020B0604020202020204" pitchFamily="34" charset="0"/>
              </a:rPr>
              <a:t>analyst, </a:t>
            </a:r>
            <a:r>
              <a:rPr sz="1200" spc="-15" dirty="0">
                <a:solidFill>
                  <a:srgbClr val="737572"/>
                </a:solidFill>
                <a:latin typeface="Arial" panose="020B0604020202020204" pitchFamily="34" charset="0"/>
                <a:cs typeface="Arial" panose="020B0604020202020204" pitchFamily="34" charset="0"/>
              </a:rPr>
              <a:t>systems </a:t>
            </a:r>
            <a:r>
              <a:rPr sz="1200" spc="-8" dirty="0">
                <a:solidFill>
                  <a:srgbClr val="737572"/>
                </a:solidFill>
                <a:latin typeface="Arial" panose="020B0604020202020204" pitchFamily="34" charset="0"/>
                <a:cs typeface="Arial" panose="020B0604020202020204" pitchFamily="34" charset="0"/>
              </a:rPr>
              <a:t>Architect </a:t>
            </a:r>
            <a:r>
              <a:rPr sz="1200" dirty="0">
                <a:solidFill>
                  <a:srgbClr val="737572"/>
                </a:solidFill>
                <a:latin typeface="Arial" panose="020B0604020202020204" pitchFamily="34" charset="0"/>
                <a:cs typeface="Arial" panose="020B0604020202020204" pitchFamily="34" charset="0"/>
              </a:rPr>
              <a:t>and </a:t>
            </a:r>
            <a:r>
              <a:rPr sz="1200" spc="-8" dirty="0">
                <a:solidFill>
                  <a:srgbClr val="737572"/>
                </a:solidFill>
                <a:latin typeface="Arial" panose="020B0604020202020204" pitchFamily="34" charset="0"/>
                <a:cs typeface="Arial" panose="020B0604020202020204" pitchFamily="34" charset="0"/>
              </a:rPr>
              <a:t>relationship </a:t>
            </a:r>
            <a:r>
              <a:rPr sz="1200" spc="-23" dirty="0">
                <a:solidFill>
                  <a:srgbClr val="737572"/>
                </a:solidFill>
                <a:latin typeface="Arial" panose="020B0604020202020204" pitchFamily="34" charset="0"/>
                <a:cs typeface="Arial" panose="020B0604020202020204" pitchFamily="34" charset="0"/>
              </a:rPr>
              <a:t>manager.  </a:t>
            </a:r>
            <a:r>
              <a:rPr sz="1200" spc="-26" dirty="0">
                <a:solidFill>
                  <a:srgbClr val="737572"/>
                </a:solidFill>
                <a:latin typeface="Arial" panose="020B0604020202020204" pitchFamily="34" charset="0"/>
                <a:cs typeface="Arial" panose="020B0604020202020204" pitchFamily="34" charset="0"/>
              </a:rPr>
              <a:t>We </a:t>
            </a:r>
            <a:r>
              <a:rPr sz="1200" spc="-4" dirty="0">
                <a:solidFill>
                  <a:srgbClr val="737572"/>
                </a:solidFill>
                <a:latin typeface="Arial" panose="020B0604020202020204" pitchFamily="34" charset="0"/>
                <a:cs typeface="Arial" panose="020B0604020202020204" pitchFamily="34" charset="0"/>
              </a:rPr>
              <a:t>will </a:t>
            </a:r>
            <a:r>
              <a:rPr sz="1200" spc="-8" dirty="0">
                <a:solidFill>
                  <a:srgbClr val="737572"/>
                </a:solidFill>
                <a:latin typeface="Arial" panose="020B0604020202020204" pitchFamily="34" charset="0"/>
                <a:cs typeface="Arial" panose="020B0604020202020204" pitchFamily="34" charset="0"/>
              </a:rPr>
              <a:t>provide </a:t>
            </a:r>
            <a:r>
              <a:rPr sz="1200" dirty="0">
                <a:solidFill>
                  <a:srgbClr val="737572"/>
                </a:solidFill>
                <a:latin typeface="Arial" panose="020B0604020202020204" pitchFamily="34" charset="0"/>
                <a:cs typeface="Arial" panose="020B0604020202020204" pitchFamily="34" charset="0"/>
              </a:rPr>
              <a:t>supporting </a:t>
            </a:r>
            <a:r>
              <a:rPr sz="1200" spc="-8" dirty="0">
                <a:solidFill>
                  <a:srgbClr val="737572"/>
                </a:solidFill>
                <a:latin typeface="Arial" panose="020B0604020202020204" pitchFamily="34" charset="0"/>
                <a:cs typeface="Arial" panose="020B0604020202020204" pitchFamily="34" charset="0"/>
              </a:rPr>
              <a:t>wireframes </a:t>
            </a:r>
            <a:r>
              <a:rPr sz="1200" spc="-11" dirty="0">
                <a:solidFill>
                  <a:srgbClr val="737572"/>
                </a:solidFill>
                <a:latin typeface="Arial" panose="020B0604020202020204" pitchFamily="34" charset="0"/>
                <a:cs typeface="Arial" panose="020B0604020202020204" pitchFamily="34" charset="0"/>
              </a:rPr>
              <a:t>to </a:t>
            </a:r>
            <a:r>
              <a:rPr sz="1200" dirty="0">
                <a:solidFill>
                  <a:srgbClr val="737572"/>
                </a:solidFill>
                <a:latin typeface="Arial" panose="020B0604020202020204" pitchFamily="34" charset="0"/>
                <a:cs typeface="Arial" panose="020B0604020202020204" pitchFamily="34" charset="0"/>
              </a:rPr>
              <a:t>help </a:t>
            </a:r>
            <a:r>
              <a:rPr sz="1200" spc="-4" dirty="0">
                <a:solidFill>
                  <a:srgbClr val="737572"/>
                </a:solidFill>
                <a:latin typeface="Arial" panose="020B0604020202020204" pitchFamily="34" charset="0"/>
                <a:cs typeface="Arial" panose="020B0604020202020204" pitchFamily="34" charset="0"/>
              </a:rPr>
              <a:t>with </a:t>
            </a:r>
            <a:r>
              <a:rPr sz="1200" dirty="0">
                <a:solidFill>
                  <a:srgbClr val="737572"/>
                </a:solidFill>
                <a:latin typeface="Arial" panose="020B0604020202020204" pitchFamily="34" charset="0"/>
                <a:cs typeface="Arial" panose="020B0604020202020204" pitchFamily="34" charset="0"/>
              </a:rPr>
              <a:t>the</a:t>
            </a:r>
            <a:r>
              <a:rPr sz="1200" spc="94" dirty="0">
                <a:solidFill>
                  <a:srgbClr val="737572"/>
                </a:solidFill>
                <a:latin typeface="Arial" panose="020B0604020202020204" pitchFamily="34" charset="0"/>
                <a:cs typeface="Arial" panose="020B0604020202020204" pitchFamily="34" charset="0"/>
              </a:rPr>
              <a:t> </a:t>
            </a:r>
            <a:r>
              <a:rPr sz="1200" spc="-19" dirty="0">
                <a:solidFill>
                  <a:srgbClr val="737572"/>
                </a:solidFill>
                <a:latin typeface="Arial" panose="020B0604020202020204" pitchFamily="34" charset="0"/>
                <a:cs typeface="Arial" panose="020B0604020202020204" pitchFamily="34" charset="0"/>
              </a:rPr>
              <a:t>Kick-off.</a:t>
            </a:r>
            <a:endParaRPr sz="1200" dirty="0">
              <a:latin typeface="Arial" panose="020B0604020202020204" pitchFamily="34" charset="0"/>
              <a:cs typeface="Arial" panose="020B0604020202020204" pitchFamily="34" charset="0"/>
            </a:endParaRPr>
          </a:p>
          <a:p>
            <a:pPr>
              <a:spcBef>
                <a:spcPts val="26"/>
              </a:spcBef>
            </a:pPr>
            <a:endParaRPr sz="1200" dirty="0">
              <a:latin typeface="Arial" panose="020B0604020202020204" pitchFamily="34" charset="0"/>
              <a:cs typeface="Arial" panose="020B0604020202020204" pitchFamily="34" charset="0"/>
            </a:endParaRPr>
          </a:p>
          <a:p>
            <a:pPr marL="9525"/>
            <a:r>
              <a:rPr sz="1200" spc="-8" dirty="0">
                <a:solidFill>
                  <a:srgbClr val="737572"/>
                </a:solidFill>
                <a:latin typeface="Arial" panose="020B0604020202020204" pitchFamily="34" charset="0"/>
                <a:cs typeface="Arial" panose="020B0604020202020204" pitchFamily="34" charset="0"/>
              </a:rPr>
              <a:t>Consultative approach reviewing </a:t>
            </a:r>
            <a:r>
              <a:rPr sz="1200" spc="-4" dirty="0">
                <a:solidFill>
                  <a:srgbClr val="737572"/>
                </a:solidFill>
                <a:latin typeface="Arial" panose="020B0604020202020204" pitchFamily="34" charset="0"/>
                <a:cs typeface="Arial" panose="020B0604020202020204" pitchFamily="34" charset="0"/>
              </a:rPr>
              <a:t>all aspects </a:t>
            </a:r>
            <a:r>
              <a:rPr sz="1200" dirty="0">
                <a:solidFill>
                  <a:srgbClr val="737572"/>
                </a:solidFill>
                <a:latin typeface="Arial" panose="020B0604020202020204" pitchFamily="34" charset="0"/>
                <a:cs typeface="Arial" panose="020B0604020202020204" pitchFamily="34" charset="0"/>
              </a:rPr>
              <a:t>of </a:t>
            </a:r>
            <a:r>
              <a:rPr sz="1200" spc="-4" dirty="0">
                <a:solidFill>
                  <a:srgbClr val="737572"/>
                </a:solidFill>
                <a:latin typeface="Arial" panose="020B0604020202020204" pitchFamily="34" charset="0"/>
                <a:cs typeface="Arial" panose="020B0604020202020204" pitchFamily="34" charset="0"/>
              </a:rPr>
              <a:t>FMDQ with 15 </a:t>
            </a:r>
            <a:r>
              <a:rPr sz="1200" spc="-11" dirty="0">
                <a:solidFill>
                  <a:srgbClr val="737572"/>
                </a:solidFill>
                <a:latin typeface="Arial" panose="020B0604020202020204" pitchFamily="34" charset="0"/>
                <a:cs typeface="Arial" panose="020B0604020202020204" pitchFamily="34" charset="0"/>
              </a:rPr>
              <a:t>years </a:t>
            </a:r>
            <a:r>
              <a:rPr sz="1200" dirty="0">
                <a:solidFill>
                  <a:srgbClr val="737572"/>
                </a:solidFill>
                <a:latin typeface="Arial" panose="020B0604020202020204" pitchFamily="34" charset="0"/>
                <a:cs typeface="Arial" panose="020B0604020202020204" pitchFamily="34" charset="0"/>
              </a:rPr>
              <a:t>+ </a:t>
            </a:r>
            <a:r>
              <a:rPr sz="1200" spc="-8" dirty="0">
                <a:solidFill>
                  <a:srgbClr val="737572"/>
                </a:solidFill>
                <a:latin typeface="Arial" panose="020B0604020202020204" pitchFamily="34" charset="0"/>
                <a:cs typeface="Arial" panose="020B0604020202020204" pitchFamily="34" charset="0"/>
              </a:rPr>
              <a:t>Fintech </a:t>
            </a:r>
            <a:r>
              <a:rPr sz="1200" dirty="0">
                <a:solidFill>
                  <a:srgbClr val="737572"/>
                </a:solidFill>
                <a:latin typeface="Arial" panose="020B0604020202020204" pitchFamily="34" charset="0"/>
                <a:cs typeface="Arial" panose="020B0604020202020204" pitchFamily="34" charset="0"/>
              </a:rPr>
              <a:t>&amp; </a:t>
            </a:r>
            <a:r>
              <a:rPr sz="1200" spc="-4" dirty="0">
                <a:solidFill>
                  <a:srgbClr val="737572"/>
                </a:solidFill>
                <a:latin typeface="Arial" panose="020B0604020202020204" pitchFamily="34" charset="0"/>
                <a:cs typeface="Arial" panose="020B0604020202020204" pitchFamily="34" charset="0"/>
              </a:rPr>
              <a:t>financial </a:t>
            </a:r>
            <a:r>
              <a:rPr sz="1200" spc="-11" dirty="0">
                <a:solidFill>
                  <a:srgbClr val="737572"/>
                </a:solidFill>
                <a:latin typeface="Arial" panose="020B0604020202020204" pitchFamily="34" charset="0"/>
                <a:cs typeface="Arial" panose="020B0604020202020204" pitchFamily="34" charset="0"/>
              </a:rPr>
              <a:t>Markets</a:t>
            </a:r>
            <a:r>
              <a:rPr sz="1200" spc="210" dirty="0">
                <a:solidFill>
                  <a:srgbClr val="737572"/>
                </a:solidFill>
                <a:latin typeface="Arial" panose="020B0604020202020204" pitchFamily="34" charset="0"/>
                <a:cs typeface="Arial" panose="020B0604020202020204" pitchFamily="34" charset="0"/>
              </a:rPr>
              <a:t> </a:t>
            </a:r>
            <a:r>
              <a:rPr sz="1200" spc="-4" dirty="0">
                <a:solidFill>
                  <a:srgbClr val="737572"/>
                </a:solidFill>
                <a:latin typeface="Arial" panose="020B0604020202020204" pitchFamily="34" charset="0"/>
                <a:cs typeface="Arial" panose="020B0604020202020204" pitchFamily="34" charset="0"/>
              </a:rPr>
              <a:t>experience.</a:t>
            </a:r>
            <a:endParaRPr sz="1200" dirty="0">
              <a:latin typeface="Arial" panose="020B0604020202020204" pitchFamily="34" charset="0"/>
              <a:cs typeface="Arial" panose="020B0604020202020204" pitchFamily="34" charset="0"/>
            </a:endParaRPr>
          </a:p>
        </p:txBody>
      </p:sp>
      <p:sp>
        <p:nvSpPr>
          <p:cNvPr id="21" name="object 5">
            <a:extLst>
              <a:ext uri="{FF2B5EF4-FFF2-40B4-BE49-F238E27FC236}">
                <a16:creationId xmlns:a16="http://schemas.microsoft.com/office/drawing/2014/main" id="{27011531-88E0-40C8-834A-240E55259872}"/>
              </a:ext>
            </a:extLst>
          </p:cNvPr>
          <p:cNvSpPr txBox="1">
            <a:spLocks/>
          </p:cNvSpPr>
          <p:nvPr/>
        </p:nvSpPr>
        <p:spPr>
          <a:xfrm>
            <a:off x="253500" y="251166"/>
            <a:ext cx="3265391" cy="4097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9525" rIns="0" bIns="0" rtlCol="0" anchor="ctr">
            <a:spAutoFit/>
          </a:bodyPr>
          <a:lstStyle>
            <a:lvl1pPr marL="0" marR="0" indent="0" algn="l" defTabSz="685800" rtl="0" latinLnBrk="0">
              <a:lnSpc>
                <a:spcPct val="90000"/>
              </a:lnSpc>
              <a:spcBef>
                <a:spcPts val="0"/>
              </a:spcBef>
              <a:spcAft>
                <a:spcPts val="0"/>
              </a:spcAft>
              <a:buClrTx/>
              <a:buSzTx/>
              <a:buFontTx/>
              <a:buNone/>
              <a:tabLst/>
              <a:defRPr sz="4950" b="0" i="0" u="sng" strike="noStrike" cap="none" spc="0" baseline="0">
                <a:ln>
                  <a:noFill/>
                </a:ln>
                <a:solidFill>
                  <a:schemeClr val="bg1"/>
                </a:solidFill>
                <a:uFillTx/>
                <a:latin typeface="Arial"/>
                <a:ea typeface="Calibri Light"/>
                <a:cs typeface="Arial"/>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a:lstStyle>
          <a:p>
            <a:pPr marL="9525" hangingPunct="1">
              <a:lnSpc>
                <a:spcPct val="100000"/>
              </a:lnSpc>
              <a:spcBef>
                <a:spcPts val="75"/>
              </a:spcBef>
            </a:pPr>
            <a:r>
              <a:rPr lang="en-US" sz="2600" b="1" u="none" dirty="0">
                <a:solidFill>
                  <a:srgbClr val="000000"/>
                </a:solidFill>
                <a:latin typeface="Arial" panose="020B0604020202020204" pitchFamily="34" charset="0"/>
                <a:cs typeface="Arial" panose="020B0604020202020204" pitchFamily="34" charset="0"/>
              </a:rPr>
              <a:t>Proposed approach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D67E5D-46E5-404E-BF0E-AC084A47264F}"/>
              </a:ext>
            </a:extLst>
          </p:cNvPr>
          <p:cNvSpPr/>
          <p:nvPr/>
        </p:nvSpPr>
        <p:spPr>
          <a:xfrm>
            <a:off x="3350960" y="3206231"/>
            <a:ext cx="2442079" cy="369332"/>
          </a:xfrm>
          <a:prstGeom prst="rect">
            <a:avLst/>
          </a:prstGeom>
        </p:spPr>
        <p:txBody>
          <a:bodyPr wrap="none">
            <a:spAutoFit/>
          </a:bodyPr>
          <a:lstStyle/>
          <a:p>
            <a:pPr marL="9525" algn="ctr">
              <a:spcBef>
                <a:spcPts val="75"/>
              </a:spcBef>
            </a:pPr>
            <a:r>
              <a:rPr lang="en-US" spc="-26" dirty="0">
                <a:solidFill>
                  <a:srgbClr val="737572"/>
                </a:solidFill>
                <a:latin typeface="Arial" panose="020B0604020202020204" pitchFamily="34" charset="0"/>
                <a:cs typeface="Arial" panose="020B0604020202020204" pitchFamily="34" charset="0"/>
              </a:rPr>
              <a:t>Gartner CIO  IT Score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052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Gartner Score Overview</a:t>
            </a:r>
            <a:endParaRPr dirty="0"/>
          </a:p>
        </p:txBody>
      </p:sp>
      <p:pic>
        <p:nvPicPr>
          <p:cNvPr id="7" name="New picture">
            <a:extLst>
              <a:ext uri="{FF2B5EF4-FFF2-40B4-BE49-F238E27FC236}">
                <a16:creationId xmlns:a16="http://schemas.microsoft.com/office/drawing/2014/main" id="{DC2EB7DC-DAB9-43E0-9AB1-61A76DE52042}"/>
              </a:ext>
            </a:extLst>
          </p:cNvPr>
          <p:cNvPicPr/>
          <p:nvPr/>
        </p:nvPicPr>
        <p:blipFill>
          <a:blip r:embed="rId2"/>
          <a:stretch>
            <a:fillRect/>
          </a:stretch>
        </p:blipFill>
        <p:spPr>
          <a:xfrm>
            <a:off x="0" y="1137920"/>
            <a:ext cx="9144000" cy="5222240"/>
          </a:xfrm>
          <a:prstGeom prst="rect">
            <a:avLst/>
          </a:prstGeom>
        </p:spPr>
      </p:pic>
    </p:spTree>
    <p:extLst>
      <p:ext uri="{BB962C8B-B14F-4D97-AF65-F5344CB8AC3E}">
        <p14:creationId xmlns:p14="http://schemas.microsoft.com/office/powerpoint/2010/main" val="147393125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Appendix: Business Participants</a:t>
            </a:r>
            <a:endParaRPr dirty="0"/>
          </a:p>
        </p:txBody>
      </p:sp>
      <p:pic>
        <p:nvPicPr>
          <p:cNvPr id="4" name="New picture">
            <a:extLst>
              <a:ext uri="{FF2B5EF4-FFF2-40B4-BE49-F238E27FC236}">
                <a16:creationId xmlns:a16="http://schemas.microsoft.com/office/drawing/2014/main" id="{4F6F679B-8599-4289-8A03-AA2E9F71FE53}"/>
              </a:ext>
            </a:extLst>
          </p:cNvPr>
          <p:cNvPicPr/>
          <p:nvPr/>
        </p:nvPicPr>
        <p:blipFill>
          <a:blip r:embed="rId2"/>
          <a:stretch>
            <a:fillRect/>
          </a:stretch>
        </p:blipFill>
        <p:spPr>
          <a:xfrm>
            <a:off x="-1400" y="1137922"/>
            <a:ext cx="9145400" cy="5262879"/>
          </a:xfrm>
          <a:prstGeom prst="rect">
            <a:avLst/>
          </a:prstGeom>
        </p:spPr>
      </p:pic>
    </p:spTree>
    <p:extLst>
      <p:ext uri="{BB962C8B-B14F-4D97-AF65-F5344CB8AC3E}">
        <p14:creationId xmlns:p14="http://schemas.microsoft.com/office/powerpoint/2010/main" val="375521433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
          <p:cNvSpPr txBox="1"/>
          <p:nvPr/>
        </p:nvSpPr>
        <p:spPr>
          <a:xfrm>
            <a:off x="-1399" y="196061"/>
            <a:ext cx="7049313" cy="452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lvl1pPr defTabSz="685800">
              <a:lnSpc>
                <a:spcPct val="90000"/>
              </a:lnSpc>
              <a:defRPr sz="2600" b="1">
                <a:latin typeface="Arial"/>
                <a:ea typeface="Arial"/>
                <a:cs typeface="Arial"/>
                <a:sym typeface="Arial"/>
              </a:defRPr>
            </a:lvl1pPr>
          </a:lstStyle>
          <a:p>
            <a:r>
              <a:rPr lang="en-US" dirty="0"/>
              <a:t>Report Roadmap</a:t>
            </a:r>
            <a:endParaRPr dirty="0"/>
          </a:p>
        </p:txBody>
      </p:sp>
      <p:pic>
        <p:nvPicPr>
          <p:cNvPr id="5" name="New picture">
            <a:extLst>
              <a:ext uri="{FF2B5EF4-FFF2-40B4-BE49-F238E27FC236}">
                <a16:creationId xmlns:a16="http://schemas.microsoft.com/office/drawing/2014/main" id="{5E08A45F-5733-404A-9143-1D403915ED71}"/>
              </a:ext>
            </a:extLst>
          </p:cNvPr>
          <p:cNvPicPr/>
          <p:nvPr/>
        </p:nvPicPr>
        <p:blipFill>
          <a:blip r:embed="rId2"/>
          <a:stretch>
            <a:fillRect/>
          </a:stretch>
        </p:blipFill>
        <p:spPr>
          <a:xfrm>
            <a:off x="0" y="1607576"/>
            <a:ext cx="9144000" cy="2993923"/>
          </a:xfrm>
          <a:prstGeom prst="rect">
            <a:avLst/>
          </a:prstGeom>
        </p:spPr>
      </p:pic>
    </p:spTree>
    <p:extLst>
      <p:ext uri="{BB962C8B-B14F-4D97-AF65-F5344CB8AC3E}">
        <p14:creationId xmlns:p14="http://schemas.microsoft.com/office/powerpoint/2010/main" val="158355871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5" y="168696"/>
            <a:ext cx="8457010" cy="680289"/>
          </a:xfrm>
        </p:spPr>
        <p:txBody>
          <a:bodyPr>
            <a:normAutofit/>
          </a:bodyPr>
          <a:lstStyle/>
          <a:p>
            <a:r>
              <a:rPr lang="en-US" sz="2600" b="1" dirty="0">
                <a:solidFill>
                  <a:schemeClr val="tx1"/>
                </a:solidFill>
                <a:latin typeface="Arial" panose="020B0604020202020204" pitchFamily="34" charset="0"/>
                <a:cs typeface="Arial" panose="020B0604020202020204" pitchFamily="34" charset="0"/>
              </a:rPr>
              <a:t>How Mature Are Our Functional Activities?</a:t>
            </a:r>
          </a:p>
        </p:txBody>
      </p:sp>
      <p:pic>
        <p:nvPicPr>
          <p:cNvPr id="4" name="New picture"/>
          <p:cNvPicPr/>
          <p:nvPr/>
        </p:nvPicPr>
        <p:blipFill rotWithShape="1">
          <a:blip r:embed="rId2"/>
          <a:srcRect l="10761" r="10871"/>
          <a:stretch/>
        </p:blipFill>
        <p:spPr>
          <a:xfrm>
            <a:off x="47625" y="962025"/>
            <a:ext cx="8934450" cy="5619750"/>
          </a:xfrm>
          <a:prstGeom prst="rect">
            <a:avLst/>
          </a:prstGeom>
        </p:spPr>
      </p:pic>
    </p:spTree>
  </p:cSld>
  <p:clrMapOvr>
    <a:masterClrMapping/>
  </p:clrMapOvr>
</p:sld>
</file>

<file path=ppt/theme/theme1.xml><?xml version="1.0" encoding="utf-8"?>
<a:theme xmlns:a="http://schemas.openxmlformats.org/drawingml/2006/main" name="3_Office Theme">
  <a:themeElements>
    <a:clrScheme name="3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3_Office Theme">
      <a:majorFont>
        <a:latin typeface="Calibri"/>
        <a:ea typeface="Calibri"/>
        <a:cs typeface="Calibri"/>
      </a:majorFont>
      <a:minorFont>
        <a:latin typeface="Helvetica"/>
        <a:ea typeface="Helvetica"/>
        <a:cs typeface="Helvetica"/>
      </a:minorFont>
    </a:fontScheme>
    <a:fmtScheme name="3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3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3_Office Theme">
      <a:majorFont>
        <a:latin typeface="Calibri"/>
        <a:ea typeface="Calibri"/>
        <a:cs typeface="Calibri"/>
      </a:majorFont>
      <a:minorFont>
        <a:latin typeface="Helvetica"/>
        <a:ea typeface="Helvetica"/>
        <a:cs typeface="Helvetica"/>
      </a:minorFont>
    </a:fontScheme>
    <a:fmtScheme name="3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3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2.xml><?xml version="1.0" encoding="utf-8"?>
<a:themeOverride xmlns:a="http://schemas.openxmlformats.org/drawingml/2006/main">
  <a:clrScheme name="3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31654C1CD5B649BD82389E95394D05" ma:contentTypeVersion="12" ma:contentTypeDescription="Create a new document." ma:contentTypeScope="" ma:versionID="f6cb50d959e99e3737774ceffd886b98">
  <xsd:schema xmlns:xsd="http://www.w3.org/2001/XMLSchema" xmlns:xs="http://www.w3.org/2001/XMLSchema" xmlns:p="http://schemas.microsoft.com/office/2006/metadata/properties" xmlns:ns3="9910baa2-b554-42b5-909b-595be382adef" xmlns:ns4="2308ad1a-f7ff-4b92-a2b8-291ea7948e54" targetNamespace="http://schemas.microsoft.com/office/2006/metadata/properties" ma:root="true" ma:fieldsID="a437fa99eda6832be5dbf805113387a9" ns3:_="" ns4:_="">
    <xsd:import namespace="9910baa2-b554-42b5-909b-595be382adef"/>
    <xsd:import namespace="2308ad1a-f7ff-4b92-a2b8-291ea7948e5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10baa2-b554-42b5-909b-595be382a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8ad1a-f7ff-4b92-a2b8-291ea7948e5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53B090-F839-40D6-A57C-A5C25F37509C}">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27D3D929-9E11-480C-9B1F-79E913ACAB6B}">
  <ds:schemaRefs>
    <ds:schemaRef ds:uri="http://schemas.microsoft.com/office/2006/metadata/contentType"/>
    <ds:schemaRef ds:uri="http://schemas.microsoft.com/office/2006/metadata/properties/metaAttributes"/>
    <ds:schemaRef ds:uri="http://www.w3.org/2000/xmlns/"/>
    <ds:schemaRef ds:uri="http://www.w3.org/2001/XMLSchema"/>
    <ds:schemaRef ds:uri="9910baa2-b554-42b5-909b-595be382adef"/>
    <ds:schemaRef ds:uri="2308ad1a-f7ff-4b92-a2b8-291ea7948e54"/>
  </ds:schemaRefs>
</ds:datastoreItem>
</file>

<file path=customXml/itemProps3.xml><?xml version="1.0" encoding="utf-8"?>
<ds:datastoreItem xmlns:ds="http://schemas.openxmlformats.org/officeDocument/2006/customXml" ds:itemID="{FFB80CD1-5EC8-4AA3-A1B7-9A88BBA196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400</TotalTime>
  <Words>12601</Words>
  <Application>Microsoft Office PowerPoint</Application>
  <PresentationFormat>On-screen Show (4:3)</PresentationFormat>
  <Paragraphs>2403</Paragraphs>
  <Slides>163</Slides>
  <Notes>35</Notes>
  <HiddenSlides>2</HiddenSlides>
  <MMClips>0</MMClips>
  <ScaleCrop>false</ScaleCrop>
  <HeadingPairs>
    <vt:vector size="4" baseType="variant">
      <vt:variant>
        <vt:lpstr>Theme</vt:lpstr>
      </vt:variant>
      <vt:variant>
        <vt:i4>3</vt:i4>
      </vt:variant>
      <vt:variant>
        <vt:lpstr>Slide Titles</vt:lpstr>
      </vt:variant>
      <vt:variant>
        <vt:i4>163</vt:i4>
      </vt:variant>
    </vt:vector>
  </HeadingPairs>
  <TitlesOfParts>
    <vt:vector size="166" baseType="lpstr">
      <vt:lpstr>3_Office Theme</vt:lpstr>
      <vt:lpstr>Custom Design</vt:lpstr>
      <vt:lpstr>4_Office Theme</vt:lpstr>
      <vt:lpstr>PowerPoint Presentation</vt:lpstr>
      <vt:lpstr>PowerPoint Presentation</vt:lpstr>
      <vt:lpstr>Executive Summary</vt:lpstr>
      <vt:lpstr>Tech trends   </vt:lpstr>
      <vt:lpstr>Tech trends ../2 </vt:lpstr>
      <vt:lpstr>Tech trends  ../3</vt:lpstr>
      <vt:lpstr>Tech trends ../4</vt:lpstr>
      <vt:lpstr>The Approach</vt:lpstr>
      <vt:lpstr>The Approach  .../2</vt:lpstr>
      <vt:lpstr>Maturity Rating Definitions</vt:lpstr>
      <vt:lpstr>Current State Assessment</vt:lpstr>
      <vt:lpstr>Summary of Components Maturity 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SIX (6)  “NO-REGRET” CAPABILITIES REQUIRED TO COMPETE IN NEXT FEW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gap assessment findings</vt:lpstr>
      <vt:lpstr>Summary of gap assessment findings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Bridging the Gap &amp; Our Aspiration</vt:lpstr>
      <vt:lpstr>Bridging the Gap &amp; Our Aspiration ../2</vt:lpstr>
      <vt:lpstr>PowerPoint Presentation</vt:lpstr>
      <vt:lpstr>PowerPoint Presentation</vt:lpstr>
      <vt:lpstr>PowerPoint Presentation</vt:lpstr>
      <vt:lpstr>PowerPoint Presentation</vt:lpstr>
      <vt:lpstr>PowerPoint Presentation</vt:lpstr>
      <vt:lpstr>PowerPoint Presentation</vt:lpstr>
      <vt:lpstr>Current Status</vt:lpstr>
      <vt:lpstr>Same architecture, two applications?</vt:lpstr>
      <vt:lpstr>Multiple Systems Operating in Silos</vt:lpstr>
      <vt:lpstr>Evolution as opposed to Revolution</vt:lpstr>
      <vt:lpstr>Phase one</vt:lpstr>
      <vt:lpstr>Phase two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Mature Are Our Functional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Leke Adekoya</dc:creator>
  <cp:lastModifiedBy>Adetokunbo Dosunmu</cp:lastModifiedBy>
  <cp:revision>8</cp:revision>
  <dcterms:created xsi:type="dcterms:W3CDTF">2020-06-17T11:13:54Z</dcterms:created>
  <dcterms:modified xsi:type="dcterms:W3CDTF">2023-10-01T06:31:18Z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0x0101003731654C1CD5B649BD82389E95394D05</vt:lpwstr>
  </property>
</Properties>
</file>